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300" r:id="rId3"/>
    <p:sldId id="306" r:id="rId4"/>
    <p:sldId id="298" r:id="rId5"/>
    <p:sldId id="276" r:id="rId6"/>
    <p:sldId id="301" r:id="rId7"/>
    <p:sldId id="305" r:id="rId8"/>
    <p:sldId id="308" r:id="rId9"/>
    <p:sldId id="309" r:id="rId10"/>
    <p:sldId id="310" r:id="rId11"/>
    <p:sldId id="313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00" kern="1200">
        <a:solidFill>
          <a:srgbClr val="545555"/>
        </a:solidFill>
        <a:latin typeface="Arial" charset="0"/>
        <a:ea typeface="ＭＳ Ｐゴシック"/>
        <a:cs typeface="ＭＳ Ｐゴシック"/>
      </a:defRPr>
    </a:lvl9pPr>
  </p:defaultTextStyle>
  <p:extLst>
    <p:ext uri="{521415D9-36F7-43E2-AB2F-B90AF26B5E84}">
      <p14:sectionLst xmlns:p14="http://schemas.microsoft.com/office/powerpoint/2010/main">
        <p14:section name="Introduction" id="{D4F275B2-4768-4588-8305-DB0DA0928243}">
          <p14:sldIdLst>
            <p14:sldId id="256"/>
          </p14:sldIdLst>
        </p14:section>
        <p14:section name="Small Business Overview" id="{56ECB4B4-62FB-4368-8FFC-2E9F017F14E5}">
          <p14:sldIdLst>
            <p14:sldId id="300"/>
            <p14:sldId id="306"/>
            <p14:sldId id="298"/>
            <p14:sldId id="276"/>
            <p14:sldId id="301"/>
            <p14:sldId id="305"/>
            <p14:sldId id="308"/>
            <p14:sldId id="309"/>
            <p14:sldId id="310"/>
            <p14:sldId id="313"/>
          </p14:sldIdLst>
        </p14:section>
        <p14:section name="Procurement Data &amp; Trends" id="{2E3429CE-0884-4CB2-8D12-6EC5E2CB012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640">
          <p15:clr>
            <a:srgbClr val="A4A3A4"/>
          </p15:clr>
        </p15:guide>
        <p15:guide id="2" pos="41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22E03A-A62A-4B4A-A417-95BD6A034F45}" v="11" dt="2022-05-04T19:07:43.0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6" y="102"/>
      </p:cViewPr>
      <p:guideLst>
        <p:guide orient="horz" pos="2640"/>
        <p:guide pos="41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sudeva, Saurabh - ARS" userId="76b6c9c8-6637-46ca-a44f-d97ad4c3493e" providerId="ADAL" clId="{5B22E03A-A62A-4B4A-A417-95BD6A034F45}"/>
    <pc:docChg chg="undo custSel modSld">
      <pc:chgData name="Vasudeva, Saurabh - ARS" userId="76b6c9c8-6637-46ca-a44f-d97ad4c3493e" providerId="ADAL" clId="{5B22E03A-A62A-4B4A-A417-95BD6A034F45}" dt="2022-05-04T19:07:58.182" v="72" actId="108"/>
      <pc:docMkLst>
        <pc:docMk/>
      </pc:docMkLst>
      <pc:sldChg chg="addSp delSp modSp mod setBg">
        <pc:chgData name="Vasudeva, Saurabh - ARS" userId="76b6c9c8-6637-46ca-a44f-d97ad4c3493e" providerId="ADAL" clId="{5B22E03A-A62A-4B4A-A417-95BD6A034F45}" dt="2022-05-04T18:53:03.539" v="9"/>
        <pc:sldMkLst>
          <pc:docMk/>
          <pc:sldMk cId="1087484173" sldId="276"/>
        </pc:sldMkLst>
        <pc:spChg chg="add del mod">
          <ac:chgData name="Vasudeva, Saurabh - ARS" userId="76b6c9c8-6637-46ca-a44f-d97ad4c3493e" providerId="ADAL" clId="{5B22E03A-A62A-4B4A-A417-95BD6A034F45}" dt="2022-05-04T18:51:24.394" v="3"/>
          <ac:spMkLst>
            <pc:docMk/>
            <pc:sldMk cId="1087484173" sldId="276"/>
            <ac:spMk id="5" creationId="{62236BEC-9946-404D-9BA9-F563448D0BFC}"/>
          </ac:spMkLst>
        </pc:spChg>
        <pc:spChg chg="add">
          <ac:chgData name="Vasudeva, Saurabh - ARS" userId="76b6c9c8-6637-46ca-a44f-d97ad4c3493e" providerId="ADAL" clId="{5B22E03A-A62A-4B4A-A417-95BD6A034F45}" dt="2022-05-04T18:51:24.394" v="3"/>
          <ac:spMkLst>
            <pc:docMk/>
            <pc:sldMk cId="1087484173" sldId="276"/>
            <ac:spMk id="7" creationId="{4580BB9E-83A5-4FBF-8DCF-5A08D5F44F2A}"/>
          </ac:spMkLst>
        </pc:spChg>
        <pc:spChg chg="add del mod">
          <ac:chgData name="Vasudeva, Saurabh - ARS" userId="76b6c9c8-6637-46ca-a44f-d97ad4c3493e" providerId="ADAL" clId="{5B22E03A-A62A-4B4A-A417-95BD6A034F45}" dt="2022-05-04T18:53:03.539" v="9"/>
          <ac:spMkLst>
            <pc:docMk/>
            <pc:sldMk cId="1087484173" sldId="276"/>
            <ac:spMk id="9" creationId="{BEF8917C-1FA9-4CD5-9A6F-EF2C49A41674}"/>
          </ac:spMkLst>
        </pc:spChg>
        <pc:graphicFrameChg chg="add del mod">
          <ac:chgData name="Vasudeva, Saurabh - ARS" userId="76b6c9c8-6637-46ca-a44f-d97ad4c3493e" providerId="ADAL" clId="{5B22E03A-A62A-4B4A-A417-95BD6A034F45}" dt="2022-05-04T18:52:16.039" v="8" actId="478"/>
          <ac:graphicFrameMkLst>
            <pc:docMk/>
            <pc:sldMk cId="1087484173" sldId="276"/>
            <ac:graphicFrameMk id="6" creationId="{267ECE78-D2A0-4546-89C4-DB807E9DEFC5}"/>
          </ac:graphicFrameMkLst>
        </pc:graphicFrameChg>
        <pc:graphicFrameChg chg="add mod">
          <ac:chgData name="Vasudeva, Saurabh - ARS" userId="76b6c9c8-6637-46ca-a44f-d97ad4c3493e" providerId="ADAL" clId="{5B22E03A-A62A-4B4A-A417-95BD6A034F45}" dt="2022-05-04T18:53:03.539" v="9"/>
          <ac:graphicFrameMkLst>
            <pc:docMk/>
            <pc:sldMk cId="1087484173" sldId="276"/>
            <ac:graphicFrameMk id="10" creationId="{D5D0CA74-13C4-4F61-A310-835B688749B7}"/>
          </ac:graphicFrameMkLst>
        </pc:graphicFrameChg>
        <pc:picChg chg="del">
          <ac:chgData name="Vasudeva, Saurabh - ARS" userId="76b6c9c8-6637-46ca-a44f-d97ad4c3493e" providerId="ADAL" clId="{5B22E03A-A62A-4B4A-A417-95BD6A034F45}" dt="2022-05-04T18:51:22.182" v="2" actId="478"/>
          <ac:picMkLst>
            <pc:docMk/>
            <pc:sldMk cId="1087484173" sldId="276"/>
            <ac:picMk id="4" creationId="{AE014C51-B2E6-4384-8F60-D6CA94A692F5}"/>
          </ac:picMkLst>
        </pc:picChg>
      </pc:sldChg>
      <pc:sldChg chg="modSp mod">
        <pc:chgData name="Vasudeva, Saurabh - ARS" userId="76b6c9c8-6637-46ca-a44f-d97ad4c3493e" providerId="ADAL" clId="{5B22E03A-A62A-4B4A-A417-95BD6A034F45}" dt="2022-05-04T18:44:40.567" v="1" actId="790"/>
        <pc:sldMkLst>
          <pc:docMk/>
          <pc:sldMk cId="1611200338" sldId="298"/>
        </pc:sldMkLst>
        <pc:spChg chg="mod">
          <ac:chgData name="Vasudeva, Saurabh - ARS" userId="76b6c9c8-6637-46ca-a44f-d97ad4c3493e" providerId="ADAL" clId="{5B22E03A-A62A-4B4A-A417-95BD6A034F45}" dt="2022-05-04T18:44:40.567" v="1" actId="790"/>
          <ac:spMkLst>
            <pc:docMk/>
            <pc:sldMk cId="1611200338" sldId="298"/>
            <ac:spMk id="3" creationId="{8ED5AAC1-3970-4E99-94AD-4D6D7078CE47}"/>
          </ac:spMkLst>
        </pc:spChg>
      </pc:sldChg>
      <pc:sldChg chg="addSp delSp modSp mod">
        <pc:chgData name="Vasudeva, Saurabh - ARS" userId="76b6c9c8-6637-46ca-a44f-d97ad4c3493e" providerId="ADAL" clId="{5B22E03A-A62A-4B4A-A417-95BD6A034F45}" dt="2022-05-04T18:55:28.126" v="16" actId="14734"/>
        <pc:sldMkLst>
          <pc:docMk/>
          <pc:sldMk cId="1738834465" sldId="301"/>
        </pc:sldMkLst>
        <pc:spChg chg="add del mod">
          <ac:chgData name="Vasudeva, Saurabh - ARS" userId="76b6c9c8-6637-46ca-a44f-d97ad4c3493e" providerId="ADAL" clId="{5B22E03A-A62A-4B4A-A417-95BD6A034F45}" dt="2022-05-04T18:55:02.385" v="11"/>
          <ac:spMkLst>
            <pc:docMk/>
            <pc:sldMk cId="1738834465" sldId="301"/>
            <ac:spMk id="5" creationId="{7C8A6104-A2C6-4A60-802C-599A07650002}"/>
          </ac:spMkLst>
        </pc:spChg>
        <pc:graphicFrameChg chg="add mod modGraphic">
          <ac:chgData name="Vasudeva, Saurabh - ARS" userId="76b6c9c8-6637-46ca-a44f-d97ad4c3493e" providerId="ADAL" clId="{5B22E03A-A62A-4B4A-A417-95BD6A034F45}" dt="2022-05-04T18:55:28.126" v="16" actId="14734"/>
          <ac:graphicFrameMkLst>
            <pc:docMk/>
            <pc:sldMk cId="1738834465" sldId="301"/>
            <ac:graphicFrameMk id="6" creationId="{24A1405C-E798-4C61-B4CA-DC83516433B3}"/>
          </ac:graphicFrameMkLst>
        </pc:graphicFrameChg>
        <pc:picChg chg="del">
          <ac:chgData name="Vasudeva, Saurabh - ARS" userId="76b6c9c8-6637-46ca-a44f-d97ad4c3493e" providerId="ADAL" clId="{5B22E03A-A62A-4B4A-A417-95BD6A034F45}" dt="2022-05-04T18:54:57.536" v="10" actId="478"/>
          <ac:picMkLst>
            <pc:docMk/>
            <pc:sldMk cId="1738834465" sldId="301"/>
            <ac:picMk id="4" creationId="{75DDDAAA-1479-459B-BC0D-270DC2B11D23}"/>
          </ac:picMkLst>
        </pc:picChg>
      </pc:sldChg>
      <pc:sldChg chg="addSp delSp modSp mod">
        <pc:chgData name="Vasudeva, Saurabh - ARS" userId="76b6c9c8-6637-46ca-a44f-d97ad4c3493e" providerId="ADAL" clId="{5B22E03A-A62A-4B4A-A417-95BD6A034F45}" dt="2022-05-04T19:03:05.612" v="67" actId="108"/>
        <pc:sldMkLst>
          <pc:docMk/>
          <pc:sldMk cId="3489464247" sldId="310"/>
        </pc:sldMkLst>
        <pc:spChg chg="add del mod">
          <ac:chgData name="Vasudeva, Saurabh - ARS" userId="76b6c9c8-6637-46ca-a44f-d97ad4c3493e" providerId="ADAL" clId="{5B22E03A-A62A-4B4A-A417-95BD6A034F45}" dt="2022-05-04T18:59:21.459" v="21" actId="22"/>
          <ac:spMkLst>
            <pc:docMk/>
            <pc:sldMk cId="3489464247" sldId="310"/>
            <ac:spMk id="5" creationId="{F8928448-CDEF-4FF5-82D3-63E0D2168A57}"/>
          </ac:spMkLst>
        </pc:spChg>
        <pc:spChg chg="add del mod">
          <ac:chgData name="Vasudeva, Saurabh - ARS" userId="76b6c9c8-6637-46ca-a44f-d97ad4c3493e" providerId="ADAL" clId="{5B22E03A-A62A-4B4A-A417-95BD6A034F45}" dt="2022-05-04T19:00:49.829" v="25" actId="22"/>
          <ac:spMkLst>
            <pc:docMk/>
            <pc:sldMk cId="3489464247" sldId="310"/>
            <ac:spMk id="7" creationId="{7CAFCCF0-E52D-414B-AD5A-B22B5A8F66E0}"/>
          </ac:spMkLst>
        </pc:spChg>
        <pc:spChg chg="add mod">
          <ac:chgData name="Vasudeva, Saurabh - ARS" userId="76b6c9c8-6637-46ca-a44f-d97ad4c3493e" providerId="ADAL" clId="{5B22E03A-A62A-4B4A-A417-95BD6A034F45}" dt="2022-05-04T19:02:24.177" v="60" actId="1076"/>
          <ac:spMkLst>
            <pc:docMk/>
            <pc:sldMk cId="3489464247" sldId="310"/>
            <ac:spMk id="9" creationId="{696F5978-F13E-48C4-ADED-10ABDCEDF184}"/>
          </ac:spMkLst>
        </pc:spChg>
        <pc:spChg chg="add mod">
          <ac:chgData name="Vasudeva, Saurabh - ARS" userId="76b6c9c8-6637-46ca-a44f-d97ad4c3493e" providerId="ADAL" clId="{5B22E03A-A62A-4B4A-A417-95BD6A034F45}" dt="2022-05-04T19:03:05.612" v="67" actId="108"/>
          <ac:spMkLst>
            <pc:docMk/>
            <pc:sldMk cId="3489464247" sldId="310"/>
            <ac:spMk id="11" creationId="{387839A9-6880-427E-9653-1F6639AD6111}"/>
          </ac:spMkLst>
        </pc:spChg>
        <pc:picChg chg="del">
          <ac:chgData name="Vasudeva, Saurabh - ARS" userId="76b6c9c8-6637-46ca-a44f-d97ad4c3493e" providerId="ADAL" clId="{5B22E03A-A62A-4B4A-A417-95BD6A034F45}" dt="2022-05-04T18:56:03.470" v="17" actId="478"/>
          <ac:picMkLst>
            <pc:docMk/>
            <pc:sldMk cId="3489464247" sldId="310"/>
            <ac:picMk id="3" creationId="{8A8BDA9A-0135-4AF5-8939-ACFACF254F56}"/>
          </ac:picMkLst>
        </pc:picChg>
      </pc:sldChg>
      <pc:sldChg chg="addSp delSp modSp mod">
        <pc:chgData name="Vasudeva, Saurabh - ARS" userId="76b6c9c8-6637-46ca-a44f-d97ad4c3493e" providerId="ADAL" clId="{5B22E03A-A62A-4B4A-A417-95BD6A034F45}" dt="2022-05-04T19:07:58.182" v="72" actId="108"/>
        <pc:sldMkLst>
          <pc:docMk/>
          <pc:sldMk cId="3597905635" sldId="313"/>
        </pc:sldMkLst>
        <pc:spChg chg="add mod">
          <ac:chgData name="Vasudeva, Saurabh - ARS" userId="76b6c9c8-6637-46ca-a44f-d97ad4c3493e" providerId="ADAL" clId="{5B22E03A-A62A-4B4A-A417-95BD6A034F45}" dt="2022-05-04T19:07:58.182" v="72" actId="108"/>
          <ac:spMkLst>
            <pc:docMk/>
            <pc:sldMk cId="3597905635" sldId="313"/>
            <ac:spMk id="5" creationId="{4924C8FF-B5C3-4B8E-82D6-D0A78190BD32}"/>
          </ac:spMkLst>
        </pc:spChg>
        <pc:spChg chg="del mod">
          <ac:chgData name="Vasudeva, Saurabh - ARS" userId="76b6c9c8-6637-46ca-a44f-d97ad4c3493e" providerId="ADAL" clId="{5B22E03A-A62A-4B4A-A417-95BD6A034F45}" dt="2022-05-04T19:07:10.785" v="69" actId="478"/>
          <ac:spMkLst>
            <pc:docMk/>
            <pc:sldMk cId="3597905635" sldId="313"/>
            <ac:spMk id="15" creationId="{714044FE-62AE-47D2-97CD-9E7C93E3B4F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ACBEA1-B348-4597-A599-72215B51CECF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0E05A-A200-4AF8-9264-39400CC7A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212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effectLst/>
                <a:latin typeface="Segoe UI" panose="020B0502040204020203" pitchFamily="34" charset="0"/>
              </a:rPr>
              <a:t>The Agency obligates nearly $1.5B annually in federal contracts. Approximately $1.17B a year is awarded to small businesses.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agency historical achievement [as captured in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beta.sam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] is as follows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FY10 – 80%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FY11 – 82%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FY12 – 83%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FY13 – 83%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FY14 – 84%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FY15 – 84%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FY16 – 84%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FY17 – 87%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FY18 – 86%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FY19 – 87%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FY20 – 80%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4F8C35-E4C8-4D78-A860-19355B622A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8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000F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6" name="Rectangle 36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A5C5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7" name="Line 41"/>
          <p:cNvSpPr>
            <a:spLocks noChangeShapeType="1"/>
          </p:cNvSpPr>
          <p:nvPr/>
        </p:nvSpPr>
        <p:spPr bwMode="auto">
          <a:xfrm flipV="1">
            <a:off x="1295400" y="2667000"/>
            <a:ext cx="0" cy="2362200"/>
          </a:xfrm>
          <a:prstGeom prst="line">
            <a:avLst/>
          </a:prstGeom>
          <a:noFill/>
          <a:ln w="28575">
            <a:solidFill>
              <a:srgbClr val="5D94BA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4114800" y="226010"/>
            <a:ext cx="4876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en-US" sz="1600" dirty="0">
                <a:solidFill>
                  <a:srgbClr val="EDEDED"/>
                </a:solidFill>
                <a:ea typeface="ＭＳ Ｐゴシック" pitchFamily="96" charset="-128"/>
                <a:cs typeface="+mn-cs"/>
              </a:rPr>
              <a:t>United States Department of Agriculture</a:t>
            </a:r>
          </a:p>
        </p:txBody>
      </p:sp>
      <p:pic>
        <p:nvPicPr>
          <p:cNvPr id="9" name="Picture 5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990600"/>
            <a:ext cx="20113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8" name="Rectangle 52"/>
          <p:cNvSpPr>
            <a:spLocks noGrp="1" noChangeArrowheads="1"/>
          </p:cNvSpPr>
          <p:nvPr>
            <p:ph type="ctrTitle"/>
          </p:nvPr>
        </p:nvSpPr>
        <p:spPr>
          <a:xfrm>
            <a:off x="1600200" y="2667000"/>
            <a:ext cx="6858000" cy="1524000"/>
          </a:xfrm>
        </p:spPr>
        <p:txBody>
          <a:bodyPr lIns="91440" rIns="91440"/>
          <a:lstStyle>
            <a:lvl1pPr>
              <a:defRPr sz="4000">
                <a:solidFill>
                  <a:srgbClr val="06306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49" name="Rectangle 5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372100"/>
            <a:ext cx="6477000" cy="419100"/>
          </a:xfrm>
        </p:spPr>
        <p:txBody>
          <a:bodyPr lIns="91440" rIns="91440"/>
          <a:lstStyle>
            <a:lvl1pPr marL="0" indent="0">
              <a:buFont typeface="Wingdings" pitchFamily="2" charset="2"/>
              <a:buNone/>
              <a:defRPr sz="2400">
                <a:solidFill>
                  <a:srgbClr val="15631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57200" y="5494789"/>
            <a:ext cx="533400" cy="533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F89EF-66E9-4637-8C83-6F837EC2B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219075"/>
            <a:ext cx="2076450" cy="5800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19075"/>
            <a:ext cx="6076950" cy="5800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935A8-7D0C-4A03-8D10-7DB0D08819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0767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0767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9F2D0-0801-4553-A766-7A2AA6D10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719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37719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9C825-0B76-423A-89E1-44682C4E6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371600"/>
            <a:ext cx="40767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3716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71900"/>
            <a:ext cx="40767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533400" cy="533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A9978-6755-4BC3-8940-FEE5FD5C6E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9075"/>
            <a:ext cx="8305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81000" y="1371600"/>
            <a:ext cx="8305800" cy="46482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US" noProof="0" dirty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5D8F9-5A97-4673-8222-52C2743806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EF3FB-A922-4FC0-A7D7-CB007BC2D5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4643D-BBDE-4897-B0CB-091B235D2E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014E3-5649-4E11-9436-EC519D1690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7CFAE-26CE-47AB-9D56-7EB3EA0284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E82C6-92B9-4D2F-B39E-312AE4F19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4300" y="5791200"/>
            <a:ext cx="533400" cy="5334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7268C-5B18-4EBA-80E9-72A1DDDD24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AA051-B851-4649-A4B1-7B27880828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34176-2C65-4EA0-BB10-460BE8D018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AAEA6-CBD0-4E2F-B74D-3DEF6F906F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0F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ea typeface="ＭＳ Ｐゴシック" pitchFamily="96" charset="-128"/>
              <a:cs typeface="+mn-cs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A5C5D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F0BA20"/>
              </a:solidFill>
              <a:ea typeface="ＭＳ Ｐゴシック" pitchFamily="96" charset="-128"/>
              <a:cs typeface="+mn-cs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19075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05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24600"/>
            <a:ext cx="533400" cy="533400"/>
          </a:xfrm>
          <a:prstGeom prst="rect">
            <a:avLst/>
          </a:prstGeom>
          <a:solidFill>
            <a:srgbClr val="72717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 eaLnBrk="0" hangingPunct="0">
              <a:defRPr sz="1600">
                <a:solidFill>
                  <a:schemeClr val="bg1"/>
                </a:solidFill>
                <a:latin typeface="Arial" charset="0"/>
                <a:ea typeface="ＭＳ Ｐゴシック" pitchFamily="96" charset="-128"/>
                <a:cs typeface="+mn-cs"/>
              </a:defRPr>
            </a:lvl1pPr>
          </a:lstStyle>
          <a:p>
            <a:pPr>
              <a:defRPr/>
            </a:pPr>
            <a:fld id="{EF710AD1-5A4F-40C9-B4B2-F9BF33371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15631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F0BA20"/>
              </a:solidFill>
              <a:ea typeface="ＭＳ Ｐゴシック" pitchFamily="96" charset="-128"/>
              <a:cs typeface="+mn-cs"/>
            </a:endParaRPr>
          </a:p>
        </p:txBody>
      </p:sp>
      <p:pic>
        <p:nvPicPr>
          <p:cNvPr id="1032" name="Picture 43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5800" y="6391274"/>
            <a:ext cx="7620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  <p:sldLayoutId id="2147483653" r:id="rId13"/>
    <p:sldLayoutId id="2147483652" r:id="rId14"/>
    <p:sldLayoutId id="2147483651" r:id="rId15"/>
    <p:sldLayoutId id="2147483650" r:id="rId16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ＭＳ Ｐゴシック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  <a:cs typeface="ＭＳ Ｐゴシック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  <a:ea typeface="ＭＳ Ｐゴシック" pitchFamily="96" charset="-128"/>
        </a:defRPr>
      </a:lvl9pPr>
    </p:titleStyle>
    <p:bodyStyle>
      <a:lvl1pPr marL="225425" indent="-2254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2800">
          <a:solidFill>
            <a:srgbClr val="045A93"/>
          </a:solidFill>
          <a:latin typeface="+mn-lt"/>
          <a:ea typeface="+mn-ea"/>
          <a:cs typeface="ＭＳ Ｐゴシック"/>
        </a:defRPr>
      </a:lvl1pPr>
      <a:lvl2pPr marL="627063" indent="-169863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2000">
          <a:solidFill>
            <a:srgbClr val="727176"/>
          </a:solidFill>
          <a:latin typeface="+mn-lt"/>
          <a:ea typeface="+mn-ea"/>
          <a:cs typeface="ＭＳ Ｐゴシック"/>
        </a:defRPr>
      </a:lvl2pPr>
      <a:lvl3pPr marL="1025525" indent="-169863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2400">
          <a:solidFill>
            <a:srgbClr val="5D94BA"/>
          </a:solidFill>
          <a:latin typeface="+mn-lt"/>
          <a:ea typeface="+mn-ea"/>
          <a:cs typeface="ＭＳ Ｐゴシック"/>
        </a:defRPr>
      </a:lvl3pPr>
      <a:lvl4pPr marL="1316038" indent="-176213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5D94BA"/>
          </a:solidFill>
          <a:latin typeface="+mn-lt"/>
          <a:ea typeface="+mn-ea"/>
          <a:cs typeface="ＭＳ Ｐゴシック"/>
        </a:defRPr>
      </a:lvl4pPr>
      <a:lvl5pPr marL="16541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  <a:cs typeface="ＭＳ Ｐゴシック"/>
        </a:defRPr>
      </a:lvl5pPr>
      <a:lvl6pPr marL="21113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6pPr>
      <a:lvl7pPr marL="25685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7pPr>
      <a:lvl8pPr marL="30257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8pPr>
      <a:lvl9pPr marL="3482975" indent="-111125" algn="l" rtl="0" eaLnBrk="1" fontAlgn="base" hangingPunct="1">
        <a:spcBef>
          <a:spcPct val="20000"/>
        </a:spcBef>
        <a:spcAft>
          <a:spcPct val="35000"/>
        </a:spcAft>
        <a:buClr>
          <a:srgbClr val="1E6119"/>
        </a:buClr>
        <a:buFont typeface="Wingdings" pitchFamily="2" charset="2"/>
        <a:buChar char="§"/>
        <a:defRPr sz="1600">
          <a:solidFill>
            <a:srgbClr val="06306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m.usda.gov/smallbus/forecast.htm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eb.sba.gov/subnet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7BEFB-A274-42E5-84B5-E612D6157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3567" y="3039862"/>
            <a:ext cx="6858000" cy="1524000"/>
          </a:xfrm>
        </p:spPr>
        <p:txBody>
          <a:bodyPr/>
          <a:lstStyle/>
          <a:p>
            <a:r>
              <a:rPr lang="en-US" b="1" dirty="0"/>
              <a:t>Doing Business with the USDA – REE Mission Area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CFC908-487F-4B9D-ACDB-EB739DAC4B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Saurabh Vasudeva</a:t>
            </a:r>
          </a:p>
          <a:p>
            <a:r>
              <a:rPr lang="en-US" dirty="0"/>
              <a:t>ARS Procurement Analyst and REE Small Business Coordinator</a:t>
            </a:r>
          </a:p>
        </p:txBody>
      </p:sp>
    </p:spTree>
    <p:extLst>
      <p:ext uri="{BB962C8B-B14F-4D97-AF65-F5344CB8AC3E}">
        <p14:creationId xmlns:p14="http://schemas.microsoft.com/office/powerpoint/2010/main" val="283274810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2756-E5BA-415B-A5EB-63BD60F5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 Small Business Coordinators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6F5978-F13E-48C4-ADED-10ABDCEDF184}"/>
              </a:ext>
            </a:extLst>
          </p:cNvPr>
          <p:cNvSpPr txBox="1"/>
          <p:nvPr/>
        </p:nvSpPr>
        <p:spPr>
          <a:xfrm>
            <a:off x="381000" y="1566384"/>
            <a:ext cx="457200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ACQUISITION AND PROPERTY DIVISION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ARS Headquarters, Economic Research Service, National Agricultural Library,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National Agricultural Statistics Service, National Institute of Food and Agriculture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Saurabh Vasudeva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301-504-4384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REESmallBusinessCoordinator@usda.gov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ARS </a:t>
            </a:r>
            <a:r>
              <a:rPr lang="en-US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NORTHEAST AREA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(CT, DE, MA, MD, ME, NH, NJ, NY, PA, RI, VA, VT, WV)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Dilynn Rogers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301-504-3691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Dilynn.Rogers@usda.gov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ARS </a:t>
            </a:r>
            <a:r>
              <a:rPr lang="en-US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MIDWEST AREA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(IA, IL, IN, KY, MI, MN, MO, OH, WI)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Melissa Grice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970-631-4559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Melissa.Grice@usda.gov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7839A9-6880-427E-9653-1F6639AD6111}"/>
              </a:ext>
            </a:extLst>
          </p:cNvPr>
          <p:cNvSpPr txBox="1"/>
          <p:nvPr/>
        </p:nvSpPr>
        <p:spPr>
          <a:xfrm>
            <a:off x="5540928" y="1566384"/>
            <a:ext cx="3015843" cy="3235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ARS </a:t>
            </a:r>
            <a:r>
              <a:rPr lang="en-US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PLAINS AREA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(CO, KS, MT, ND, NE, NM, OK, SD, TX, WY)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Dyllan Lial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970-492-7006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Dyllan.Lial@usda.gov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ARS </a:t>
            </a:r>
            <a:r>
              <a:rPr lang="en-US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SOUTHEAST AREA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(AL, AR, FL, GA, LA, MS, NC, PR, SC, TN)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Lynn Hults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979-260-9376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lynn.hults@usda.gov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ARS </a:t>
            </a:r>
            <a:r>
              <a:rPr lang="en-US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PACIFIC WEST AREA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(AK, AZ, CA, HI, ID, NV, OR, UT, WA)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Rob Risch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541-738-4006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Rob.Risch@ars.usda.gov</a:t>
            </a:r>
          </a:p>
        </p:txBody>
      </p:sp>
    </p:spTree>
    <p:extLst>
      <p:ext uri="{BB962C8B-B14F-4D97-AF65-F5344CB8AC3E}">
        <p14:creationId xmlns:p14="http://schemas.microsoft.com/office/powerpoint/2010/main" val="348946424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2756-E5BA-415B-A5EB-63BD60F5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Agricultural Research Service (ARS) Speakers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24C8FF-B5C3-4B8E-82D6-D0A78190BD32}"/>
              </a:ext>
            </a:extLst>
          </p:cNvPr>
          <p:cNvSpPr txBox="1"/>
          <p:nvPr/>
        </p:nvSpPr>
        <p:spPr>
          <a:xfrm>
            <a:off x="2286000" y="1294454"/>
            <a:ext cx="4572000" cy="42732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ACQUISITION AND PROPERTY DIVISION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Jessica Hadley, Branch Chief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Scott Finke, Program Representative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NORTHEAST AREA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Dreux Johnson, Section Head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Trisha Vigil, Program Representative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PLAINS AREA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Kelly Wright, Acting Section Head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Janeth (Adriana) Jones, Program Specialist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MIDWEST AREA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Josh Dobereiner, Acting Section Head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Wayne Myers, Program Specialist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SOUTHEAST AREA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Shalunda Mix, Contracting Officer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Brian Scheffler, Program Representative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PACIFIC WEST AREA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Michael Hasset, Section Head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Calibri" panose="020F0502020204030204" pitchFamily="34" charset="0"/>
              </a:rPr>
              <a:t>Luis Merida, Program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359790563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148F-E229-4BF7-98E2-9C8231A99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The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E6122-14B8-4945-8F34-C916AB10F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ea typeface="Arial" panose="020B0604020202020204" pitchFamily="34" charset="0"/>
              </a:rPr>
              <a:t>Research, Education, and Economics (REE)</a:t>
            </a:r>
          </a:p>
          <a:p>
            <a:endParaRPr lang="en-US" sz="2400" dirty="0">
              <a:latin typeface="Arial" panose="020B0604020202020204" pitchFamily="34" charset="0"/>
            </a:endParaRPr>
          </a:p>
          <a:p>
            <a:r>
              <a:rPr lang="en-US" sz="2400" dirty="0">
                <a:latin typeface="+mj-lt"/>
              </a:rPr>
              <a:t>REE consists of four agencies within the USDA, sharing one mission: a dedication to the creation of a sustainable, competitive United States food and fiber system and strong, healthy communities, families, and youth through integrated research, analysis, and education. </a:t>
            </a:r>
          </a:p>
        </p:txBody>
      </p:sp>
    </p:spTree>
    <p:extLst>
      <p:ext uri="{BB962C8B-B14F-4D97-AF65-F5344CB8AC3E}">
        <p14:creationId xmlns:p14="http://schemas.microsoft.com/office/powerpoint/2010/main" val="222955348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BA8B1-9486-432D-A2CF-475A02344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 Mission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31EF3-5BFF-4B41-A969-81E243BE3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7175" indent="-257175">
              <a:buFont typeface="+mj-lt"/>
              <a:buAutoNum type="arabicPeriod"/>
            </a:pPr>
            <a:r>
              <a:rPr lang="en-US" sz="2400" dirty="0"/>
              <a:t>Agricultural Research Service (ARS)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2400" dirty="0"/>
              <a:t>Economic Research Service (ERS)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2400" dirty="0"/>
              <a:t>National Agricultural Statistics Service (NASS)</a:t>
            </a:r>
          </a:p>
          <a:p>
            <a:pPr marL="257175" indent="-257175">
              <a:buFont typeface="+mj-lt"/>
              <a:buAutoNum type="arabicPeriod"/>
            </a:pPr>
            <a:r>
              <a:rPr lang="en-US" sz="2400" dirty="0"/>
              <a:t>National Institute of Food and Agriculture (NIFA)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087D4-EE2F-4D0A-A8A9-E2105B30CB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4643D-BBDE-4897-B0CB-091B235D2E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66751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9268-4A24-4380-A4EC-9BDCD8510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  <a:ea typeface="Arial" panose="020B0604020202020204" pitchFamily="34" charset="0"/>
              </a:rPr>
              <a:t>REE Procurements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5AAC1-3970-4E99-94AD-4D6D7078C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Architect-Engineer (A-E)</a:t>
            </a:r>
            <a:r>
              <a:rPr lang="en-US" sz="2800" spc="-11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services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Books and</a:t>
            </a:r>
            <a:r>
              <a:rPr lang="en-US" sz="2800" spc="-15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periodicals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Chemicals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Construction: buildings and</a:t>
            </a:r>
            <a:r>
              <a:rPr lang="en-US" sz="2800" spc="-4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laboratories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Facilities management</a:t>
            </a:r>
            <a:r>
              <a:rPr lang="en-US" sz="2800" spc="-11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services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Guard services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Hay, feed, seed, and</a:t>
            </a:r>
            <a:r>
              <a:rPr lang="en-US" sz="2800" spc="-53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grain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Hazardous waste</a:t>
            </a:r>
            <a:r>
              <a:rPr lang="en-US" sz="2800" spc="-49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removal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Information technology equipment and</a:t>
            </a:r>
            <a:r>
              <a:rPr lang="en-US" sz="2800" spc="-8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services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Janitorial</a:t>
            </a:r>
            <a:r>
              <a:rPr lang="en-US" sz="2800" spc="-4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services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Laboratory/scientific equipment and supplies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Management and professional</a:t>
            </a:r>
            <a:r>
              <a:rPr lang="en-US" sz="2800" spc="-8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services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Office machines and</a:t>
            </a:r>
            <a:r>
              <a:rPr lang="en-US" sz="2800" spc="-19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supplies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Refuse collection</a:t>
            </a:r>
          </a:p>
          <a:p>
            <a:pPr marL="557213" lvl="1" indent="-214313">
              <a:spcBef>
                <a:spcPts val="4"/>
              </a:spcBef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Repair and maintenance</a:t>
            </a:r>
            <a:r>
              <a:rPr lang="en-US" sz="2800" spc="-8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services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Telecommunications</a:t>
            </a:r>
          </a:p>
          <a:p>
            <a:pPr marL="557213" lvl="1" indent="-214313">
              <a:buSzPts val="1200"/>
              <a:buFont typeface="Wingdings" panose="05000000000000000000" pitchFamily="2" charset="2"/>
              <a:buChar char=""/>
              <a:tabLst>
                <a:tab pos="399574" algn="l"/>
                <a:tab pos="400050" algn="l"/>
              </a:tabLst>
            </a:pP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Tractors and other farm</a:t>
            </a:r>
            <a:r>
              <a:rPr lang="en-US" sz="2800" spc="-8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2800" dirty="0">
                <a:solidFill>
                  <a:schemeClr val="accent1">
                    <a:lumMod val="90000"/>
                    <a:lumOff val="10000"/>
                  </a:schemeClr>
                </a:solidFill>
                <a:latin typeface="Arial" panose="020B0604020202020204" pitchFamily="34" charset="0"/>
                <a:ea typeface="Wingdings" panose="05000000000000000000" pitchFamily="2" charset="2"/>
                <a:cs typeface="Wingdings" panose="05000000000000000000" pitchFamily="2" charset="2"/>
              </a:rPr>
              <a:t>vehicles/equipment</a:t>
            </a:r>
          </a:p>
          <a:p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0033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038BB-21E2-4BEB-972D-487A0F197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  <a:ea typeface="Arial" panose="020B0604020202020204" pitchFamily="34" charset="0"/>
              </a:rPr>
              <a:t>REE Goals and Achievements:</a:t>
            </a:r>
            <a:endParaRPr lang="en-US" sz="3600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580BB9E-83A5-4FBF-8DCF-5A08D5F44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U.S. Department of Agriculture FY 22 Final Goals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D5D0CA74-13C4-4F61-A310-835B688749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397250" y="2632710"/>
          <a:ext cx="2273300" cy="2125980"/>
        </p:xfrm>
        <a:graphic>
          <a:graphicData uri="http://schemas.openxmlformats.org/drawingml/2006/table">
            <a:tbl>
              <a:tblPr/>
              <a:tblGrid>
                <a:gridCol w="1055800">
                  <a:extLst>
                    <a:ext uri="{9D8B030D-6E8A-4147-A177-3AD203B41FA5}">
                      <a16:colId xmlns:a16="http://schemas.microsoft.com/office/drawing/2014/main" val="2835321059"/>
                    </a:ext>
                  </a:extLst>
                </a:gridCol>
                <a:gridCol w="608750">
                  <a:extLst>
                    <a:ext uri="{9D8B030D-6E8A-4147-A177-3AD203B41FA5}">
                      <a16:colId xmlns:a16="http://schemas.microsoft.com/office/drawing/2014/main" val="3194657180"/>
                    </a:ext>
                  </a:extLst>
                </a:gridCol>
                <a:gridCol w="608750">
                  <a:extLst>
                    <a:ext uri="{9D8B030D-6E8A-4147-A177-3AD203B41FA5}">
                      <a16:colId xmlns:a16="http://schemas.microsoft.com/office/drawing/2014/main" val="2356118794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U.S. Department of Agriculture FY 22 Final Goals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8786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01255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721347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 Business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687324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13338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WOSB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82126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SDVOSB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376442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HUBZone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904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4841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2756-E5BA-415B-A5EB-63BD60F5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21 Achievements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4A1405C-E798-4C61-B4CA-DC83516433B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3982933"/>
              </p:ext>
            </p:extLst>
          </p:nvPr>
        </p:nvGraphicFramePr>
        <p:xfrm>
          <a:off x="1539729" y="1663653"/>
          <a:ext cx="5691581" cy="3526437"/>
        </p:xfrm>
        <a:graphic>
          <a:graphicData uri="http://schemas.openxmlformats.org/drawingml/2006/table">
            <a:tbl>
              <a:tblPr/>
              <a:tblGrid>
                <a:gridCol w="574846">
                  <a:extLst>
                    <a:ext uri="{9D8B030D-6E8A-4147-A177-3AD203B41FA5}">
                      <a16:colId xmlns:a16="http://schemas.microsoft.com/office/drawing/2014/main" val="1860380734"/>
                    </a:ext>
                  </a:extLst>
                </a:gridCol>
                <a:gridCol w="1499991">
                  <a:extLst>
                    <a:ext uri="{9D8B030D-6E8A-4147-A177-3AD203B41FA5}">
                      <a16:colId xmlns:a16="http://schemas.microsoft.com/office/drawing/2014/main" val="265088853"/>
                    </a:ext>
                  </a:extLst>
                </a:gridCol>
                <a:gridCol w="766463">
                  <a:extLst>
                    <a:ext uri="{9D8B030D-6E8A-4147-A177-3AD203B41FA5}">
                      <a16:colId xmlns:a16="http://schemas.microsoft.com/office/drawing/2014/main" val="2970621484"/>
                    </a:ext>
                  </a:extLst>
                </a:gridCol>
                <a:gridCol w="1401189">
                  <a:extLst>
                    <a:ext uri="{9D8B030D-6E8A-4147-A177-3AD203B41FA5}">
                      <a16:colId xmlns:a16="http://schemas.microsoft.com/office/drawing/2014/main" val="3277963621"/>
                    </a:ext>
                  </a:extLst>
                </a:gridCol>
                <a:gridCol w="874246">
                  <a:extLst>
                    <a:ext uri="{9D8B030D-6E8A-4147-A177-3AD203B41FA5}">
                      <a16:colId xmlns:a16="http://schemas.microsoft.com/office/drawing/2014/main" val="686423652"/>
                    </a:ext>
                  </a:extLst>
                </a:gridCol>
                <a:gridCol w="574846">
                  <a:extLst>
                    <a:ext uri="{9D8B030D-6E8A-4147-A177-3AD203B41FA5}">
                      <a16:colId xmlns:a16="http://schemas.microsoft.com/office/drawing/2014/main" val="1606721371"/>
                    </a:ext>
                  </a:extLst>
                </a:gridCol>
              </a:tblGrid>
              <a:tr h="19157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40251"/>
                  </a:ext>
                </a:extLst>
              </a:tr>
              <a:tr h="19157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6494501"/>
                  </a:ext>
                </a:extLst>
              </a:tr>
              <a:tr h="19157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562692"/>
                  </a:ext>
                </a:extLst>
              </a:tr>
              <a:tr h="19157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Research, Education, and Economics</a:t>
                      </a: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63031"/>
                  </a:ext>
                </a:extLst>
              </a:tr>
              <a:tr h="191573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802455"/>
                  </a:ext>
                </a:extLst>
              </a:tr>
              <a:tr h="38314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Goal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Actual Dollars 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330843"/>
                  </a:ext>
                </a:extLst>
              </a:tr>
              <a:tr h="3467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Contracts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317,616,815.20 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378136"/>
                  </a:ext>
                </a:extLst>
              </a:tr>
              <a:tr h="3467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 Business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49.5%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233,073,493.81 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5479"/>
                  </a:ext>
                </a:extLst>
              </a:tr>
              <a:tr h="37889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 Disadvantaged Business Concerns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139,178,622.63 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439890"/>
                  </a:ext>
                </a:extLst>
              </a:tr>
              <a:tr h="38314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Disabled Veteran Owned Small Business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27,649,786.07 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844255"/>
                  </a:ext>
                </a:extLst>
              </a:tr>
              <a:tr h="38314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Women-Owned Small Business 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60,508,260.65 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293656"/>
                  </a:ext>
                </a:extLst>
              </a:tr>
              <a:tr h="346748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HUBZone Concerns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 43,519,040.76 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37" marR="6437" marT="64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367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83446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2756-E5BA-415B-A5EB-63BD60F5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  <a:ea typeface="Arial" panose="020B0604020202020204" pitchFamily="34" charset="0"/>
              </a:rPr>
              <a:t>Thresholds and Requirements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795C8-70B0-4F90-8251-C5E6C5B6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" y="1371600"/>
            <a:ext cx="83058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sz="3000" dirty="0"/>
              <a:t>Up to $10,000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Generally filled directly by purchase card holders</a:t>
            </a:r>
          </a:p>
          <a:p>
            <a:endParaRPr lang="en-US" sz="3000" dirty="0"/>
          </a:p>
          <a:p>
            <a:r>
              <a:rPr lang="en-US" sz="3000" dirty="0"/>
              <a:t>Over $10,000 and less than $25,000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3 quotes to ensure reasonable competition</a:t>
            </a:r>
          </a:p>
          <a:p>
            <a:endParaRPr lang="en-US" sz="3000" dirty="0"/>
          </a:p>
          <a:p>
            <a:r>
              <a:rPr lang="en-US" sz="3000" dirty="0"/>
              <a:t>Over $25,000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Posted on sam.gov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>
                <a:ea typeface="Arial" panose="020B0604020202020204" pitchFamily="34" charset="0"/>
              </a:rPr>
              <a:t>The automated Procurement Forecast: </a:t>
            </a:r>
            <a:r>
              <a:rPr lang="en-US" sz="2600" u="sng" dirty="0">
                <a:solidFill>
                  <a:srgbClr val="0000FF"/>
                </a:solidFill>
                <a:ea typeface="Arial" panose="020B0604020202020204" pitchFamily="34" charset="0"/>
                <a:hlinkClick r:id="rId2"/>
              </a:rPr>
              <a:t>https://www.dm.usda.gov/smallbus/forecast.htm </a:t>
            </a:r>
            <a:endParaRPr lang="en-US" sz="2600" u="sng" dirty="0">
              <a:solidFill>
                <a:srgbClr val="0000FF"/>
              </a:solidFill>
              <a:ea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37922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2756-E5BA-415B-A5EB-63BD60F5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  <a:ea typeface="Arial" panose="020B0604020202020204" pitchFamily="34" charset="0"/>
              </a:rPr>
              <a:t>Subcontracting Opportunities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795C8-70B0-4F90-8251-C5E6C5B6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" y="1371600"/>
            <a:ext cx="8305800" cy="4648200"/>
          </a:xfrm>
        </p:spPr>
        <p:txBody>
          <a:bodyPr>
            <a:normAutofit/>
          </a:bodyPr>
          <a:lstStyle/>
          <a:p>
            <a:pPr marL="57150" marR="162878"/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</a:rPr>
              <a:t>Special contract clauses may be included in a large prime contract that requires the prime contractor to maximize the participation of small businesses through subcontracting opportunities.</a:t>
            </a:r>
          </a:p>
          <a:p>
            <a:pPr marL="57150" marR="162878"/>
            <a:endParaRPr lang="en-US" sz="2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7150" marR="162878"/>
            <a:r>
              <a:rPr 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More Information: http://web.sba.gov/subnet</a:t>
            </a:r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02162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2756-E5BA-415B-A5EB-63BD60F5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+mn-lt"/>
                <a:ea typeface="Arial" panose="020B0604020202020204" pitchFamily="34" charset="0"/>
              </a:rPr>
              <a:t>Capability Statements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795C8-70B0-4F90-8251-C5E6C5B6B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" y="1371600"/>
            <a:ext cx="8305800" cy="4648200"/>
          </a:xfrm>
        </p:spPr>
        <p:txBody>
          <a:bodyPr>
            <a:normAutofit/>
          </a:bodyPr>
          <a:lstStyle/>
          <a:p>
            <a:r>
              <a:rPr lang="en-US" sz="2000" dirty="0"/>
              <a:t>Identify your area of expertise</a:t>
            </a:r>
          </a:p>
          <a:p>
            <a:r>
              <a:rPr lang="en-US" sz="2000" dirty="0"/>
              <a:t>Provide enough supplemental information to ensure that your firm's products and capabilities can be fully understood</a:t>
            </a:r>
          </a:p>
          <a:p>
            <a:r>
              <a:rPr lang="en-US" sz="2000" dirty="0"/>
              <a:t>Send to the contracting office(s) servicing the geographical area in which you wish to do business. </a:t>
            </a:r>
          </a:p>
        </p:txBody>
      </p:sp>
    </p:spTree>
    <p:extLst>
      <p:ext uri="{BB962C8B-B14F-4D97-AF65-F5344CB8AC3E}">
        <p14:creationId xmlns:p14="http://schemas.microsoft.com/office/powerpoint/2010/main" val="93135203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SDA">
  <a:themeElements>
    <a:clrScheme name="Custom 1">
      <a:dk1>
        <a:srgbClr val="555555"/>
      </a:dk1>
      <a:lt1>
        <a:srgbClr val="FFFFFF"/>
      </a:lt1>
      <a:dk2>
        <a:srgbClr val="002060"/>
      </a:dk2>
      <a:lt2>
        <a:srgbClr val="FFFFFF"/>
      </a:lt2>
      <a:accent1>
        <a:srgbClr val="002060"/>
      </a:accent1>
      <a:accent2>
        <a:srgbClr val="BBBBBB"/>
      </a:accent2>
      <a:accent3>
        <a:srgbClr val="FFFFFF"/>
      </a:accent3>
      <a:accent4>
        <a:srgbClr val="474747"/>
      </a:accent4>
      <a:accent5>
        <a:srgbClr val="4949F9"/>
      </a:accent5>
      <a:accent6>
        <a:srgbClr val="999999"/>
      </a:accent6>
      <a:hlink>
        <a:srgbClr val="163FEE"/>
      </a:hlink>
      <a:folHlink>
        <a:srgbClr val="555555"/>
      </a:folHlink>
    </a:clrScheme>
    <a:fontScheme name="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45A9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545555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45A93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545555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3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D10025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5AAAC"/>
        </a:accent5>
        <a:accent6>
          <a:srgbClr val="ACACAC"/>
        </a:accent6>
        <a:hlink>
          <a:srgbClr val="555555"/>
        </a:hlink>
        <a:folHlink>
          <a:srgbClr val="B50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4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D10025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5AAAC"/>
        </a:accent5>
        <a:accent6>
          <a:srgbClr val="ACACAC"/>
        </a:accent6>
        <a:hlink>
          <a:srgbClr val="B50C00"/>
        </a:hlink>
        <a:folHlink>
          <a:srgbClr val="5555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5">
        <a:dk1>
          <a:srgbClr val="555555"/>
        </a:dk1>
        <a:lt1>
          <a:srgbClr val="FFFFFF"/>
        </a:lt1>
        <a:dk2>
          <a:srgbClr val="B50C00"/>
        </a:dk2>
        <a:lt2>
          <a:srgbClr val="BEBEBE"/>
        </a:lt2>
        <a:accent1>
          <a:srgbClr val="E0001B"/>
        </a:accent1>
        <a:accent2>
          <a:srgbClr val="BEBEBE"/>
        </a:accent2>
        <a:accent3>
          <a:srgbClr val="FFFFFF"/>
        </a:accent3>
        <a:accent4>
          <a:srgbClr val="474747"/>
        </a:accent4>
        <a:accent5>
          <a:srgbClr val="EDAAAB"/>
        </a:accent5>
        <a:accent6>
          <a:srgbClr val="ACACAC"/>
        </a:accent6>
        <a:hlink>
          <a:srgbClr val="B50C00"/>
        </a:hlink>
        <a:folHlink>
          <a:srgbClr val="55555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SDA" id="{F29B68F6-B6B6-4BFC-97AF-DCCA0FA7C1F1}" vid="{711BBBF7-0404-40BB-9322-E1C15A56CE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B236C8C896E140A6C0A00676FDFF25" ma:contentTypeVersion="9" ma:contentTypeDescription="Create a new document." ma:contentTypeScope="" ma:versionID="4abad9cae726bd22b72be2d49d02303a">
  <xsd:schema xmlns:xsd="http://www.w3.org/2001/XMLSchema" xmlns:xs="http://www.w3.org/2001/XMLSchema" xmlns:p="http://schemas.microsoft.com/office/2006/metadata/properties" xmlns:ns2="0c0205a6-db34-4529-8077-d7a92e3e3354" xmlns:ns3="4ce865f6-d2b8-432a-ad72-977780d276f3" targetNamespace="http://schemas.microsoft.com/office/2006/metadata/properties" ma:root="true" ma:fieldsID="a930c9a86071159c871aa98838a9a7bf" ns2:_="" ns3:_="">
    <xsd:import namespace="0c0205a6-db34-4529-8077-d7a92e3e3354"/>
    <xsd:import namespace="4ce865f6-d2b8-432a-ad72-977780d276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205a6-db34-4529-8077-d7a92e3e33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e865f6-d2b8-432a-ad72-977780d276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7DC6D4-6052-4890-870F-2C4D6F447285}"/>
</file>

<file path=customXml/itemProps2.xml><?xml version="1.0" encoding="utf-8"?>
<ds:datastoreItem xmlns:ds="http://schemas.openxmlformats.org/officeDocument/2006/customXml" ds:itemID="{C04C257D-909A-4404-A777-239DD352071E}"/>
</file>

<file path=customXml/itemProps3.xml><?xml version="1.0" encoding="utf-8"?>
<ds:datastoreItem xmlns:ds="http://schemas.openxmlformats.org/officeDocument/2006/customXml" ds:itemID="{60CDC6D3-4E5A-42A7-82D4-95B24A775BF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12190</TotalTime>
  <Words>855</Words>
  <Application>Microsoft Office PowerPoint</Application>
  <PresentationFormat>On-screen Show (4:3)</PresentationFormat>
  <Paragraphs>190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</vt:lpstr>
      <vt:lpstr>Wingdings</vt:lpstr>
      <vt:lpstr>USDA</vt:lpstr>
      <vt:lpstr>Doing Business with the USDA – REE Mission Area </vt:lpstr>
      <vt:lpstr>The Mission</vt:lpstr>
      <vt:lpstr>REE Mission Areas</vt:lpstr>
      <vt:lpstr>REE Procurements</vt:lpstr>
      <vt:lpstr>REE Goals and Achievements:</vt:lpstr>
      <vt:lpstr>FY 21 Achievements</vt:lpstr>
      <vt:lpstr>Thresholds and Requirements</vt:lpstr>
      <vt:lpstr>Subcontracting Opportunities</vt:lpstr>
      <vt:lpstr>Capability Statements</vt:lpstr>
      <vt:lpstr>REE Small Business Coordinators</vt:lpstr>
      <vt:lpstr>Agricultural Research Service (ARS) Speakers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QSR Template</dc:title>
  <dc:creator>Gardner, Maureen - OSEC, Washington, DC</dc:creator>
  <cp:lastModifiedBy>APOB05</cp:lastModifiedBy>
  <cp:revision>43</cp:revision>
  <cp:lastPrinted>2019-11-22T22:37:16Z</cp:lastPrinted>
  <dcterms:created xsi:type="dcterms:W3CDTF">2019-11-11T18:14:04Z</dcterms:created>
  <dcterms:modified xsi:type="dcterms:W3CDTF">2022-05-04T19:07:58Z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0x0101007BB236C8C896E140A6C0A00676FDFF25</vt:lpwstr>
  </property>
</Properties>
</file>