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300" r:id="rId3"/>
    <p:sldId id="306" r:id="rId4"/>
    <p:sldId id="298" r:id="rId5"/>
    <p:sldId id="276" r:id="rId6"/>
    <p:sldId id="309" r:id="rId7"/>
    <p:sldId id="301" r:id="rId8"/>
    <p:sldId id="275" r:id="rId9"/>
    <p:sldId id="305" r:id="rId10"/>
    <p:sldId id="303" r:id="rId11"/>
    <p:sldId id="307" r:id="rId12"/>
    <p:sldId id="261" r:id="rId13"/>
    <p:sldId id="304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Introduction" id="{D4F275B2-4768-4588-8305-DB0DA0928243}">
          <p14:sldIdLst>
            <p14:sldId id="256"/>
          </p14:sldIdLst>
        </p14:section>
        <p14:section name="Small Business Overview" id="{56ECB4B4-62FB-4368-8FFC-2E9F017F14E5}">
          <p14:sldIdLst>
            <p14:sldId id="300"/>
            <p14:sldId id="306"/>
            <p14:sldId id="298"/>
            <p14:sldId id="276"/>
            <p14:sldId id="309"/>
            <p14:sldId id="301"/>
          </p14:sldIdLst>
        </p14:section>
        <p14:section name="Procurement Data &amp; Trends" id="{2E3429CE-0884-4CB2-8D12-6EC5E2CB0125}">
          <p14:sldIdLst>
            <p14:sldId id="275"/>
            <p14:sldId id="305"/>
            <p14:sldId id="303"/>
            <p14:sldId id="307"/>
            <p14:sldId id="261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40">
          <p15:clr>
            <a:srgbClr val="A4A3A4"/>
          </p15:clr>
        </p15:guide>
        <p15:guide id="2" pos="41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6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882" y="96"/>
      </p:cViewPr>
      <p:guideLst>
        <p:guide orient="horz" pos="2640"/>
        <p:guide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ed, Sarah - OCIO-IRMC, Washington, DC" userId="96c825a9-f942-4054-9557-ce84c5b2f2f8" providerId="ADAL" clId="{516C385A-5B16-4A55-AAD5-87701D8E4710}"/>
    <pc:docChg chg="modSld">
      <pc:chgData name="Reed, Sarah - OCIO-IRMC, Washington, DC" userId="96c825a9-f942-4054-9557-ce84c5b2f2f8" providerId="ADAL" clId="{516C385A-5B16-4A55-AAD5-87701D8E4710}" dt="2022-04-19T16:13:11.922" v="1"/>
      <pc:docMkLst>
        <pc:docMk/>
      </pc:docMkLst>
      <pc:sldChg chg="modSp mod">
        <pc:chgData name="Reed, Sarah - OCIO-IRMC, Washington, DC" userId="96c825a9-f942-4054-9557-ce84c5b2f2f8" providerId="ADAL" clId="{516C385A-5B16-4A55-AAD5-87701D8E4710}" dt="2022-04-19T16:13:11.922" v="1"/>
        <pc:sldMkLst>
          <pc:docMk/>
          <pc:sldMk cId="255236719" sldId="303"/>
        </pc:sldMkLst>
        <pc:spChg chg="ord">
          <ac:chgData name="Reed, Sarah - OCIO-IRMC, Washington, DC" userId="96c825a9-f942-4054-9557-ce84c5b2f2f8" providerId="ADAL" clId="{516C385A-5B16-4A55-AAD5-87701D8E4710}" dt="2022-04-19T16:13:11.922" v="1"/>
          <ac:spMkLst>
            <pc:docMk/>
            <pc:sldMk cId="255236719" sldId="303"/>
            <ac:spMk id="3" creationId="{591E50D9-239B-4FB2-BD5F-690C2B4400A0}"/>
          </ac:spMkLst>
        </pc:spChg>
        <pc:spChg chg="ord">
          <ac:chgData name="Reed, Sarah - OCIO-IRMC, Washington, DC" userId="96c825a9-f942-4054-9557-ce84c5b2f2f8" providerId="ADAL" clId="{516C385A-5B16-4A55-AAD5-87701D8E4710}" dt="2022-04-19T16:13:11.922" v="1"/>
          <ac:spMkLst>
            <pc:docMk/>
            <pc:sldMk cId="255236719" sldId="303"/>
            <ac:spMk id="4" creationId="{17C7DB09-3E12-45C1-9B9A-57D611568694}"/>
          </ac:spMkLst>
        </pc:spChg>
        <pc:spChg chg="ord">
          <ac:chgData name="Reed, Sarah - OCIO-IRMC, Washington, DC" userId="96c825a9-f942-4054-9557-ce84c5b2f2f8" providerId="ADAL" clId="{516C385A-5B16-4A55-AAD5-87701D8E4710}" dt="2022-04-19T16:13:11.922" v="1"/>
          <ac:spMkLst>
            <pc:docMk/>
            <pc:sldMk cId="255236719" sldId="303"/>
            <ac:spMk id="6" creationId="{42549749-BDD5-46D1-B4FF-AAC97F5804D3}"/>
          </ac:spMkLst>
        </pc:spChg>
        <pc:spChg chg="ord">
          <ac:chgData name="Reed, Sarah - OCIO-IRMC, Washington, DC" userId="96c825a9-f942-4054-9557-ce84c5b2f2f8" providerId="ADAL" clId="{516C385A-5B16-4A55-AAD5-87701D8E4710}" dt="2022-04-19T16:13:11.922" v="1"/>
          <ac:spMkLst>
            <pc:docMk/>
            <pc:sldMk cId="255236719" sldId="303"/>
            <ac:spMk id="9" creationId="{728011D1-6486-4172-AB53-8DB95AE78F1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CBEA1-B348-4597-A599-72215B51CECF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0E05A-A200-4AF8-9264-39400CC7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1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effectLst/>
                <a:latin typeface="Segoe UI" panose="020B0502040204020203" pitchFamily="34" charset="0"/>
              </a:rPr>
              <a:t>The Agency obligates nearly $1.5B annually in federal contracts. Approximately $1.17B a year is awarded to small businesses.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agency historical achievement [as captured in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beta.sam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is as follows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FY10 – 80%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FY11 – 82%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FY12 – 83%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FY13 – 83%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FY14 – 84%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FY15 – 84%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FY16 – 84%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FY17 – 87%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FY18 – 86%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FY19 – 87%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FY20 – 80%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8C35-E4C8-4D78-A860-19355B622A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83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8 NAICS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8C35-E4C8-4D78-A860-19355B622A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99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000F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A5C5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7" name="Line 41"/>
          <p:cNvSpPr>
            <a:spLocks noChangeShapeType="1"/>
          </p:cNvSpPr>
          <p:nvPr/>
        </p:nvSpPr>
        <p:spPr bwMode="auto">
          <a:xfrm flipV="1">
            <a:off x="1295400" y="2667000"/>
            <a:ext cx="0" cy="2362200"/>
          </a:xfrm>
          <a:prstGeom prst="line">
            <a:avLst/>
          </a:prstGeom>
          <a:noFill/>
          <a:ln w="28575">
            <a:solidFill>
              <a:srgbClr val="5D94BA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4114800" y="226010"/>
            <a:ext cx="4876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en-US" sz="1600" dirty="0">
                <a:solidFill>
                  <a:srgbClr val="EDEDED"/>
                </a:solidFill>
                <a:ea typeface="ＭＳ Ｐゴシック" pitchFamily="96" charset="-128"/>
                <a:cs typeface="+mn-cs"/>
              </a:rPr>
              <a:t>United States Department of Agriculture</a:t>
            </a:r>
          </a:p>
        </p:txBody>
      </p:sp>
      <p:pic>
        <p:nvPicPr>
          <p:cNvPr id="9" name="Picture 5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990600"/>
            <a:ext cx="2011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8" name="Rectangle 52"/>
          <p:cNvSpPr>
            <a:spLocks noGrp="1" noChangeArrowheads="1"/>
          </p:cNvSpPr>
          <p:nvPr>
            <p:ph type="ctrTitle"/>
          </p:nvPr>
        </p:nvSpPr>
        <p:spPr>
          <a:xfrm>
            <a:off x="1600200" y="2667000"/>
            <a:ext cx="6858000" cy="1524000"/>
          </a:xfrm>
        </p:spPr>
        <p:txBody>
          <a:bodyPr lIns="91440" rIns="91440"/>
          <a:lstStyle>
            <a:lvl1pPr>
              <a:defRPr sz="4000">
                <a:solidFill>
                  <a:srgbClr val="06306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49" name="Rectangle 5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372100"/>
            <a:ext cx="6477000" cy="419100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400">
                <a:solidFill>
                  <a:srgbClr val="15631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7200" y="5494789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F89EF-66E9-4637-8C83-6F837EC2B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19075"/>
            <a:ext cx="2076450" cy="5800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19075"/>
            <a:ext cx="6076950" cy="5800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35A8-7D0C-4A03-8D10-7DB0D08819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9F2D0-0801-4553-A766-7A2AA6D10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9C825-0B76-423A-89E1-44682C4E6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9978-6755-4BC3-8940-FEE5FD5C6E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371600"/>
            <a:ext cx="8305800" cy="46482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US" noProof="0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5D8F9-5A97-4673-8222-52C2743806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EF3FB-A922-4FC0-A7D7-CB007BC2D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643D-BBDE-4897-B0CB-091B235D2E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014E3-5649-4E11-9436-EC519D169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7CFAE-26CE-47AB-9D56-7EB3EA0284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E82C6-92B9-4D2F-B39E-312AE4F19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4300" y="5791200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7268C-5B18-4EBA-80E9-72A1DDDD24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AA051-B851-4649-A4B1-7B27880828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34176-2C65-4EA0-BB10-460BE8D018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AEA6-CBD0-4E2F-B74D-3DEF6F906F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0F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A5C5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ea typeface="ＭＳ Ｐゴシック" pitchFamily="96" charset="-128"/>
              <a:cs typeface="+mn-cs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19075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05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24600"/>
            <a:ext cx="533400" cy="533400"/>
          </a:xfrm>
          <a:prstGeom prst="rect">
            <a:avLst/>
          </a:prstGeom>
          <a:solidFill>
            <a:srgbClr val="7271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0" hangingPunct="0">
              <a:defRPr sz="1600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EF710AD1-5A4F-40C9-B4B2-F9BF33371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15631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ea typeface="ＭＳ Ｐゴシック" pitchFamily="96" charset="-128"/>
              <a:cs typeface="+mn-cs"/>
            </a:endParaRPr>
          </a:p>
        </p:txBody>
      </p:sp>
      <p:pic>
        <p:nvPicPr>
          <p:cNvPr id="1032" name="Picture 43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6391274"/>
            <a:ext cx="7620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  <p:sldLayoutId id="2147483652" r:id="rId14"/>
    <p:sldLayoutId id="2147483651" r:id="rId15"/>
    <p:sldLayoutId id="2147483650" r:id="rId16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9pPr>
    </p:titleStyle>
    <p:bodyStyle>
      <a:lvl1pPr marL="225425" indent="-2254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800">
          <a:solidFill>
            <a:srgbClr val="045A93"/>
          </a:solidFill>
          <a:latin typeface="+mn-lt"/>
          <a:ea typeface="+mn-ea"/>
          <a:cs typeface="ＭＳ Ｐゴシック"/>
        </a:defRPr>
      </a:lvl1pPr>
      <a:lvl2pPr marL="627063" indent="-16986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000">
          <a:solidFill>
            <a:srgbClr val="727176"/>
          </a:solidFill>
          <a:latin typeface="+mn-lt"/>
          <a:ea typeface="+mn-ea"/>
          <a:cs typeface="ＭＳ Ｐゴシック"/>
        </a:defRPr>
      </a:lvl2pPr>
      <a:lvl3pPr marL="1025525" indent="-16986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400">
          <a:solidFill>
            <a:srgbClr val="5D94BA"/>
          </a:solidFill>
          <a:latin typeface="+mn-lt"/>
          <a:ea typeface="+mn-ea"/>
          <a:cs typeface="ＭＳ Ｐゴシック"/>
        </a:defRPr>
      </a:lvl3pPr>
      <a:lvl4pPr marL="1316038" indent="-17621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5D94BA"/>
          </a:solidFill>
          <a:latin typeface="+mn-lt"/>
          <a:ea typeface="+mn-ea"/>
          <a:cs typeface="ＭＳ Ｐゴシック"/>
        </a:defRPr>
      </a:lvl4pPr>
      <a:lvl5pPr marL="16541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  <a:cs typeface="ＭＳ Ｐゴシック"/>
        </a:defRPr>
      </a:lvl5pPr>
      <a:lvl6pPr marL="21113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6pPr>
      <a:lvl7pPr marL="25685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7pPr>
      <a:lvl8pPr marL="30257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8pPr>
      <a:lvl9pPr marL="34829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m.usda.gov/smallbus/index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ewpprod.servicenowservices.com/support" TargetMode="External"/><Relationship Id="rId2" Type="http://schemas.openxmlformats.org/officeDocument/2006/relationships/hyperlink" Target="https://www.gsaadvantage.gov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am.gov/content/home" TargetMode="External"/><Relationship Id="rId4" Type="http://schemas.openxmlformats.org/officeDocument/2006/relationships/hyperlink" Target="https://nitaac.nih.gov/services/cio-s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am.gov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BEFB-A274-42E5-84B5-E612D6157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3567" y="3039862"/>
            <a:ext cx="6858000" cy="1524000"/>
          </a:xfrm>
        </p:spPr>
        <p:txBody>
          <a:bodyPr/>
          <a:lstStyle/>
          <a:p>
            <a:r>
              <a:rPr lang="en-US" dirty="0"/>
              <a:t>Procurement – Small Business Activities </a:t>
            </a:r>
            <a:br>
              <a:rPr lang="en-US" dirty="0"/>
            </a:br>
            <a:r>
              <a:rPr lang="en-US" dirty="0"/>
              <a:t>DA/OCP/Procurement Operations Divisions</a:t>
            </a:r>
            <a:br>
              <a:rPr lang="en-US" dirty="0"/>
            </a:br>
            <a:r>
              <a:rPr lang="en-US" dirty="0"/>
              <a:t>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FC908-487F-4B9D-ACDB-EB739DAC4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Presenter:  Danielle Knipper and John Flores</a:t>
            </a:r>
          </a:p>
        </p:txBody>
      </p:sp>
    </p:spTree>
    <p:extLst>
      <p:ext uri="{BB962C8B-B14F-4D97-AF65-F5344CB8AC3E}">
        <p14:creationId xmlns:p14="http://schemas.microsoft.com/office/powerpoint/2010/main" val="28327481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2549749-BDD5-46D1-B4FF-AAC97F5804D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621587" y="554232"/>
            <a:ext cx="8239874" cy="199633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+mj-lt"/>
                <a:ea typeface="+mj-ea"/>
                <a:cs typeface="ＭＳ Ｐゴシック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  <a:cs typeface="ＭＳ Ｐゴシック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2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ＭＳ Ｐゴシック"/>
              </a:rPr>
              <a:t>Additional Contract Types of Procurements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8011D1-6486-4172-AB53-8DB95AE78F13}"/>
              </a:ext>
            </a:extLst>
          </p:cNvPr>
          <p:cNvSpPr txBox="1"/>
          <p:nvPr/>
        </p:nvSpPr>
        <p:spPr>
          <a:xfrm>
            <a:off x="704675" y="1568741"/>
            <a:ext cx="7986319" cy="438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5000"/>
              </a:spcAft>
              <a:buClr>
                <a:srgbClr val="1E611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45A93"/>
                </a:solidFill>
                <a:effectLst/>
                <a:uLnTx/>
                <a:uFillTx/>
                <a:latin typeface="Arial"/>
                <a:ea typeface="ＭＳ Ｐゴシック"/>
              </a:rPr>
              <a:t>Maintenance and Repair of Various Equipment (electrical, material handling, etc.)</a:t>
            </a:r>
          </a:p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5000"/>
              </a:spcAft>
              <a:buClr>
                <a:srgbClr val="1E611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kern="0" dirty="0">
                <a:solidFill>
                  <a:srgbClr val="045A93"/>
                </a:solidFill>
                <a:latin typeface="Arial"/>
              </a:rPr>
              <a:t>Operation of Government-Owned Facilities – Office Buildings</a:t>
            </a:r>
          </a:p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5000"/>
              </a:spcAft>
              <a:buClr>
                <a:srgbClr val="1E611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45A93"/>
                </a:solidFill>
                <a:effectLst/>
                <a:uLnTx/>
                <a:uFillTx/>
                <a:latin typeface="Arial"/>
                <a:ea typeface="ＭＳ Ｐゴシック"/>
              </a:rPr>
              <a:t>Office machines, text processing systems and visible record equipment</a:t>
            </a:r>
          </a:p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5000"/>
              </a:spcAft>
              <a:buClr>
                <a:srgbClr val="1E611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kern="0" dirty="0">
                <a:solidFill>
                  <a:srgbClr val="045A93"/>
                </a:solidFill>
                <a:latin typeface="Arial"/>
              </a:rPr>
              <a:t>Architect and Engineering Services – restoration of structures</a:t>
            </a:r>
          </a:p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5000"/>
              </a:spcAft>
              <a:buClr>
                <a:srgbClr val="1E611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45A93"/>
                </a:solidFill>
                <a:effectLst/>
                <a:uLnTx/>
                <a:uFillTx/>
                <a:latin typeface="Arial"/>
                <a:ea typeface="ＭＳ Ｐゴシック"/>
              </a:rPr>
              <a:t>Arts, </a:t>
            </a:r>
            <a:r>
              <a:rPr lang="en-US" kern="0" dirty="0">
                <a:solidFill>
                  <a:srgbClr val="045A93"/>
                </a:solidFill>
                <a:latin typeface="Arial"/>
              </a:rPr>
              <a:t>Graphics, and Reproduction Services</a:t>
            </a:r>
          </a:p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5000"/>
              </a:spcAft>
              <a:buClr>
                <a:srgbClr val="1E611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45A93"/>
                </a:solidFill>
                <a:effectLst/>
                <a:uLnTx/>
                <a:uFillTx/>
                <a:latin typeface="Arial"/>
                <a:ea typeface="ＭＳ Ｐゴシック"/>
              </a:rPr>
              <a:t>Printing, Duplicating and Bookbinding Equipment</a:t>
            </a:r>
          </a:p>
          <a:p>
            <a:pPr marL="225425" marR="0" lvl="0" indent="-2254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35000"/>
              </a:spcAft>
              <a:buClr>
                <a:srgbClr val="1E611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45A93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DB09-3E12-45C1-9B9A-57D61156869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5600700"/>
            <a:ext cx="400050" cy="400050"/>
          </a:xfrm>
          <a:prstGeom prst="rect">
            <a:avLst/>
          </a:prstGeom>
          <a:solidFill>
            <a:srgbClr val="7271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5pPr>
            <a:lvl6pPr marL="17145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6pPr>
            <a:lvl7pPr marL="20574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7pPr>
            <a:lvl8pPr marL="24003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8pPr>
            <a:lvl9pPr marL="2743200" algn="l" defTabSz="685800" rtl="0" eaLnBrk="1" latinLnBrk="0" hangingPunct="1">
              <a:defRPr sz="1500" kern="1200">
                <a:solidFill>
                  <a:srgbClr val="545555"/>
                </a:solidFill>
                <a:latin typeface="Arial" charset="0"/>
                <a:ea typeface="ＭＳ Ｐゴシック"/>
                <a:cs typeface="ＭＳ Ｐゴシック"/>
              </a:defRPr>
            </a:lvl9pPr>
          </a:lstStyle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E50D9-239B-4FB2-BD5F-690C2B4400A0}"/>
              </a:ext>
            </a:extLst>
          </p:cNvPr>
          <p:cNvSpPr txBox="1"/>
          <p:nvPr/>
        </p:nvSpPr>
        <p:spPr>
          <a:xfrm>
            <a:off x="2774310" y="6039232"/>
            <a:ext cx="6270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Data source: Sam.gov – Total Actions by NAICS Report as of DATE</a:t>
            </a:r>
          </a:p>
        </p:txBody>
      </p:sp>
    </p:spTree>
    <p:extLst>
      <p:ext uri="{BB962C8B-B14F-4D97-AF65-F5344CB8AC3E}">
        <p14:creationId xmlns:p14="http://schemas.microsoft.com/office/powerpoint/2010/main" val="25523671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B4A85-CF08-4380-BB60-8DC2383FD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19076"/>
            <a:ext cx="8305800" cy="780566"/>
          </a:xfrm>
        </p:spPr>
        <p:txBody>
          <a:bodyPr/>
          <a:lstStyle/>
          <a:p>
            <a:r>
              <a:rPr lang="en-US" sz="3400" dirty="0"/>
              <a:t>POD Targeted SAT Small Business Set-Asides Remainder of FY 2022: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EF734-6E6F-45B9-AA57-656ACB82B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305800" cy="4648200"/>
          </a:xfrm>
        </p:spPr>
        <p:txBody>
          <a:bodyPr/>
          <a:lstStyle/>
          <a:p>
            <a:r>
              <a:rPr lang="en-US" sz="2400" dirty="0"/>
              <a:t>Graphic Design Services.  NAICS Code 541430; Location Washington D.C.;  Estimated RFQ release Qtr. 3 and 4 on GSA.</a:t>
            </a:r>
          </a:p>
          <a:p>
            <a:r>
              <a:rPr lang="en-US" sz="2400" dirty="0"/>
              <a:t>Audio and Video Equipment. NAICS code 334310; Location of delivery Washington D.C.;  Estimated RFQ release Qtr. 3 and 4 on GSA.</a:t>
            </a:r>
          </a:p>
          <a:p>
            <a:r>
              <a:rPr lang="en-US" sz="2400" dirty="0"/>
              <a:t>Photofinishing Laboratories (except One-Hour).  NAICS 812921; Location Salt Lake City UT;  Estimated RFQ release date Qtr. 2 and 3.  </a:t>
            </a:r>
          </a:p>
          <a:p>
            <a:r>
              <a:rPr lang="en-US" sz="2400" dirty="0"/>
              <a:t>Marketing Consulting Services.  NAICS 541613; Location Washington D.C.; Estimated RFQ release date Qtr. 3 and 4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97D0F0-D47D-435E-A796-5EA67AEC44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57CFAE-26CE-47AB-9D56-7EB3EA02841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8012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33B-0CEC-435D-92BE-92C7B4F0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73" y="219075"/>
            <a:ext cx="8980227" cy="741820"/>
          </a:xfrm>
        </p:spPr>
        <p:txBody>
          <a:bodyPr/>
          <a:lstStyle/>
          <a:p>
            <a:r>
              <a:rPr lang="en-US" dirty="0"/>
              <a:t>Upcoming POD Opportunities Above SAT Remainder of FY 2022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DB09-3E12-45C1-9B9A-57D6115686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497E61-C549-4667-AF51-39A21C559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DISC IT Support Services</a:t>
            </a:r>
            <a:r>
              <a:rPr lang="en-US" dirty="0"/>
              <a:t> – Estimated period of performance (5 Years). Contract type Small Business Set-Aside.  Estimated value $90M-$130M.  Acquisition Method not determined yet. </a:t>
            </a:r>
          </a:p>
          <a:p>
            <a:r>
              <a:rPr lang="en-US" b="1" dirty="0"/>
              <a:t>DISC Business Operations Support Services</a:t>
            </a:r>
            <a:r>
              <a:rPr lang="en-US" dirty="0"/>
              <a:t> – Estimated period of performance (5 years).  Contract type: Possible 8(a) ANC direct award for this procurement. Estimated Value $24M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9392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F4344-FBAC-460D-85C0-A88E9C00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Small Business Contact Information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4434FB-6008-4972-82AB-1880D4AB9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11468"/>
            <a:ext cx="8305800" cy="4648200"/>
          </a:xfrm>
        </p:spPr>
        <p:txBody>
          <a:bodyPr/>
          <a:lstStyle/>
          <a:p>
            <a:r>
              <a:rPr lang="en-US" sz="1800" dirty="0"/>
              <a:t>USDA Procurement Opportunities Forecast: </a:t>
            </a:r>
          </a:p>
          <a:p>
            <a:pPr marL="0" indent="0">
              <a:buNone/>
            </a:pPr>
            <a:r>
              <a:rPr lang="en-US" sz="1800" dirty="0"/>
              <a:t> 	https://www.dm.usda.gov/smallbus/forecast.htm</a:t>
            </a:r>
          </a:p>
          <a:p>
            <a:r>
              <a:rPr lang="en-US" sz="1800" dirty="0"/>
              <a:t>GSA Schedule 70:  https://www.gsa.gov/small-business</a:t>
            </a:r>
          </a:p>
          <a:p>
            <a:r>
              <a:rPr lang="en-US" sz="1800" dirty="0"/>
              <a:t>NASA SEWP:   https://www.sewp.nasa.gov/</a:t>
            </a:r>
          </a:p>
          <a:p>
            <a:r>
              <a:rPr lang="en-US" sz="1800" dirty="0"/>
              <a:t>NITACC-NIH:  GWACs | NITAAC (nih.gov)</a:t>
            </a:r>
          </a:p>
          <a:p>
            <a:r>
              <a:rPr lang="en-US" sz="1800" dirty="0"/>
              <a:t>Small Business Dynamic Search: http://dsbs.sba.gov/dsbs/search/dsp_dsbs.cfm</a:t>
            </a:r>
          </a:p>
          <a:p>
            <a:r>
              <a:rPr lang="en-US" sz="1800" dirty="0"/>
              <a:t>Sam.gov:  https://sam.gov/</a:t>
            </a:r>
          </a:p>
          <a:p>
            <a:r>
              <a:rPr lang="en-US" sz="1800" dirty="0"/>
              <a:t>Small Business Specialist POD:  Danielle Knipper</a:t>
            </a:r>
          </a:p>
          <a:p>
            <a:r>
              <a:rPr lang="en-US" sz="1800" dirty="0"/>
              <a:t>		email:  Danielle.knipper@usda.gov</a:t>
            </a:r>
          </a:p>
          <a:p>
            <a:r>
              <a:rPr lang="en-US" sz="1800" dirty="0"/>
              <a:t>			Phone:  970-295-5362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9562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148F-E229-4BF7-98E2-9C8231A9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FY 2021 Small Business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E6122-14B8-4945-8F34-C916AB10F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FY 2021, POD supported its customers with over $1.1 Billion in new contract obligations for construction, information technology solutions, civil rights, human resources, and financial systems support serviced.</a:t>
            </a:r>
          </a:p>
          <a:p>
            <a:r>
              <a:rPr lang="en-US" dirty="0"/>
              <a:t>52.8% of the obligations were set aside for small business, exceeding the USDA small business goal of 49.5%</a:t>
            </a:r>
          </a:p>
          <a:p>
            <a:r>
              <a:rPr lang="en-US" dirty="0"/>
              <a:t>The Small Business Administration recognized POD for being a among a small handful of offices that greatly expanded small business contracting during FY 2021.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95534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A8B1-9486-432D-A2CF-475A02344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PODs Small Business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31EF3-5BFF-4B41-A969-81E243BE3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quality service to our customers through effective service/partnership in designing the most efficient and effective acquisition methodologies.</a:t>
            </a:r>
          </a:p>
          <a:p>
            <a:r>
              <a:rPr lang="en-US" dirty="0"/>
              <a:t>Identify and locate viable new and emerging Small Business to partner with in POD acquisitions.</a:t>
            </a:r>
          </a:p>
          <a:p>
            <a:r>
              <a:rPr lang="en-US" dirty="0"/>
              <a:t>Establish contracts built on integrity and fairness in the solicitation, negotiation.</a:t>
            </a:r>
          </a:p>
          <a:p>
            <a:r>
              <a:rPr lang="en-US" dirty="0"/>
              <a:t>Award contracts that are consistent with public policy to meet the needs of USDA customers.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087D4-EE2F-4D0A-A8A9-E2105B30CB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675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9268-4A24-4380-A4EC-9BDCD8510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PODs Small Business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5AAC1-3970-4E99-94AD-4D6D7078C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dirty="0">
                <a:effectLst/>
                <a:latin typeface="+mj-lt"/>
              </a:rPr>
              <a:t>Adopting key management practices to drive accountability and institutionalize achievement of small business contracting goals by actively meeting with the Small Business Community and increase SDB goaling to 11% in FY 2022.</a:t>
            </a:r>
          </a:p>
          <a:p>
            <a:r>
              <a:rPr lang="en-US" sz="2400" b="0" i="0" dirty="0">
                <a:effectLst/>
                <a:latin typeface="+mj-lt"/>
              </a:rPr>
              <a:t>Advance equity for socioeconomic businesses firms by building relationships with </a:t>
            </a:r>
            <a:r>
              <a:rPr lang="en-US" sz="2400" dirty="0">
                <a:latin typeface="+mj-lt"/>
              </a:rPr>
              <a:t>SDB and emerging SB and making POD easily accessible.</a:t>
            </a:r>
          </a:p>
          <a:p>
            <a:r>
              <a:rPr lang="en-US" sz="2400" b="0" i="0" dirty="0">
                <a:effectLst/>
                <a:latin typeface="+mj-lt"/>
              </a:rPr>
              <a:t>Proactive engagement with of </a:t>
            </a:r>
            <a:r>
              <a:rPr lang="en-US" sz="2400" dirty="0">
                <a:latin typeface="+mj-lt"/>
              </a:rPr>
              <a:t>Executive Leadership </a:t>
            </a:r>
            <a:r>
              <a:rPr lang="en-US" sz="2400" b="0" i="0" dirty="0">
                <a:effectLst/>
                <a:latin typeface="+mj-lt"/>
              </a:rPr>
              <a:t>to secure authority and </a:t>
            </a:r>
            <a:r>
              <a:rPr lang="en-US" sz="2400" dirty="0">
                <a:latin typeface="+mj-lt"/>
              </a:rPr>
              <a:t>gain </a:t>
            </a:r>
            <a:r>
              <a:rPr lang="en-US" sz="2400" b="0" i="0" dirty="0">
                <a:effectLst/>
                <a:latin typeface="+mj-lt"/>
              </a:rPr>
              <a:t>support </a:t>
            </a:r>
            <a:r>
              <a:rPr lang="en-US" sz="2400" dirty="0">
                <a:latin typeface="+mj-lt"/>
              </a:rPr>
              <a:t>to r</a:t>
            </a:r>
            <a:r>
              <a:rPr lang="en-US" sz="2400" b="0" i="0" dirty="0">
                <a:effectLst/>
                <a:latin typeface="+mj-lt"/>
              </a:rPr>
              <a:t>ecommend Small Businesses for POD Awards.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033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038BB-21E2-4BEB-972D-487A0F19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219075"/>
            <a:ext cx="8305800" cy="914400"/>
          </a:xfr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How to Locate POD Forecasted Efforts</a:t>
            </a:r>
            <a:br>
              <a:rPr lang="en-US" sz="3200" dirty="0"/>
            </a:b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66E71F-D137-4B34-B43A-CCAE6534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33475"/>
            <a:ext cx="8305800" cy="5089904"/>
          </a:xfrm>
        </p:spPr>
        <p:txBody>
          <a:bodyPr/>
          <a:lstStyle/>
          <a:p>
            <a:r>
              <a:rPr lang="en-US" sz="2400" dirty="0"/>
              <a:t>The USDA Office of Small and Disadvantaged Business Utilization (OSDBU) posts an annual forecast of procurement opportunities at USDA agencies</a:t>
            </a:r>
          </a:p>
          <a:p>
            <a:r>
              <a:rPr lang="en-US" sz="2400" dirty="0">
                <a:hlinkClick r:id="rId2"/>
              </a:rPr>
              <a:t>USDA Office of Small and Disadvantaged Business Utilization (OSDBU)</a:t>
            </a:r>
          </a:p>
          <a:p>
            <a:r>
              <a:rPr lang="en-US" sz="2400" dirty="0">
                <a:hlinkClick r:id="rId2"/>
              </a:rPr>
              <a:t>https://www.dm.usda.gov/smallbus/index.php</a:t>
            </a:r>
            <a:endParaRPr lang="en-US" sz="2400" dirty="0"/>
          </a:p>
          <a:p>
            <a:r>
              <a:rPr lang="en-US" sz="2400" dirty="0"/>
              <a:t>Provides information on POD procurement opportunities greater than $25,000.</a:t>
            </a:r>
          </a:p>
          <a:p>
            <a:r>
              <a:rPr lang="en-US" sz="2400" dirty="0"/>
              <a:t>USDA POD Procurement teams also utilize the SBAs Dynamic Small Business Search to identify potential Small Business for their efforts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841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Locate POD Efforts: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795C8-70B0-4F90-8251-C5E6C5B6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1818" y="1371600"/>
            <a:ext cx="8305800" cy="4648200"/>
          </a:xfrm>
        </p:spPr>
        <p:txBody>
          <a:bodyPr/>
          <a:lstStyle/>
          <a:p>
            <a:pPr lvl="1"/>
            <a:r>
              <a:rPr lang="en-US" dirty="0"/>
              <a:t>GSA:  </a:t>
            </a:r>
            <a:r>
              <a:rPr lang="en-US" dirty="0">
                <a:hlinkClick r:id="rId2"/>
              </a:rPr>
              <a:t>https://www.gsaadvantage.gov/</a:t>
            </a:r>
            <a:endParaRPr lang="en-US" dirty="0"/>
          </a:p>
          <a:p>
            <a:pPr lvl="1"/>
            <a:r>
              <a:rPr lang="en-US" dirty="0"/>
              <a:t>NASA SEWP:  </a:t>
            </a:r>
            <a:r>
              <a:rPr lang="en-US" dirty="0">
                <a:hlinkClick r:id="rId3"/>
              </a:rPr>
              <a:t>https://sewpprod.servicenowservices.com/support</a:t>
            </a:r>
            <a:endParaRPr lang="en-US" dirty="0"/>
          </a:p>
          <a:p>
            <a:pPr lvl="1"/>
            <a:r>
              <a:rPr lang="en-US" dirty="0"/>
              <a:t>NITAAC-NIH CP3: </a:t>
            </a:r>
            <a:r>
              <a:rPr lang="en-US" dirty="0">
                <a:hlinkClick r:id="rId4"/>
              </a:rPr>
              <a:t>https://nitaac.nih.gov/services/cio-sp3</a:t>
            </a:r>
            <a:endParaRPr lang="en-US" dirty="0"/>
          </a:p>
          <a:p>
            <a:r>
              <a:rPr lang="en-US" sz="2400" b="1" dirty="0"/>
              <a:t>Simplified Acquisition </a:t>
            </a:r>
            <a:r>
              <a:rPr lang="en-US" sz="2400" dirty="0"/>
              <a:t>Procedures-Used for requirements estimated to cost more than the micro-purchase threshold (typically $10,000) but not more than the SAT (typically $250,000). </a:t>
            </a:r>
          </a:p>
          <a:p>
            <a:r>
              <a:rPr lang="en-US" sz="2400" dirty="0"/>
              <a:t>SAM-Full and Open Competition. </a:t>
            </a:r>
            <a:r>
              <a:rPr lang="en-US" sz="2400" dirty="0">
                <a:hlinkClick r:id="rId5"/>
              </a:rPr>
              <a:t>https://sam.gov/content/home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62632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Steps to Building a Relationship With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Procurement Operations Division</a:t>
            </a:r>
            <a:endParaRPr lang="en-U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795C8-70B0-4F90-8251-C5E6C5B6BA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4076700" cy="1968285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b="0" i="0" baseline="0" dirty="0"/>
              <a:t>Market Your Business to the Right Contacts and know what the USDA buys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9CA10-00E6-45FB-9101-C88CE5649DB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076700" cy="1968285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b="0" i="0" baseline="0" dirty="0"/>
              <a:t>Pursue GWAC vehicles: NASA SEWP, NITAAC, STARS III, Best in Class Vehicles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6CBD8-50F5-493C-AF9E-FB07D5D8AB7C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381000" y="3771900"/>
            <a:ext cx="4076700" cy="2024466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sz="2400" b="0" i="0" baseline="0" dirty="0"/>
              <a:t>Visit SAM.gov</a:t>
            </a:r>
            <a:r>
              <a:rPr lang="en-US" sz="2400" b="0" i="0" baseline="0" dirty="0">
                <a:solidFill>
                  <a:schemeClr val="tx1"/>
                </a:solidFill>
              </a:rPr>
              <a:t> at </a:t>
            </a:r>
            <a:r>
              <a:rPr lang="en-US" sz="2400" b="0" i="0" baseline="0" dirty="0">
                <a:solidFill>
                  <a:schemeClr val="tx1"/>
                </a:solidFill>
                <a:hlinkClick r:id="rId3"/>
              </a:rPr>
              <a:t>http://sam.gov/</a:t>
            </a:r>
            <a:r>
              <a:rPr lang="en-US" sz="2400" b="0" i="0" baseline="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b="0" i="0" baseline="0" dirty="0"/>
              <a:t>Search by Contract Opportunities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CBA671-4AE9-4B61-B5CB-DCDBF2113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10100" y="3771900"/>
            <a:ext cx="4076700" cy="2024466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sz="2000" b="0" i="0" baseline="0" dirty="0"/>
              <a:t>Recommend not sending information to the highest official that you can find. It is more effective to send information to the Small Business Specialist or the appropriate program official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88344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33B-0CEC-435D-92BE-92C7B4F0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FY22 - Small Business Achievement-POD Thru April 8, 2022</a:t>
            </a: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2AD7156-6755-4EB5-8A9D-716B0C8C0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128039"/>
              </p:ext>
            </p:extLst>
          </p:nvPr>
        </p:nvGraphicFramePr>
        <p:xfrm>
          <a:off x="381000" y="1397977"/>
          <a:ext cx="8229600" cy="259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553">
                  <a:extLst>
                    <a:ext uri="{9D8B030D-6E8A-4147-A177-3AD203B41FA5}">
                      <a16:colId xmlns:a16="http://schemas.microsoft.com/office/drawing/2014/main" val="2537018261"/>
                    </a:ext>
                  </a:extLst>
                </a:gridCol>
                <a:gridCol w="2053389">
                  <a:extLst>
                    <a:ext uri="{9D8B030D-6E8A-4147-A177-3AD203B41FA5}">
                      <a16:colId xmlns:a16="http://schemas.microsoft.com/office/drawing/2014/main" val="3515964857"/>
                    </a:ext>
                  </a:extLst>
                </a:gridCol>
                <a:gridCol w="2123658">
                  <a:extLst>
                    <a:ext uri="{9D8B030D-6E8A-4147-A177-3AD203B41FA5}">
                      <a16:colId xmlns:a16="http://schemas.microsoft.com/office/drawing/2014/main" val="3106709635"/>
                    </a:ext>
                  </a:extLst>
                </a:gridCol>
              </a:tblGrid>
              <a:tr h="738163">
                <a:tc>
                  <a:txBody>
                    <a:bodyPr/>
                    <a:lstStyle/>
                    <a:p>
                      <a:r>
                        <a:rPr lang="en-US" dirty="0"/>
                        <a:t>Small Business Contracting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bg2"/>
                          </a:solidFill>
                        </a:rPr>
                        <a:t>USDA </a:t>
                      </a:r>
                    </a:p>
                    <a:p>
                      <a:r>
                        <a:rPr lang="en-US" baseline="0" dirty="0">
                          <a:solidFill>
                            <a:schemeClr val="bg2"/>
                          </a:solidFill>
                        </a:rPr>
                        <a:t>FY21 Goals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 Agency Achievement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32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Small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70.38 %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514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Small Disadvantaged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51.78%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342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Service-Disabled Veteran Owned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72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Women Owned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6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HubZone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4.81%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75773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DB09-3E12-45C1-9B9A-57D6115686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E50D9-239B-4FB2-BD5F-690C2B4400A0}"/>
              </a:ext>
            </a:extLst>
          </p:cNvPr>
          <p:cNvSpPr txBox="1"/>
          <p:nvPr/>
        </p:nvSpPr>
        <p:spPr>
          <a:xfrm>
            <a:off x="1318903" y="6039139"/>
            <a:ext cx="7727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Data source: Sam.gov – Small Business Goaling Report for FY21</a:t>
            </a:r>
          </a:p>
        </p:txBody>
      </p:sp>
    </p:spTree>
    <p:extLst>
      <p:ext uri="{BB962C8B-B14F-4D97-AF65-F5344CB8AC3E}">
        <p14:creationId xmlns:p14="http://schemas.microsoft.com/office/powerpoint/2010/main" val="23855456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Contract Types and Categories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795C8-70B0-4F90-8251-C5E6C5B6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1371600"/>
            <a:ext cx="8305800" cy="4648200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Contract Types in POD: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Firm Fixed-Price</a:t>
            </a:r>
          </a:p>
          <a:p>
            <a:pPr algn="l"/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Time and Materials (T&amp;M)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Labor Hour</a:t>
            </a:r>
            <a:endParaRPr lang="en-US" sz="18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 Procurement Categories: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Information Technology (including telecommunications) Hardware, Software, Supplies and Support Equipment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Information Technology (including telecommunications) Digital Services and IT Support Services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Housekeeping Services (e.g., janitorial, trash collection, portable sanitation, guard, warehousing and storage services)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Professional, Administrative and Management Support Services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Maintenance, Repair and Alteration of Real Property - Office Buildings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792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DA">
  <a:themeElements>
    <a:clrScheme name="Custom 1">
      <a:dk1>
        <a:srgbClr val="555555"/>
      </a:dk1>
      <a:lt1>
        <a:srgbClr val="FFFFFF"/>
      </a:lt1>
      <a:dk2>
        <a:srgbClr val="002060"/>
      </a:dk2>
      <a:lt2>
        <a:srgbClr val="FFFFFF"/>
      </a:lt2>
      <a:accent1>
        <a:srgbClr val="002060"/>
      </a:accent1>
      <a:accent2>
        <a:srgbClr val="BBBBBB"/>
      </a:accent2>
      <a:accent3>
        <a:srgbClr val="FFFFFF"/>
      </a:accent3>
      <a:accent4>
        <a:srgbClr val="474747"/>
      </a:accent4>
      <a:accent5>
        <a:srgbClr val="4949F9"/>
      </a:accent5>
      <a:accent6>
        <a:srgbClr val="999999"/>
      </a:accent6>
      <a:hlink>
        <a:srgbClr val="163FEE"/>
      </a:hlink>
      <a:folHlink>
        <a:srgbClr val="555555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555555"/>
        </a:hlink>
        <a:folHlink>
          <a:srgbClr val="B50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5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E0001B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DAAAB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DA" id="{F29B68F6-B6B6-4BFC-97AF-DCCA0FA7C1F1}" vid="{711BBBF7-0404-40BB-9322-E1C15A56CE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B236C8C896E140A6C0A00676FDFF25" ma:contentTypeVersion="9" ma:contentTypeDescription="Create a new document." ma:contentTypeScope="" ma:versionID="4abad9cae726bd22b72be2d49d02303a">
  <xsd:schema xmlns:xsd="http://www.w3.org/2001/XMLSchema" xmlns:xs="http://www.w3.org/2001/XMLSchema" xmlns:p="http://schemas.microsoft.com/office/2006/metadata/properties" xmlns:ns2="0c0205a6-db34-4529-8077-d7a92e3e3354" xmlns:ns3="4ce865f6-d2b8-432a-ad72-977780d276f3" targetNamespace="http://schemas.microsoft.com/office/2006/metadata/properties" ma:root="true" ma:fieldsID="a930c9a86071159c871aa98838a9a7bf" ns2:_="" ns3:_="">
    <xsd:import namespace="0c0205a6-db34-4529-8077-d7a92e3e3354"/>
    <xsd:import namespace="4ce865f6-d2b8-432a-ad72-977780d276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205a6-db34-4529-8077-d7a92e3e33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865f6-d2b8-432a-ad72-977780d276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80EAA5-3142-4F10-9B12-D2B788444446}"/>
</file>

<file path=customXml/itemProps2.xml><?xml version="1.0" encoding="utf-8"?>
<ds:datastoreItem xmlns:ds="http://schemas.openxmlformats.org/officeDocument/2006/customXml" ds:itemID="{8E8E4B2B-0D00-465F-9C35-BA1A2174F8AF}"/>
</file>

<file path=customXml/itemProps3.xml><?xml version="1.0" encoding="utf-8"?>
<ds:datastoreItem xmlns:ds="http://schemas.openxmlformats.org/officeDocument/2006/customXml" ds:itemID="{42C02B13-DE06-4DE2-8303-20F6EB1035D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13587</TotalTime>
  <Words>1137</Words>
  <Application>Microsoft Office PowerPoint</Application>
  <PresentationFormat>On-screen Show (4:3)</PresentationFormat>
  <Paragraphs>115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UI</vt:lpstr>
      <vt:lpstr>Wingdings</vt:lpstr>
      <vt:lpstr>USDA</vt:lpstr>
      <vt:lpstr>Procurement – Small Business Activities  DA/OCP/Procurement Operations Divisions Overview</vt:lpstr>
      <vt:lpstr>FY 2021 Small Business Highlights</vt:lpstr>
      <vt:lpstr>PODs Small Business Objectives</vt:lpstr>
      <vt:lpstr>PODs Small Business Strategy</vt:lpstr>
      <vt:lpstr>How to Locate POD Forecasted Efforts </vt:lpstr>
      <vt:lpstr>Where to Locate POD Efforts:</vt:lpstr>
      <vt:lpstr>Steps to Building a Relationship With Procurement Operations Division</vt:lpstr>
      <vt:lpstr>FY22 - Small Business Achievement-POD Thru April 8, 2022</vt:lpstr>
      <vt:lpstr>Typical Contract Types and Categories</vt:lpstr>
      <vt:lpstr>Additional Contract Types of Procurements</vt:lpstr>
      <vt:lpstr>POD Targeted SAT Small Business Set-Asides Remainder of FY 2022:</vt:lpstr>
      <vt:lpstr>Upcoming POD Opportunities Above SAT Remainder of FY 2022 </vt:lpstr>
      <vt:lpstr>Small Business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QSR Template</dc:title>
  <dc:creator>Gardner, Maureen - OSEC, Washington, DC</dc:creator>
  <cp:lastModifiedBy>Reed, Sarah - OCIO-IRMC, Washington, DC</cp:lastModifiedBy>
  <cp:revision>49</cp:revision>
  <cp:lastPrinted>2019-11-22T22:37:16Z</cp:lastPrinted>
  <dcterms:created xsi:type="dcterms:W3CDTF">2019-11-11T18:14:04Z</dcterms:created>
  <dcterms:modified xsi:type="dcterms:W3CDTF">2022-04-19T16:13:16Z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0x0101007BB236C8C896E140A6C0A00676FDFF25</vt:lpwstr>
  </property>
</Properties>
</file>