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sldIdLst>
    <p:sldId id="256" r:id="rId5"/>
    <p:sldId id="310" r:id="rId6"/>
    <p:sldId id="300" r:id="rId7"/>
    <p:sldId id="306" r:id="rId8"/>
    <p:sldId id="308" r:id="rId9"/>
    <p:sldId id="311" r:id="rId10"/>
    <p:sldId id="298" r:id="rId11"/>
    <p:sldId id="315" r:id="rId12"/>
    <p:sldId id="312" r:id="rId13"/>
    <p:sldId id="313" r:id="rId14"/>
    <p:sldId id="305" r:id="rId15"/>
    <p:sldId id="303" r:id="rId16"/>
    <p:sldId id="275" r:id="rId17"/>
    <p:sldId id="314" r:id="rId18"/>
    <p:sldId id="304" r:id="rId19"/>
  </p:sldIdLst>
  <p:sldSz cx="9144000" cy="6858000" type="screen4x3"/>
  <p:notesSz cx="7010400" cy="9296400"/>
  <p:defaultTextStyle>
    <a:defPPr>
      <a:defRPr lang="en-US"/>
    </a:defPPr>
    <a:lvl1pPr algn="l" rtl="0" fontAlgn="base">
      <a:spcBef>
        <a:spcPct val="0"/>
      </a:spcBef>
      <a:spcAft>
        <a:spcPct val="0"/>
      </a:spcAft>
      <a:defRPr sz="2000" kern="1200">
        <a:solidFill>
          <a:srgbClr val="545555"/>
        </a:solidFill>
        <a:latin typeface="Arial" charset="0"/>
        <a:ea typeface="ＭＳ Ｐゴシック"/>
        <a:cs typeface="ＭＳ Ｐゴシック"/>
      </a:defRPr>
    </a:lvl1pPr>
    <a:lvl2pPr marL="457200" algn="l" rtl="0" fontAlgn="base">
      <a:spcBef>
        <a:spcPct val="0"/>
      </a:spcBef>
      <a:spcAft>
        <a:spcPct val="0"/>
      </a:spcAft>
      <a:defRPr sz="2000" kern="1200">
        <a:solidFill>
          <a:srgbClr val="545555"/>
        </a:solidFill>
        <a:latin typeface="Arial" charset="0"/>
        <a:ea typeface="ＭＳ Ｐゴシック"/>
        <a:cs typeface="ＭＳ Ｐゴシック"/>
      </a:defRPr>
    </a:lvl2pPr>
    <a:lvl3pPr marL="914400" algn="l" rtl="0" fontAlgn="base">
      <a:spcBef>
        <a:spcPct val="0"/>
      </a:spcBef>
      <a:spcAft>
        <a:spcPct val="0"/>
      </a:spcAft>
      <a:defRPr sz="2000" kern="1200">
        <a:solidFill>
          <a:srgbClr val="545555"/>
        </a:solidFill>
        <a:latin typeface="Arial" charset="0"/>
        <a:ea typeface="ＭＳ Ｐゴシック"/>
        <a:cs typeface="ＭＳ Ｐゴシック"/>
      </a:defRPr>
    </a:lvl3pPr>
    <a:lvl4pPr marL="1371600" algn="l" rtl="0" fontAlgn="base">
      <a:spcBef>
        <a:spcPct val="0"/>
      </a:spcBef>
      <a:spcAft>
        <a:spcPct val="0"/>
      </a:spcAft>
      <a:defRPr sz="2000" kern="1200">
        <a:solidFill>
          <a:srgbClr val="545555"/>
        </a:solidFill>
        <a:latin typeface="Arial" charset="0"/>
        <a:ea typeface="ＭＳ Ｐゴシック"/>
        <a:cs typeface="ＭＳ Ｐゴシック"/>
      </a:defRPr>
    </a:lvl4pPr>
    <a:lvl5pPr marL="1828800" algn="l" rtl="0" fontAlgn="base">
      <a:spcBef>
        <a:spcPct val="0"/>
      </a:spcBef>
      <a:spcAft>
        <a:spcPct val="0"/>
      </a:spcAft>
      <a:defRPr sz="2000" kern="1200">
        <a:solidFill>
          <a:srgbClr val="545555"/>
        </a:solidFill>
        <a:latin typeface="Arial" charset="0"/>
        <a:ea typeface="ＭＳ Ｐゴシック"/>
        <a:cs typeface="ＭＳ Ｐゴシック"/>
      </a:defRPr>
    </a:lvl5pPr>
    <a:lvl6pPr marL="2286000" algn="l" defTabSz="914400" rtl="0" eaLnBrk="1" latinLnBrk="0" hangingPunct="1">
      <a:defRPr sz="2000" kern="1200">
        <a:solidFill>
          <a:srgbClr val="545555"/>
        </a:solidFill>
        <a:latin typeface="Arial" charset="0"/>
        <a:ea typeface="ＭＳ Ｐゴシック"/>
        <a:cs typeface="ＭＳ Ｐゴシック"/>
      </a:defRPr>
    </a:lvl6pPr>
    <a:lvl7pPr marL="2743200" algn="l" defTabSz="914400" rtl="0" eaLnBrk="1" latinLnBrk="0" hangingPunct="1">
      <a:defRPr sz="2000" kern="1200">
        <a:solidFill>
          <a:srgbClr val="545555"/>
        </a:solidFill>
        <a:latin typeface="Arial" charset="0"/>
        <a:ea typeface="ＭＳ Ｐゴシック"/>
        <a:cs typeface="ＭＳ Ｐゴシック"/>
      </a:defRPr>
    </a:lvl7pPr>
    <a:lvl8pPr marL="3200400" algn="l" defTabSz="914400" rtl="0" eaLnBrk="1" latinLnBrk="0" hangingPunct="1">
      <a:defRPr sz="2000" kern="1200">
        <a:solidFill>
          <a:srgbClr val="545555"/>
        </a:solidFill>
        <a:latin typeface="Arial" charset="0"/>
        <a:ea typeface="ＭＳ Ｐゴシック"/>
        <a:cs typeface="ＭＳ Ｐゴシック"/>
      </a:defRPr>
    </a:lvl8pPr>
    <a:lvl9pPr marL="3657600" algn="l" defTabSz="914400" rtl="0" eaLnBrk="1" latinLnBrk="0" hangingPunct="1">
      <a:defRPr sz="2000" kern="1200">
        <a:solidFill>
          <a:srgbClr val="545555"/>
        </a:solidFill>
        <a:latin typeface="Arial" charset="0"/>
        <a:ea typeface="ＭＳ Ｐゴシック"/>
        <a:cs typeface="ＭＳ Ｐゴシック"/>
      </a:defRPr>
    </a:lvl9pPr>
  </p:defaultTextStyle>
  <p:extLst>
    <p:ext uri="{521415D9-36F7-43E2-AB2F-B90AF26B5E84}">
      <p14:sectionLst xmlns:p14="http://schemas.microsoft.com/office/powerpoint/2010/main">
        <p14:section name="Introduction" id="{D4F275B2-4768-4588-8305-DB0DA0928243}">
          <p14:sldIdLst>
            <p14:sldId id="256"/>
          </p14:sldIdLst>
        </p14:section>
        <p14:section name="Small Business Overview" id="{56ECB4B4-62FB-4368-8FFC-2E9F017F14E5}">
          <p14:sldIdLst>
            <p14:sldId id="310"/>
            <p14:sldId id="300"/>
            <p14:sldId id="306"/>
            <p14:sldId id="308"/>
            <p14:sldId id="311"/>
            <p14:sldId id="298"/>
            <p14:sldId id="315"/>
            <p14:sldId id="312"/>
            <p14:sldId id="313"/>
            <p14:sldId id="305"/>
          </p14:sldIdLst>
        </p14:section>
        <p14:section name="Procurement Data &amp; Trends" id="{2E3429CE-0884-4CB2-8D12-6EC5E2CB0125}">
          <p14:sldIdLst>
            <p14:sldId id="303"/>
            <p14:sldId id="275"/>
            <p14:sldId id="314"/>
            <p14:sldId id="304"/>
          </p14:sldIdLst>
        </p14:section>
      </p14:sectionLst>
    </p:ext>
    <p:ext uri="{EFAFB233-063F-42B5-8137-9DF3F51BA10A}">
      <p15:sldGuideLst xmlns:p15="http://schemas.microsoft.com/office/powerpoint/2012/main">
        <p15:guide id="1" orient="horz" pos="2640">
          <p15:clr>
            <a:srgbClr val="A4A3A4"/>
          </p15:clr>
        </p15:guide>
        <p15:guide id="2" pos="4176">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3" autoAdjust="0"/>
    <p:restoredTop sz="94660"/>
  </p:normalViewPr>
  <p:slideViewPr>
    <p:cSldViewPr snapToGrid="0">
      <p:cViewPr varScale="1">
        <p:scale>
          <a:sx n="67" d="100"/>
          <a:sy n="67" d="100"/>
        </p:scale>
        <p:origin x="480" y="44"/>
      </p:cViewPr>
      <p:guideLst>
        <p:guide orient="horz" pos="2640"/>
        <p:guide pos="4176"/>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2ACBEA1-B348-4597-A599-72215B51CECF}" type="datetimeFigureOut">
              <a:rPr lang="en-US" smtClean="0"/>
              <a:t>4/19/2022</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030E05A-A200-4AF8-9264-39400CC7A248}" type="slidenum">
              <a:rPr lang="en-US" smtClean="0"/>
              <a:t>‹#›</a:t>
            </a:fld>
            <a:endParaRPr lang="en-US"/>
          </a:p>
        </p:txBody>
      </p:sp>
    </p:spTree>
    <p:extLst>
      <p:ext uri="{BB962C8B-B14F-4D97-AF65-F5344CB8AC3E}">
        <p14:creationId xmlns:p14="http://schemas.microsoft.com/office/powerpoint/2010/main" val="851212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effectLst/>
                <a:latin typeface="Segoe UI" panose="020B0502040204020203" pitchFamily="34" charset="0"/>
              </a:rPr>
              <a:t>The Agency obligates nearly $1.5B annually in federal contracts. Approximately $1.17B a year is awarded to small businesses.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agency historical achievement [as captured in </a:t>
            </a:r>
            <a:r>
              <a:rPr lang="en-US" sz="1200" kern="1200" dirty="0" err="1">
                <a:solidFill>
                  <a:schemeClr val="tx1"/>
                </a:solidFill>
                <a:effectLst/>
                <a:latin typeface="+mn-lt"/>
                <a:ea typeface="+mn-ea"/>
                <a:cs typeface="+mn-cs"/>
              </a:rPr>
              <a:t>beta.sam</a:t>
            </a:r>
            <a:r>
              <a:rPr lang="en-US" sz="1200" kern="1200" dirty="0">
                <a:solidFill>
                  <a:schemeClr val="tx1"/>
                </a:solidFill>
                <a:effectLst/>
                <a:latin typeface="+mn-lt"/>
                <a:ea typeface="+mn-ea"/>
                <a:cs typeface="+mn-cs"/>
              </a:rPr>
              <a:t>] is as follows</a:t>
            </a:r>
          </a:p>
          <a:p>
            <a:pPr lvl="0"/>
            <a:r>
              <a:rPr lang="en-US" sz="1200" kern="1200" dirty="0">
                <a:solidFill>
                  <a:schemeClr val="tx1"/>
                </a:solidFill>
                <a:effectLst/>
                <a:latin typeface="+mn-lt"/>
                <a:ea typeface="+mn-ea"/>
                <a:cs typeface="+mn-cs"/>
              </a:rPr>
              <a:t>FY10 – 80%</a:t>
            </a:r>
          </a:p>
          <a:p>
            <a:pPr lvl="0"/>
            <a:r>
              <a:rPr lang="en-US" sz="1200" kern="1200" dirty="0">
                <a:solidFill>
                  <a:schemeClr val="tx1"/>
                </a:solidFill>
                <a:effectLst/>
                <a:latin typeface="+mn-lt"/>
                <a:ea typeface="+mn-ea"/>
                <a:cs typeface="+mn-cs"/>
              </a:rPr>
              <a:t>FY11 – 82%</a:t>
            </a:r>
          </a:p>
          <a:p>
            <a:pPr lvl="0"/>
            <a:r>
              <a:rPr lang="en-US" sz="1200" kern="1200" dirty="0">
                <a:solidFill>
                  <a:schemeClr val="tx1"/>
                </a:solidFill>
                <a:effectLst/>
                <a:latin typeface="+mn-lt"/>
                <a:ea typeface="+mn-ea"/>
                <a:cs typeface="+mn-cs"/>
              </a:rPr>
              <a:t>FY12 – 83%</a:t>
            </a:r>
          </a:p>
          <a:p>
            <a:pPr lvl="0"/>
            <a:r>
              <a:rPr lang="en-US" sz="1200" kern="1200" dirty="0">
                <a:solidFill>
                  <a:schemeClr val="tx1"/>
                </a:solidFill>
                <a:effectLst/>
                <a:latin typeface="+mn-lt"/>
                <a:ea typeface="+mn-ea"/>
                <a:cs typeface="+mn-cs"/>
              </a:rPr>
              <a:t>FY13 – 83%</a:t>
            </a:r>
          </a:p>
          <a:p>
            <a:pPr lvl="0"/>
            <a:r>
              <a:rPr lang="en-US" sz="1200" kern="1200" dirty="0">
                <a:solidFill>
                  <a:schemeClr val="tx1"/>
                </a:solidFill>
                <a:effectLst/>
                <a:latin typeface="+mn-lt"/>
                <a:ea typeface="+mn-ea"/>
                <a:cs typeface="+mn-cs"/>
              </a:rPr>
              <a:t>FY14 – 84%</a:t>
            </a:r>
          </a:p>
          <a:p>
            <a:pPr lvl="0"/>
            <a:r>
              <a:rPr lang="en-US" sz="1200" kern="1200" dirty="0">
                <a:solidFill>
                  <a:schemeClr val="tx1"/>
                </a:solidFill>
                <a:effectLst/>
                <a:latin typeface="+mn-lt"/>
                <a:ea typeface="+mn-ea"/>
                <a:cs typeface="+mn-cs"/>
              </a:rPr>
              <a:t>FY15 – 84%</a:t>
            </a:r>
          </a:p>
          <a:p>
            <a:pPr lvl="0"/>
            <a:r>
              <a:rPr lang="en-US" sz="1200" kern="1200" dirty="0">
                <a:solidFill>
                  <a:schemeClr val="tx1"/>
                </a:solidFill>
                <a:effectLst/>
                <a:latin typeface="+mn-lt"/>
                <a:ea typeface="+mn-ea"/>
                <a:cs typeface="+mn-cs"/>
              </a:rPr>
              <a:t>FY16 – 84%</a:t>
            </a:r>
          </a:p>
          <a:p>
            <a:pPr lvl="0"/>
            <a:r>
              <a:rPr lang="en-US" sz="1200" kern="1200" dirty="0">
                <a:solidFill>
                  <a:schemeClr val="tx1"/>
                </a:solidFill>
                <a:effectLst/>
                <a:latin typeface="+mn-lt"/>
                <a:ea typeface="+mn-ea"/>
                <a:cs typeface="+mn-cs"/>
              </a:rPr>
              <a:t>FY17 – 87%</a:t>
            </a:r>
          </a:p>
          <a:p>
            <a:pPr lvl="0"/>
            <a:r>
              <a:rPr lang="en-US" sz="1200" kern="1200" dirty="0">
                <a:solidFill>
                  <a:schemeClr val="tx1"/>
                </a:solidFill>
                <a:effectLst/>
                <a:latin typeface="+mn-lt"/>
                <a:ea typeface="+mn-ea"/>
                <a:cs typeface="+mn-cs"/>
              </a:rPr>
              <a:t>FY18 – 86%</a:t>
            </a:r>
          </a:p>
          <a:p>
            <a:pPr lvl="0"/>
            <a:r>
              <a:rPr lang="en-US" sz="1200" kern="1200" dirty="0">
                <a:solidFill>
                  <a:schemeClr val="tx1"/>
                </a:solidFill>
                <a:effectLst/>
                <a:latin typeface="+mn-lt"/>
                <a:ea typeface="+mn-ea"/>
                <a:cs typeface="+mn-cs"/>
              </a:rPr>
              <a:t>FY19 – 87%</a:t>
            </a:r>
          </a:p>
          <a:p>
            <a:pPr lvl="0"/>
            <a:r>
              <a:rPr lang="en-US" sz="1200" kern="1200" dirty="0">
                <a:solidFill>
                  <a:schemeClr val="tx1"/>
                </a:solidFill>
                <a:effectLst/>
                <a:latin typeface="+mn-lt"/>
                <a:ea typeface="+mn-ea"/>
                <a:cs typeface="+mn-cs"/>
              </a:rPr>
              <a:t>FY20 – 80%</a:t>
            </a:r>
          </a:p>
          <a:p>
            <a:endParaRPr lang="en-US" dirty="0"/>
          </a:p>
        </p:txBody>
      </p:sp>
      <p:sp>
        <p:nvSpPr>
          <p:cNvPr id="4" name="Slide Number Placeholder 3"/>
          <p:cNvSpPr>
            <a:spLocks noGrp="1"/>
          </p:cNvSpPr>
          <p:nvPr>
            <p:ph type="sldNum" sz="quarter" idx="5"/>
          </p:nvPr>
        </p:nvSpPr>
        <p:spPr/>
        <p:txBody>
          <a:bodyPr/>
          <a:lstStyle/>
          <a:p>
            <a:fld id="{E24F8C35-E4C8-4D78-A860-19355B622AB8}" type="slidenum">
              <a:rPr lang="en-US" smtClean="0"/>
              <a:pPr/>
              <a:t>2</a:t>
            </a:fld>
            <a:endParaRPr lang="en-US"/>
          </a:p>
        </p:txBody>
      </p:sp>
    </p:spTree>
    <p:extLst>
      <p:ext uri="{BB962C8B-B14F-4D97-AF65-F5344CB8AC3E}">
        <p14:creationId xmlns:p14="http://schemas.microsoft.com/office/powerpoint/2010/main" val="2552337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effectLst/>
                <a:latin typeface="Segoe UI" panose="020B0502040204020203" pitchFamily="34" charset="0"/>
              </a:rPr>
              <a:t>The Agency obligates nearly $1.5B annually in federal contracts. Approximately $1.17B a year is awarded to small businesses.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agency historical achievement [as captured in </a:t>
            </a:r>
            <a:r>
              <a:rPr lang="en-US" sz="1200" kern="1200" dirty="0" err="1">
                <a:solidFill>
                  <a:schemeClr val="tx1"/>
                </a:solidFill>
                <a:effectLst/>
                <a:latin typeface="+mn-lt"/>
                <a:ea typeface="+mn-ea"/>
                <a:cs typeface="+mn-cs"/>
              </a:rPr>
              <a:t>beta.sam</a:t>
            </a:r>
            <a:r>
              <a:rPr lang="en-US" sz="1200" kern="1200" dirty="0">
                <a:solidFill>
                  <a:schemeClr val="tx1"/>
                </a:solidFill>
                <a:effectLst/>
                <a:latin typeface="+mn-lt"/>
                <a:ea typeface="+mn-ea"/>
                <a:cs typeface="+mn-cs"/>
              </a:rPr>
              <a:t>] is as follows</a:t>
            </a:r>
          </a:p>
          <a:p>
            <a:pPr lvl="0"/>
            <a:r>
              <a:rPr lang="en-US" sz="1200" kern="1200" dirty="0">
                <a:solidFill>
                  <a:schemeClr val="tx1"/>
                </a:solidFill>
                <a:effectLst/>
                <a:latin typeface="+mn-lt"/>
                <a:ea typeface="+mn-ea"/>
                <a:cs typeface="+mn-cs"/>
              </a:rPr>
              <a:t>FY10 – 80%</a:t>
            </a:r>
          </a:p>
          <a:p>
            <a:pPr lvl="0"/>
            <a:r>
              <a:rPr lang="en-US" sz="1200" kern="1200" dirty="0">
                <a:solidFill>
                  <a:schemeClr val="tx1"/>
                </a:solidFill>
                <a:effectLst/>
                <a:latin typeface="+mn-lt"/>
                <a:ea typeface="+mn-ea"/>
                <a:cs typeface="+mn-cs"/>
              </a:rPr>
              <a:t>FY11 – 82%</a:t>
            </a:r>
          </a:p>
          <a:p>
            <a:pPr lvl="0"/>
            <a:r>
              <a:rPr lang="en-US" sz="1200" kern="1200" dirty="0">
                <a:solidFill>
                  <a:schemeClr val="tx1"/>
                </a:solidFill>
                <a:effectLst/>
                <a:latin typeface="+mn-lt"/>
                <a:ea typeface="+mn-ea"/>
                <a:cs typeface="+mn-cs"/>
              </a:rPr>
              <a:t>FY12 – 83%</a:t>
            </a:r>
          </a:p>
          <a:p>
            <a:pPr lvl="0"/>
            <a:r>
              <a:rPr lang="en-US" sz="1200" kern="1200" dirty="0">
                <a:solidFill>
                  <a:schemeClr val="tx1"/>
                </a:solidFill>
                <a:effectLst/>
                <a:latin typeface="+mn-lt"/>
                <a:ea typeface="+mn-ea"/>
                <a:cs typeface="+mn-cs"/>
              </a:rPr>
              <a:t>FY13 – 83%</a:t>
            </a:r>
          </a:p>
          <a:p>
            <a:pPr lvl="0"/>
            <a:r>
              <a:rPr lang="en-US" sz="1200" kern="1200" dirty="0">
                <a:solidFill>
                  <a:schemeClr val="tx1"/>
                </a:solidFill>
                <a:effectLst/>
                <a:latin typeface="+mn-lt"/>
                <a:ea typeface="+mn-ea"/>
                <a:cs typeface="+mn-cs"/>
              </a:rPr>
              <a:t>FY14 – 84%</a:t>
            </a:r>
          </a:p>
          <a:p>
            <a:pPr lvl="0"/>
            <a:r>
              <a:rPr lang="en-US" sz="1200" kern="1200" dirty="0">
                <a:solidFill>
                  <a:schemeClr val="tx1"/>
                </a:solidFill>
                <a:effectLst/>
                <a:latin typeface="+mn-lt"/>
                <a:ea typeface="+mn-ea"/>
                <a:cs typeface="+mn-cs"/>
              </a:rPr>
              <a:t>FY15 – 84%</a:t>
            </a:r>
          </a:p>
          <a:p>
            <a:pPr lvl="0"/>
            <a:r>
              <a:rPr lang="en-US" sz="1200" kern="1200" dirty="0">
                <a:solidFill>
                  <a:schemeClr val="tx1"/>
                </a:solidFill>
                <a:effectLst/>
                <a:latin typeface="+mn-lt"/>
                <a:ea typeface="+mn-ea"/>
                <a:cs typeface="+mn-cs"/>
              </a:rPr>
              <a:t>FY16 – 84%</a:t>
            </a:r>
          </a:p>
          <a:p>
            <a:pPr lvl="0"/>
            <a:r>
              <a:rPr lang="en-US" sz="1200" kern="1200" dirty="0">
                <a:solidFill>
                  <a:schemeClr val="tx1"/>
                </a:solidFill>
                <a:effectLst/>
                <a:latin typeface="+mn-lt"/>
                <a:ea typeface="+mn-ea"/>
                <a:cs typeface="+mn-cs"/>
              </a:rPr>
              <a:t>FY17 – 87%</a:t>
            </a:r>
          </a:p>
          <a:p>
            <a:pPr lvl="0"/>
            <a:r>
              <a:rPr lang="en-US" sz="1200" kern="1200" dirty="0">
                <a:solidFill>
                  <a:schemeClr val="tx1"/>
                </a:solidFill>
                <a:effectLst/>
                <a:latin typeface="+mn-lt"/>
                <a:ea typeface="+mn-ea"/>
                <a:cs typeface="+mn-cs"/>
              </a:rPr>
              <a:t>FY18 – 86%</a:t>
            </a:r>
          </a:p>
          <a:p>
            <a:pPr lvl="0"/>
            <a:r>
              <a:rPr lang="en-US" sz="1200" kern="1200" dirty="0">
                <a:solidFill>
                  <a:schemeClr val="tx1"/>
                </a:solidFill>
                <a:effectLst/>
                <a:latin typeface="+mn-lt"/>
                <a:ea typeface="+mn-ea"/>
                <a:cs typeface="+mn-cs"/>
              </a:rPr>
              <a:t>FY19 – 87%</a:t>
            </a:r>
          </a:p>
          <a:p>
            <a:pPr lvl="0"/>
            <a:r>
              <a:rPr lang="en-US" sz="1200" kern="1200" dirty="0">
                <a:solidFill>
                  <a:schemeClr val="tx1"/>
                </a:solidFill>
                <a:effectLst/>
                <a:latin typeface="+mn-lt"/>
                <a:ea typeface="+mn-ea"/>
                <a:cs typeface="+mn-cs"/>
              </a:rPr>
              <a:t>FY20 – 80%</a:t>
            </a:r>
          </a:p>
          <a:p>
            <a:endParaRPr lang="en-US" dirty="0"/>
          </a:p>
        </p:txBody>
      </p:sp>
      <p:sp>
        <p:nvSpPr>
          <p:cNvPr id="4" name="Slide Number Placeholder 3"/>
          <p:cNvSpPr>
            <a:spLocks noGrp="1"/>
          </p:cNvSpPr>
          <p:nvPr>
            <p:ph type="sldNum" sz="quarter" idx="5"/>
          </p:nvPr>
        </p:nvSpPr>
        <p:spPr/>
        <p:txBody>
          <a:bodyPr/>
          <a:lstStyle/>
          <a:p>
            <a:fld id="{E24F8C35-E4C8-4D78-A860-19355B622AB8}" type="slidenum">
              <a:rPr lang="en-US" smtClean="0"/>
              <a:pPr/>
              <a:t>3</a:t>
            </a:fld>
            <a:endParaRPr lang="en-US"/>
          </a:p>
        </p:txBody>
      </p:sp>
    </p:spTree>
    <p:extLst>
      <p:ext uri="{BB962C8B-B14F-4D97-AF65-F5344CB8AC3E}">
        <p14:creationId xmlns:p14="http://schemas.microsoft.com/office/powerpoint/2010/main" val="1009483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 8 NAICS</a:t>
            </a:r>
          </a:p>
        </p:txBody>
      </p:sp>
      <p:sp>
        <p:nvSpPr>
          <p:cNvPr id="4" name="Slide Number Placeholder 3"/>
          <p:cNvSpPr>
            <a:spLocks noGrp="1"/>
          </p:cNvSpPr>
          <p:nvPr>
            <p:ph type="sldNum" sz="quarter" idx="5"/>
          </p:nvPr>
        </p:nvSpPr>
        <p:spPr/>
        <p:txBody>
          <a:bodyPr/>
          <a:lstStyle/>
          <a:p>
            <a:fld id="{E24F8C35-E4C8-4D78-A860-19355B622AB8}" type="slidenum">
              <a:rPr lang="en-US" smtClean="0"/>
              <a:pPr/>
              <a:t>12</a:t>
            </a:fld>
            <a:endParaRPr lang="en-US"/>
          </a:p>
        </p:txBody>
      </p:sp>
    </p:spTree>
    <p:extLst>
      <p:ext uri="{BB962C8B-B14F-4D97-AF65-F5344CB8AC3E}">
        <p14:creationId xmlns:p14="http://schemas.microsoft.com/office/powerpoint/2010/main" val="11764996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7"/>
          <p:cNvPicPr>
            <a:picLocks noChangeAspect="1" noChangeArrowheads="1"/>
          </p:cNvPicPr>
          <p:nvPr/>
        </p:nvPicPr>
        <p:blipFill>
          <a:blip r:embed="rId2" cstate="print"/>
          <a:srcRect/>
          <a:stretch>
            <a:fillRect/>
          </a:stretch>
        </p:blipFill>
        <p:spPr bwMode="auto">
          <a:xfrm>
            <a:off x="0" y="0"/>
            <a:ext cx="9144000" cy="6864350"/>
          </a:xfrm>
          <a:prstGeom prst="rect">
            <a:avLst/>
          </a:prstGeom>
          <a:noFill/>
          <a:ln w="9525">
            <a:noFill/>
            <a:miter lim="800000"/>
            <a:headEnd/>
            <a:tailEnd/>
          </a:ln>
        </p:spPr>
      </p:pic>
      <p:sp>
        <p:nvSpPr>
          <p:cNvPr id="5" name="Rectangle 37"/>
          <p:cNvSpPr>
            <a:spLocks noChangeArrowheads="1"/>
          </p:cNvSpPr>
          <p:nvPr/>
        </p:nvSpPr>
        <p:spPr bwMode="auto">
          <a:xfrm>
            <a:off x="0" y="0"/>
            <a:ext cx="9144000" cy="838200"/>
          </a:xfrm>
          <a:prstGeom prst="rect">
            <a:avLst/>
          </a:prstGeom>
          <a:solidFill>
            <a:srgbClr val="000F64"/>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6" name="Rectangle 36"/>
          <p:cNvSpPr>
            <a:spLocks noChangeArrowheads="1"/>
          </p:cNvSpPr>
          <p:nvPr/>
        </p:nvSpPr>
        <p:spPr bwMode="auto">
          <a:xfrm>
            <a:off x="0" y="6705600"/>
            <a:ext cx="9144000" cy="152400"/>
          </a:xfrm>
          <a:prstGeom prst="rect">
            <a:avLst/>
          </a:prstGeom>
          <a:solidFill>
            <a:srgbClr val="A5C5DA"/>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7" name="Line 41"/>
          <p:cNvSpPr>
            <a:spLocks noChangeShapeType="1"/>
          </p:cNvSpPr>
          <p:nvPr/>
        </p:nvSpPr>
        <p:spPr bwMode="auto">
          <a:xfrm flipV="1">
            <a:off x="1295400" y="2667000"/>
            <a:ext cx="0" cy="2362200"/>
          </a:xfrm>
          <a:prstGeom prst="line">
            <a:avLst/>
          </a:prstGeom>
          <a:noFill/>
          <a:ln w="28575">
            <a:solidFill>
              <a:srgbClr val="5D94BA"/>
            </a:solidFill>
            <a:round/>
            <a:headEnd/>
            <a:tailEnd/>
          </a:ln>
          <a:effectLst/>
        </p:spPr>
        <p:txBody>
          <a:bodyPr anchor="ctr"/>
          <a:lstStyle/>
          <a:p>
            <a:pPr algn="ctr">
              <a:defRPr/>
            </a:pPr>
            <a:endParaRPr lang="en-US" dirty="0">
              <a:ea typeface="ＭＳ Ｐゴシック" pitchFamily="96" charset="-128"/>
              <a:cs typeface="+mn-cs"/>
            </a:endParaRPr>
          </a:p>
        </p:txBody>
      </p:sp>
      <p:sp>
        <p:nvSpPr>
          <p:cNvPr id="8" name="Text Box 51"/>
          <p:cNvSpPr txBox="1">
            <a:spLocks noChangeArrowheads="1"/>
          </p:cNvSpPr>
          <p:nvPr/>
        </p:nvSpPr>
        <p:spPr bwMode="auto">
          <a:xfrm>
            <a:off x="4114800" y="226010"/>
            <a:ext cx="4876800" cy="338554"/>
          </a:xfrm>
          <a:prstGeom prst="rect">
            <a:avLst/>
          </a:prstGeom>
          <a:noFill/>
          <a:ln w="9525">
            <a:noFill/>
            <a:miter lim="800000"/>
            <a:headEnd/>
            <a:tailEnd/>
          </a:ln>
          <a:effectLst/>
        </p:spPr>
        <p:txBody>
          <a:bodyPr anchor="ctr">
            <a:spAutoFit/>
          </a:bodyPr>
          <a:lstStyle/>
          <a:p>
            <a:pPr algn="r">
              <a:defRPr/>
            </a:pPr>
            <a:r>
              <a:rPr lang="en-US" sz="1600" dirty="0">
                <a:solidFill>
                  <a:srgbClr val="EDEDED"/>
                </a:solidFill>
                <a:ea typeface="ＭＳ Ｐゴシック" pitchFamily="96" charset="-128"/>
                <a:cs typeface="+mn-cs"/>
              </a:rPr>
              <a:t>United States Department of Agriculture</a:t>
            </a:r>
          </a:p>
        </p:txBody>
      </p:sp>
      <p:pic>
        <p:nvPicPr>
          <p:cNvPr id="9" name="Picture 5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 y="990600"/>
            <a:ext cx="2011363" cy="1390650"/>
          </a:xfrm>
          <a:prstGeom prst="rect">
            <a:avLst/>
          </a:prstGeom>
          <a:noFill/>
          <a:ln w="9525">
            <a:noFill/>
            <a:miter lim="800000"/>
            <a:headEnd/>
            <a:tailEnd/>
          </a:ln>
        </p:spPr>
      </p:pic>
      <p:sp>
        <p:nvSpPr>
          <p:cNvPr id="4148" name="Rectangle 52"/>
          <p:cNvSpPr>
            <a:spLocks noGrp="1" noChangeArrowheads="1"/>
          </p:cNvSpPr>
          <p:nvPr>
            <p:ph type="ctrTitle"/>
          </p:nvPr>
        </p:nvSpPr>
        <p:spPr>
          <a:xfrm>
            <a:off x="1600200" y="2667000"/>
            <a:ext cx="6858000" cy="1524000"/>
          </a:xfrm>
        </p:spPr>
        <p:txBody>
          <a:bodyPr lIns="91440" rIns="91440"/>
          <a:lstStyle>
            <a:lvl1pPr>
              <a:defRPr sz="4000">
                <a:solidFill>
                  <a:srgbClr val="063061"/>
                </a:solidFill>
              </a:defRPr>
            </a:lvl1pPr>
          </a:lstStyle>
          <a:p>
            <a:r>
              <a:rPr lang="en-US"/>
              <a:t>Click to edit Master title style</a:t>
            </a:r>
          </a:p>
        </p:txBody>
      </p:sp>
      <p:sp>
        <p:nvSpPr>
          <p:cNvPr id="4149" name="Rectangle 53"/>
          <p:cNvSpPr>
            <a:spLocks noGrp="1" noChangeArrowheads="1"/>
          </p:cNvSpPr>
          <p:nvPr>
            <p:ph type="subTitle" idx="1"/>
          </p:nvPr>
        </p:nvSpPr>
        <p:spPr>
          <a:xfrm>
            <a:off x="1219200" y="5372100"/>
            <a:ext cx="6477000" cy="419100"/>
          </a:xfrm>
        </p:spPr>
        <p:txBody>
          <a:bodyPr lIns="91440" rIns="91440"/>
          <a:lstStyle>
            <a:lvl1pPr marL="0" indent="0">
              <a:buFont typeface="Wingdings" pitchFamily="2" charset="2"/>
              <a:buNone/>
              <a:defRPr sz="2400">
                <a:solidFill>
                  <a:srgbClr val="156312"/>
                </a:solidFill>
              </a:defRPr>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xfrm>
            <a:off x="457200" y="5494789"/>
            <a:ext cx="533400" cy="533400"/>
          </a:xfrm>
          <a:ln/>
        </p:spPr>
        <p:txBody>
          <a:bodyPr/>
          <a:lstStyle>
            <a:lvl1pPr>
              <a:defRPr/>
            </a:lvl1pPr>
          </a:lstStyle>
          <a:p>
            <a:pPr>
              <a:defRPr/>
            </a:pPr>
            <a:fld id="{9E2F89EF-66E9-4637-8C83-6F837EC2B175}"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19075"/>
            <a:ext cx="2076450" cy="5800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19075"/>
            <a:ext cx="6076950" cy="5800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8A3935A8-7D0C-4A03-8D10-7DB0D0881927}"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3209F2D0-0801-4553-A766-7A2AA6D10E9E}" type="slidenum">
              <a:rPr lang="en-US"/>
              <a:pPr>
                <a:defRPr/>
              </a:pPr>
              <a:t>‹#›</a:t>
            </a:fld>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219075"/>
            <a:ext cx="8305800" cy="914400"/>
          </a:xfrm>
        </p:spPr>
        <p:txBody>
          <a:bodyPr/>
          <a:lstStyle/>
          <a:p>
            <a:r>
              <a:rPr lang="en-US"/>
              <a:t>Click to edit Master title style</a:t>
            </a:r>
          </a:p>
        </p:txBody>
      </p:sp>
      <p:sp>
        <p:nvSpPr>
          <p:cNvPr id="3" name="Content Placeholder 2"/>
          <p:cNvSpPr>
            <a:spLocks noGrp="1"/>
          </p:cNvSpPr>
          <p:nvPr>
            <p:ph sz="quarter" idx="1"/>
          </p:nvPr>
        </p:nvSpPr>
        <p:spPr>
          <a:xfrm>
            <a:off x="3810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3810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1E9C825-0B76-423A-89E1-44682C4E677C}" type="slidenum">
              <a:rPr lang="en-US"/>
              <a:pPr>
                <a:defRPr/>
              </a:pPr>
              <a:t>‹#›</a:t>
            </a:fld>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24"/>
          <p:cNvSpPr>
            <a:spLocks noGrp="1" noChangeArrowheads="1"/>
          </p:cNvSpPr>
          <p:nvPr>
            <p:ph type="sldNum" sz="quarter" idx="10"/>
          </p:nvPr>
        </p:nvSpPr>
        <p:spPr>
          <a:xfrm>
            <a:off x="0" y="6324600"/>
            <a:ext cx="533400" cy="533400"/>
          </a:xfrm>
          <a:ln/>
        </p:spPr>
        <p:txBody>
          <a:bodyPr/>
          <a:lstStyle>
            <a:lvl1pPr>
              <a:defRPr/>
            </a:lvl1pPr>
          </a:lstStyle>
          <a:p>
            <a:pPr>
              <a:defRPr/>
            </a:pPr>
            <a:fld id="{A03A9978-6755-4BC3-8940-FEE5FD5C6EF9}" type="slidenum">
              <a:rPr lang="en-US"/>
              <a:pPr>
                <a:defRPr/>
              </a:pPr>
              <a:t>‹#›</a:t>
            </a:fld>
            <a:endParaRPr lang="en-US" dirty="0"/>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SmartArt Placeholder 2"/>
          <p:cNvSpPr>
            <a:spLocks noGrp="1"/>
          </p:cNvSpPr>
          <p:nvPr>
            <p:ph type="dgm" idx="1"/>
          </p:nvPr>
        </p:nvSpPr>
        <p:spPr>
          <a:xfrm>
            <a:off x="381000" y="1371600"/>
            <a:ext cx="8305800" cy="4648200"/>
          </a:xfrm>
        </p:spPr>
        <p:txBody>
          <a:bodyPr/>
          <a:lstStyle/>
          <a:p>
            <a:pPr lvl="0"/>
            <a:r>
              <a:rPr lang="en-US" noProof="0"/>
              <a:t>Click icon to add SmartArt graphic</a:t>
            </a:r>
            <a:endParaRPr lang="en-US" noProof="0" dirty="0"/>
          </a:p>
        </p:txBody>
      </p:sp>
      <p:sp>
        <p:nvSpPr>
          <p:cNvPr id="4" name="Rectangle 24"/>
          <p:cNvSpPr>
            <a:spLocks noGrp="1" noChangeArrowheads="1"/>
          </p:cNvSpPr>
          <p:nvPr>
            <p:ph type="sldNum" sz="quarter" idx="10"/>
          </p:nvPr>
        </p:nvSpPr>
        <p:spPr>
          <a:ln/>
        </p:spPr>
        <p:txBody>
          <a:bodyPr/>
          <a:lstStyle>
            <a:lvl1pPr>
              <a:defRPr/>
            </a:lvl1pPr>
          </a:lstStyle>
          <a:p>
            <a:pPr>
              <a:defRPr/>
            </a:pPr>
            <a:fld id="{B0D5D8F9-5A97-4673-8222-52C2743806DA}" type="slidenum">
              <a:rPr lang="en-US"/>
              <a:pPr>
                <a:defRPr/>
              </a:pPr>
              <a:t>‹#›</a:t>
            </a:fld>
            <a:endParaRPr lang="en-US" dirty="0"/>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4"/>
          <p:cNvSpPr>
            <a:spLocks noGrp="1" noChangeArrowheads="1"/>
          </p:cNvSpPr>
          <p:nvPr>
            <p:ph type="sldNum" sz="quarter" idx="10"/>
          </p:nvPr>
        </p:nvSpPr>
        <p:spPr>
          <a:ln/>
        </p:spPr>
        <p:txBody>
          <a:bodyPr/>
          <a:lstStyle>
            <a:lvl1pPr>
              <a:defRPr/>
            </a:lvl1pPr>
          </a:lstStyle>
          <a:p>
            <a:pPr>
              <a:defRPr/>
            </a:pPr>
            <a:fld id="{4B8EF3FB-A922-4FC0-A7D7-CB007BC2D54D}"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32B4643D-BBDE-4897-B0CB-091B235D2EFD}"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sldNum" sz="quarter" idx="10"/>
          </p:nvPr>
        </p:nvSpPr>
        <p:spPr>
          <a:ln/>
        </p:spPr>
        <p:txBody>
          <a:bodyPr/>
          <a:lstStyle>
            <a:lvl1pPr>
              <a:defRPr/>
            </a:lvl1pPr>
          </a:lstStyle>
          <a:p>
            <a:pPr>
              <a:defRPr/>
            </a:pPr>
            <a:fld id="{3F6014E3-5649-4E11-9436-EC519D169007}"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C957CFAE-26CE-47AB-9D56-7EB3EA02841C}"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B2E82C6-92B9-4D2F-B39E-312AE4F195D7}"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sldNum" sz="quarter" idx="10"/>
          </p:nvPr>
        </p:nvSpPr>
        <p:spPr>
          <a:xfrm>
            <a:off x="114300" y="5791200"/>
            <a:ext cx="533400" cy="533400"/>
          </a:xfrm>
          <a:ln/>
        </p:spPr>
        <p:txBody>
          <a:bodyPr/>
          <a:lstStyle>
            <a:lvl1pPr>
              <a:defRPr/>
            </a:lvl1pPr>
          </a:lstStyle>
          <a:p>
            <a:pPr>
              <a:defRPr/>
            </a:pPr>
            <a:fld id="{AA17268C-5B18-4EBA-80E9-72A1DDDD246B}"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sldNum" sz="quarter" idx="10"/>
          </p:nvPr>
        </p:nvSpPr>
        <p:spPr>
          <a:ln/>
        </p:spPr>
        <p:txBody>
          <a:bodyPr/>
          <a:lstStyle>
            <a:lvl1pPr>
              <a:defRPr/>
            </a:lvl1pPr>
          </a:lstStyle>
          <a:p>
            <a:pPr>
              <a:defRPr/>
            </a:pPr>
            <a:fld id="{653AA051-B851-4649-A4B1-7B278808285C}"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B9D34176-2C65-4EA0-BB10-460BE8D01803}"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EF2AAEA6-CBD0-4E2F-B74D-3DEF6F906F50}"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1" name="Rectangle 37"/>
          <p:cNvSpPr>
            <a:spLocks noChangeArrowheads="1"/>
          </p:cNvSpPr>
          <p:nvPr/>
        </p:nvSpPr>
        <p:spPr bwMode="auto">
          <a:xfrm>
            <a:off x="0" y="0"/>
            <a:ext cx="9144000" cy="1066800"/>
          </a:xfrm>
          <a:prstGeom prst="rect">
            <a:avLst/>
          </a:prstGeom>
          <a:solidFill>
            <a:srgbClr val="000F64"/>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1052" name="Rectangle 28"/>
          <p:cNvSpPr>
            <a:spLocks noChangeArrowheads="1"/>
          </p:cNvSpPr>
          <p:nvPr/>
        </p:nvSpPr>
        <p:spPr bwMode="auto">
          <a:xfrm>
            <a:off x="0" y="6324600"/>
            <a:ext cx="9144000" cy="533400"/>
          </a:xfrm>
          <a:prstGeom prst="rect">
            <a:avLst/>
          </a:prstGeom>
          <a:solidFill>
            <a:srgbClr val="A5C5DA"/>
          </a:solidFill>
          <a:ln w="9525">
            <a:noFill/>
            <a:miter lim="800000"/>
            <a:headEnd/>
            <a:tailEnd/>
          </a:ln>
          <a:effectLst/>
        </p:spPr>
        <p:txBody>
          <a:bodyPr wrap="none" anchor="ctr"/>
          <a:lstStyle/>
          <a:p>
            <a:pPr algn="ctr">
              <a:defRPr/>
            </a:pPr>
            <a:endParaRPr lang="en-US" dirty="0">
              <a:solidFill>
                <a:srgbClr val="F0BA20"/>
              </a:solidFill>
              <a:ea typeface="ＭＳ Ｐゴシック" pitchFamily="96" charset="-128"/>
              <a:cs typeface="+mn-cs"/>
            </a:endParaRPr>
          </a:p>
        </p:txBody>
      </p:sp>
      <p:sp>
        <p:nvSpPr>
          <p:cNvPr id="1028" name="Rectangle 2"/>
          <p:cNvSpPr>
            <a:spLocks noGrp="1" noChangeArrowheads="1"/>
          </p:cNvSpPr>
          <p:nvPr>
            <p:ph type="title"/>
          </p:nvPr>
        </p:nvSpPr>
        <p:spPr bwMode="auto">
          <a:xfrm>
            <a:off x="381000" y="219075"/>
            <a:ext cx="8305800" cy="9144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381000" y="1371600"/>
            <a:ext cx="8305800" cy="46482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 name="Rectangle 24"/>
          <p:cNvSpPr>
            <a:spLocks noGrp="1" noChangeArrowheads="1"/>
          </p:cNvSpPr>
          <p:nvPr>
            <p:ph type="sldNum" sz="quarter" idx="4"/>
          </p:nvPr>
        </p:nvSpPr>
        <p:spPr bwMode="auto">
          <a:xfrm>
            <a:off x="0" y="6324600"/>
            <a:ext cx="533400" cy="533400"/>
          </a:xfrm>
          <a:prstGeom prst="rect">
            <a:avLst/>
          </a:prstGeom>
          <a:solidFill>
            <a:srgbClr val="727176"/>
          </a:solidFill>
          <a:ln w="9525">
            <a:noFill/>
            <a:miter lim="800000"/>
            <a:headEnd/>
            <a:tailEnd/>
          </a:ln>
          <a:effectLst/>
        </p:spPr>
        <p:txBody>
          <a:bodyPr vert="horz" wrap="square" lIns="91440" tIns="45720" rIns="91440" bIns="45720" numCol="1" anchor="ctr" anchorCtr="1" compatLnSpc="1">
            <a:prstTxWarp prst="textNoShape">
              <a:avLst/>
            </a:prstTxWarp>
          </a:bodyPr>
          <a:lstStyle>
            <a:lvl1pPr algn="r" eaLnBrk="0" hangingPunct="0">
              <a:defRPr sz="1600">
                <a:solidFill>
                  <a:schemeClr val="bg1"/>
                </a:solidFill>
                <a:latin typeface="Arial" charset="0"/>
                <a:ea typeface="ＭＳ Ｐゴシック" pitchFamily="96" charset="-128"/>
                <a:cs typeface="+mn-cs"/>
              </a:defRPr>
            </a:lvl1pPr>
          </a:lstStyle>
          <a:p>
            <a:pPr>
              <a:defRPr/>
            </a:pPr>
            <a:fld id="{EF710AD1-5A4F-40C9-B4B2-F9BF333712BE}" type="slidenum">
              <a:rPr lang="en-US"/>
              <a:pPr>
                <a:defRPr/>
              </a:pPr>
              <a:t>‹#›</a:t>
            </a:fld>
            <a:endParaRPr lang="en-US" dirty="0"/>
          </a:p>
        </p:txBody>
      </p:sp>
      <p:sp>
        <p:nvSpPr>
          <p:cNvPr id="1063" name="Rectangle 39"/>
          <p:cNvSpPr>
            <a:spLocks noChangeArrowheads="1"/>
          </p:cNvSpPr>
          <p:nvPr/>
        </p:nvSpPr>
        <p:spPr bwMode="auto">
          <a:xfrm>
            <a:off x="0" y="0"/>
            <a:ext cx="9144000" cy="152400"/>
          </a:xfrm>
          <a:prstGeom prst="rect">
            <a:avLst/>
          </a:prstGeom>
          <a:solidFill>
            <a:srgbClr val="156312"/>
          </a:solidFill>
          <a:ln w="9525">
            <a:noFill/>
            <a:miter lim="800000"/>
            <a:headEnd/>
            <a:tailEnd/>
          </a:ln>
          <a:effectLst/>
        </p:spPr>
        <p:txBody>
          <a:bodyPr wrap="none" anchor="ctr"/>
          <a:lstStyle/>
          <a:p>
            <a:pPr algn="ctr">
              <a:defRPr/>
            </a:pPr>
            <a:endParaRPr lang="en-US" dirty="0">
              <a:solidFill>
                <a:srgbClr val="F0BA20"/>
              </a:solidFill>
              <a:ea typeface="ＭＳ Ｐゴシック" pitchFamily="96" charset="-128"/>
              <a:cs typeface="+mn-cs"/>
            </a:endParaRPr>
          </a:p>
        </p:txBody>
      </p:sp>
      <p:pic>
        <p:nvPicPr>
          <p:cNvPr id="1032" name="Picture 43"/>
          <p:cNvPicPr>
            <a:picLocks noChangeAspect="1" noChangeArrowheads="1"/>
          </p:cNvPicPr>
          <p:nvPr/>
        </p:nvPicPr>
        <p:blipFill>
          <a:blip r:embed="rId18" cstate="print">
            <a:clrChange>
              <a:clrFrom>
                <a:srgbClr val="FFFFFF"/>
              </a:clrFrom>
              <a:clrTo>
                <a:srgbClr val="FFFFFF">
                  <a:alpha val="0"/>
                </a:srgbClr>
              </a:clrTo>
            </a:clrChange>
          </a:blip>
          <a:srcRect/>
          <a:stretch>
            <a:fillRect/>
          </a:stretch>
        </p:blipFill>
        <p:spPr bwMode="auto">
          <a:xfrm>
            <a:off x="8305800" y="6391274"/>
            <a:ext cx="762000" cy="4667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 id="2147483655" r:id="rId11"/>
    <p:sldLayoutId id="2147483654" r:id="rId12"/>
    <p:sldLayoutId id="2147483653" r:id="rId13"/>
    <p:sldLayoutId id="2147483652" r:id="rId14"/>
    <p:sldLayoutId id="2147483651" r:id="rId15"/>
    <p:sldLayoutId id="2147483650" r:id="rId16"/>
  </p:sldLayoutIdLst>
  <p:transition/>
  <p:hf hdr="0" ftr="0" dt="0"/>
  <p:txStyles>
    <p:titleStyle>
      <a:lvl1pPr algn="l" rtl="0" eaLnBrk="1" fontAlgn="base" hangingPunct="1">
        <a:spcBef>
          <a:spcPct val="0"/>
        </a:spcBef>
        <a:spcAft>
          <a:spcPct val="0"/>
        </a:spcAft>
        <a:defRPr sz="3600">
          <a:solidFill>
            <a:schemeClr val="bg2"/>
          </a:solidFill>
          <a:latin typeface="+mj-lt"/>
          <a:ea typeface="+mj-ea"/>
          <a:cs typeface="ＭＳ Ｐゴシック"/>
        </a:defRPr>
      </a:lvl1pPr>
      <a:lvl2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2pPr>
      <a:lvl3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3pPr>
      <a:lvl4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4pPr>
      <a:lvl5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5pPr>
      <a:lvl6pPr marL="457200" algn="l" rtl="0" eaLnBrk="1" fontAlgn="base" hangingPunct="1">
        <a:spcBef>
          <a:spcPct val="0"/>
        </a:spcBef>
        <a:spcAft>
          <a:spcPct val="0"/>
        </a:spcAft>
        <a:defRPr sz="3600">
          <a:solidFill>
            <a:schemeClr val="bg2"/>
          </a:solidFill>
          <a:latin typeface="Arial" charset="0"/>
          <a:ea typeface="ＭＳ Ｐゴシック" pitchFamily="96" charset="-128"/>
        </a:defRPr>
      </a:lvl6pPr>
      <a:lvl7pPr marL="914400" algn="l" rtl="0" eaLnBrk="1" fontAlgn="base" hangingPunct="1">
        <a:spcBef>
          <a:spcPct val="0"/>
        </a:spcBef>
        <a:spcAft>
          <a:spcPct val="0"/>
        </a:spcAft>
        <a:defRPr sz="3600">
          <a:solidFill>
            <a:schemeClr val="bg2"/>
          </a:solidFill>
          <a:latin typeface="Arial" charset="0"/>
          <a:ea typeface="ＭＳ Ｐゴシック" pitchFamily="96" charset="-128"/>
        </a:defRPr>
      </a:lvl7pPr>
      <a:lvl8pPr marL="1371600" algn="l" rtl="0" eaLnBrk="1" fontAlgn="base" hangingPunct="1">
        <a:spcBef>
          <a:spcPct val="0"/>
        </a:spcBef>
        <a:spcAft>
          <a:spcPct val="0"/>
        </a:spcAft>
        <a:defRPr sz="3600">
          <a:solidFill>
            <a:schemeClr val="bg2"/>
          </a:solidFill>
          <a:latin typeface="Arial" charset="0"/>
          <a:ea typeface="ＭＳ Ｐゴシック" pitchFamily="96" charset="-128"/>
        </a:defRPr>
      </a:lvl8pPr>
      <a:lvl9pPr marL="1828800" algn="l" rtl="0" eaLnBrk="1" fontAlgn="base" hangingPunct="1">
        <a:spcBef>
          <a:spcPct val="0"/>
        </a:spcBef>
        <a:spcAft>
          <a:spcPct val="0"/>
        </a:spcAft>
        <a:defRPr sz="3600">
          <a:solidFill>
            <a:schemeClr val="bg2"/>
          </a:solidFill>
          <a:latin typeface="Arial" charset="0"/>
          <a:ea typeface="ＭＳ Ｐゴシック" pitchFamily="96" charset="-128"/>
        </a:defRPr>
      </a:lvl9pPr>
    </p:titleStyle>
    <p:bodyStyle>
      <a:lvl1pPr marL="225425" indent="-225425" algn="l" rtl="0" eaLnBrk="1" fontAlgn="base" hangingPunct="1">
        <a:spcBef>
          <a:spcPct val="20000"/>
        </a:spcBef>
        <a:spcAft>
          <a:spcPct val="35000"/>
        </a:spcAft>
        <a:buClr>
          <a:srgbClr val="1E6119"/>
        </a:buClr>
        <a:buFont typeface="Wingdings" pitchFamily="2" charset="2"/>
        <a:buChar char="§"/>
        <a:defRPr sz="2800">
          <a:solidFill>
            <a:srgbClr val="045A93"/>
          </a:solidFill>
          <a:latin typeface="+mn-lt"/>
          <a:ea typeface="+mn-ea"/>
          <a:cs typeface="ＭＳ Ｐゴシック"/>
        </a:defRPr>
      </a:lvl1pPr>
      <a:lvl2pPr marL="627063" indent="-169863" algn="l" rtl="0" eaLnBrk="1" fontAlgn="base" hangingPunct="1">
        <a:spcBef>
          <a:spcPct val="20000"/>
        </a:spcBef>
        <a:spcAft>
          <a:spcPct val="35000"/>
        </a:spcAft>
        <a:buClr>
          <a:srgbClr val="1E6119"/>
        </a:buClr>
        <a:buFont typeface="Wingdings" pitchFamily="2" charset="2"/>
        <a:buChar char="§"/>
        <a:defRPr sz="2000">
          <a:solidFill>
            <a:srgbClr val="727176"/>
          </a:solidFill>
          <a:latin typeface="+mn-lt"/>
          <a:ea typeface="+mn-ea"/>
          <a:cs typeface="ＭＳ Ｐゴシック"/>
        </a:defRPr>
      </a:lvl2pPr>
      <a:lvl3pPr marL="1025525" indent="-169863" algn="l" rtl="0" eaLnBrk="1" fontAlgn="base" hangingPunct="1">
        <a:spcBef>
          <a:spcPct val="20000"/>
        </a:spcBef>
        <a:spcAft>
          <a:spcPct val="35000"/>
        </a:spcAft>
        <a:buClr>
          <a:srgbClr val="1E6119"/>
        </a:buClr>
        <a:buFont typeface="Wingdings" pitchFamily="2" charset="2"/>
        <a:buChar char="§"/>
        <a:defRPr sz="2400">
          <a:solidFill>
            <a:srgbClr val="5D94BA"/>
          </a:solidFill>
          <a:latin typeface="+mn-lt"/>
          <a:ea typeface="+mn-ea"/>
          <a:cs typeface="ＭＳ Ｐゴシック"/>
        </a:defRPr>
      </a:lvl3pPr>
      <a:lvl4pPr marL="1316038" indent="-176213" algn="l" rtl="0" eaLnBrk="1" fontAlgn="base" hangingPunct="1">
        <a:spcBef>
          <a:spcPct val="20000"/>
        </a:spcBef>
        <a:spcAft>
          <a:spcPct val="35000"/>
        </a:spcAft>
        <a:buClr>
          <a:srgbClr val="1E6119"/>
        </a:buClr>
        <a:buFont typeface="Wingdings" pitchFamily="2" charset="2"/>
        <a:buChar char="§"/>
        <a:defRPr sz="1600">
          <a:solidFill>
            <a:srgbClr val="5D94BA"/>
          </a:solidFill>
          <a:latin typeface="+mn-lt"/>
          <a:ea typeface="+mn-ea"/>
          <a:cs typeface="ＭＳ Ｐゴシック"/>
        </a:defRPr>
      </a:lvl4pPr>
      <a:lvl5pPr marL="16541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cs typeface="ＭＳ Ｐゴシック"/>
        </a:defRPr>
      </a:lvl5pPr>
      <a:lvl6pPr marL="21113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6pPr>
      <a:lvl7pPr marL="25685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7pPr>
      <a:lvl8pPr marL="30257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8pPr>
      <a:lvl9pPr marL="34829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7BEFB-A274-42E5-84B5-E612D615796A}"/>
              </a:ext>
            </a:extLst>
          </p:cNvPr>
          <p:cNvSpPr>
            <a:spLocks noGrp="1"/>
          </p:cNvSpPr>
          <p:nvPr>
            <p:ph type="ctrTitle"/>
          </p:nvPr>
        </p:nvSpPr>
        <p:spPr>
          <a:xfrm>
            <a:off x="1573567" y="3039862"/>
            <a:ext cx="6858000" cy="1524000"/>
          </a:xfrm>
        </p:spPr>
        <p:txBody>
          <a:bodyPr/>
          <a:lstStyle/>
          <a:p>
            <a:r>
              <a:rPr lang="en-US" b="1" dirty="0"/>
              <a:t>Food and Nutrition Service Overview</a:t>
            </a:r>
          </a:p>
        </p:txBody>
      </p:sp>
      <p:sp>
        <p:nvSpPr>
          <p:cNvPr id="3" name="Subtitle 2">
            <a:extLst>
              <a:ext uri="{FF2B5EF4-FFF2-40B4-BE49-F238E27FC236}">
                <a16:creationId xmlns:a16="http://schemas.microsoft.com/office/drawing/2014/main" id="{D1CFC908-487F-4B9D-ACDB-EB739DAC4BD4}"/>
              </a:ext>
            </a:extLst>
          </p:cNvPr>
          <p:cNvSpPr>
            <a:spLocks noGrp="1"/>
          </p:cNvSpPr>
          <p:nvPr>
            <p:ph type="subTitle" idx="1"/>
          </p:nvPr>
        </p:nvSpPr>
        <p:spPr/>
        <p:txBody>
          <a:bodyPr/>
          <a:lstStyle/>
          <a:p>
            <a:r>
              <a:rPr lang="en-US" dirty="0"/>
              <a:t>Kara Stith and Anthony Hawkins</a:t>
            </a:r>
          </a:p>
        </p:txBody>
      </p:sp>
    </p:spTree>
    <p:extLst>
      <p:ext uri="{BB962C8B-B14F-4D97-AF65-F5344CB8AC3E}">
        <p14:creationId xmlns:p14="http://schemas.microsoft.com/office/powerpoint/2010/main" val="283274810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19268-4A24-4380-A4EC-9BDCD85106AD}"/>
              </a:ext>
            </a:extLst>
          </p:cNvPr>
          <p:cNvSpPr>
            <a:spLocks noGrp="1"/>
          </p:cNvSpPr>
          <p:nvPr>
            <p:ph type="title"/>
          </p:nvPr>
        </p:nvSpPr>
        <p:spPr/>
        <p:txBody>
          <a:bodyPr/>
          <a:lstStyle/>
          <a:p>
            <a:r>
              <a:rPr lang="en-US" sz="3600" dirty="0"/>
              <a:t>Programs Supported by CMD</a:t>
            </a:r>
          </a:p>
        </p:txBody>
      </p:sp>
      <p:sp>
        <p:nvSpPr>
          <p:cNvPr id="3" name="Content Placeholder 2">
            <a:extLst>
              <a:ext uri="{FF2B5EF4-FFF2-40B4-BE49-F238E27FC236}">
                <a16:creationId xmlns:a16="http://schemas.microsoft.com/office/drawing/2014/main" id="{8ED5AAC1-3970-4E99-94AD-4D6D7078CE47}"/>
              </a:ext>
            </a:extLst>
          </p:cNvPr>
          <p:cNvSpPr>
            <a:spLocks noGrp="1"/>
          </p:cNvSpPr>
          <p:nvPr>
            <p:ph idx="1"/>
          </p:nvPr>
        </p:nvSpPr>
        <p:spPr/>
        <p:txBody>
          <a:bodyPr/>
          <a:lstStyle/>
          <a:p>
            <a:pPr marL="0" indent="0">
              <a:buNone/>
            </a:pPr>
            <a:r>
              <a:rPr lang="en-US" dirty="0"/>
              <a:t>Supplemental Nutrition and Safety Program(SNAS)</a:t>
            </a:r>
          </a:p>
          <a:p>
            <a:pPr marL="0" indent="0">
              <a:buNone/>
            </a:pPr>
            <a:r>
              <a:rPr lang="en-US" sz="1800" dirty="0"/>
              <a:t>SNAS strives to increase awareness, visibility, and impact of food safety on USDA nutrition assistance programs and represent FNS programs in the wider Federal and State food safety community. We provide food safety technical assistance, education, and training for professionals working in child nutrition programs. OFS works closely with the Center of Excellence for Food Safety Research in Child Nutrition Programs at Kansas State University and the National Food Service Management Institute. </a:t>
            </a:r>
          </a:p>
        </p:txBody>
      </p:sp>
    </p:spTree>
    <p:extLst>
      <p:ext uri="{BB962C8B-B14F-4D97-AF65-F5344CB8AC3E}">
        <p14:creationId xmlns:p14="http://schemas.microsoft.com/office/powerpoint/2010/main" val="141746026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2756-E5BA-415B-A5EB-63BD60F51DF7}"/>
              </a:ext>
            </a:extLst>
          </p:cNvPr>
          <p:cNvSpPr>
            <a:spLocks noGrp="1"/>
          </p:cNvSpPr>
          <p:nvPr>
            <p:ph type="title"/>
          </p:nvPr>
        </p:nvSpPr>
        <p:spPr/>
        <p:txBody>
          <a:bodyPr/>
          <a:lstStyle/>
          <a:p>
            <a:r>
              <a:rPr lang="en-US" dirty="0"/>
              <a:t>Typical Contract Types</a:t>
            </a:r>
          </a:p>
        </p:txBody>
      </p:sp>
      <p:sp>
        <p:nvSpPr>
          <p:cNvPr id="6" name="Content Placeholder 5">
            <a:extLst>
              <a:ext uri="{FF2B5EF4-FFF2-40B4-BE49-F238E27FC236}">
                <a16:creationId xmlns:a16="http://schemas.microsoft.com/office/drawing/2014/main" id="{DE6795C8-70B0-4F90-8251-C5E6C5B6BAFD}"/>
              </a:ext>
            </a:extLst>
          </p:cNvPr>
          <p:cNvSpPr>
            <a:spLocks noGrp="1"/>
          </p:cNvSpPr>
          <p:nvPr>
            <p:ph sz="half" idx="2"/>
          </p:nvPr>
        </p:nvSpPr>
        <p:spPr>
          <a:xfrm>
            <a:off x="381000" y="1371600"/>
            <a:ext cx="8305800" cy="4648200"/>
          </a:xfrm>
        </p:spPr>
        <p:txBody>
          <a:bodyPr/>
          <a:lstStyle/>
          <a:p>
            <a:r>
              <a:rPr lang="en-US" dirty="0"/>
              <a:t>FNS solicits mostly on GSA resulting in the award of:</a:t>
            </a:r>
          </a:p>
          <a:p>
            <a:pPr lvl="1"/>
            <a:r>
              <a:rPr lang="en-US" dirty="0"/>
              <a:t> Task Orders</a:t>
            </a:r>
          </a:p>
          <a:p>
            <a:pPr lvl="1"/>
            <a:r>
              <a:rPr lang="en-US" dirty="0"/>
              <a:t> Delivery Orders</a:t>
            </a:r>
          </a:p>
          <a:p>
            <a:pPr lvl="1"/>
            <a:r>
              <a:rPr lang="en-US" dirty="0"/>
              <a:t> Blanket Purchase Agreements</a:t>
            </a:r>
          </a:p>
          <a:p>
            <a:pPr marL="0" indent="0">
              <a:buNone/>
            </a:pPr>
            <a:endParaRPr lang="en-US" dirty="0"/>
          </a:p>
        </p:txBody>
      </p:sp>
    </p:spTree>
    <p:extLst>
      <p:ext uri="{BB962C8B-B14F-4D97-AF65-F5344CB8AC3E}">
        <p14:creationId xmlns:p14="http://schemas.microsoft.com/office/powerpoint/2010/main" val="309237922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2549749-BDD5-46D1-B4FF-AAC97F5804D3}"/>
              </a:ext>
            </a:extLst>
          </p:cNvPr>
          <p:cNvSpPr txBox="1">
            <a:spLocks/>
          </p:cNvSpPr>
          <p:nvPr/>
        </p:nvSpPr>
        <p:spPr bwMode="auto">
          <a:xfrm>
            <a:off x="621587" y="554232"/>
            <a:ext cx="8239874" cy="199633"/>
          </a:xfrm>
          <a:prstGeom prst="rect">
            <a:avLst/>
          </a:prstGeom>
          <a:noFill/>
          <a:ln w="9525">
            <a:noFill/>
            <a:miter lim="800000"/>
            <a:headEnd/>
            <a:tailEnd/>
          </a:ln>
        </p:spPr>
        <p:txBody>
          <a:bodyPr vert="horz" wrap="square" lIns="0" tIns="45720" rIns="0" bIns="45720" numCol="1" anchor="ctr" anchorCtr="0" compatLnSpc="1">
            <a:prstTxWarp prst="textNoShape">
              <a:avLst/>
            </a:prstTxWarp>
            <a:noAutofit/>
          </a:bodyPr>
          <a:lstStyle>
            <a:lvl1pPr algn="l" rtl="0" eaLnBrk="1" fontAlgn="base" hangingPunct="1">
              <a:spcBef>
                <a:spcPct val="0"/>
              </a:spcBef>
              <a:spcAft>
                <a:spcPct val="0"/>
              </a:spcAft>
              <a:defRPr sz="3600">
                <a:solidFill>
                  <a:schemeClr val="bg2"/>
                </a:solidFill>
                <a:latin typeface="+mj-lt"/>
                <a:ea typeface="+mj-ea"/>
                <a:cs typeface="ＭＳ Ｐゴシック"/>
              </a:defRPr>
            </a:lvl1pPr>
            <a:lvl2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2pPr>
            <a:lvl3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3pPr>
            <a:lvl4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4pPr>
            <a:lvl5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5pPr>
            <a:lvl6pPr marL="457200" algn="l" rtl="0" eaLnBrk="1" fontAlgn="base" hangingPunct="1">
              <a:spcBef>
                <a:spcPct val="0"/>
              </a:spcBef>
              <a:spcAft>
                <a:spcPct val="0"/>
              </a:spcAft>
              <a:defRPr sz="3600">
                <a:solidFill>
                  <a:schemeClr val="bg2"/>
                </a:solidFill>
                <a:latin typeface="Arial" charset="0"/>
                <a:ea typeface="ＭＳ Ｐゴシック" pitchFamily="96" charset="-128"/>
              </a:defRPr>
            </a:lvl6pPr>
            <a:lvl7pPr marL="914400" algn="l" rtl="0" eaLnBrk="1" fontAlgn="base" hangingPunct="1">
              <a:spcBef>
                <a:spcPct val="0"/>
              </a:spcBef>
              <a:spcAft>
                <a:spcPct val="0"/>
              </a:spcAft>
              <a:defRPr sz="3600">
                <a:solidFill>
                  <a:schemeClr val="bg2"/>
                </a:solidFill>
                <a:latin typeface="Arial" charset="0"/>
                <a:ea typeface="ＭＳ Ｐゴシック" pitchFamily="96" charset="-128"/>
              </a:defRPr>
            </a:lvl7pPr>
            <a:lvl8pPr marL="1371600" algn="l" rtl="0" eaLnBrk="1" fontAlgn="base" hangingPunct="1">
              <a:spcBef>
                <a:spcPct val="0"/>
              </a:spcBef>
              <a:spcAft>
                <a:spcPct val="0"/>
              </a:spcAft>
              <a:defRPr sz="3600">
                <a:solidFill>
                  <a:schemeClr val="bg2"/>
                </a:solidFill>
                <a:latin typeface="Arial" charset="0"/>
                <a:ea typeface="ＭＳ Ｐゴシック" pitchFamily="96" charset="-128"/>
              </a:defRPr>
            </a:lvl8pPr>
            <a:lvl9pPr marL="1828800" algn="l" rtl="0" eaLnBrk="1" fontAlgn="base" hangingPunct="1">
              <a:spcBef>
                <a:spcPct val="0"/>
              </a:spcBef>
              <a:spcAft>
                <a:spcPct val="0"/>
              </a:spcAft>
              <a:defRPr sz="3600">
                <a:solidFill>
                  <a:schemeClr val="bg2"/>
                </a:solidFill>
                <a:latin typeface="Arial" charset="0"/>
                <a:ea typeface="ＭＳ Ｐゴシック" pitchFamily="96" charset="-128"/>
              </a:defRPr>
            </a:lvl9pPr>
          </a:lstStyle>
          <a:p>
            <a:r>
              <a:rPr lang="en-US" sz="3200" kern="0" dirty="0"/>
              <a:t>FY22 – Top NAICS Spending Categories</a:t>
            </a:r>
          </a:p>
        </p:txBody>
      </p:sp>
      <p:sp>
        <p:nvSpPr>
          <p:cNvPr id="2" name="Title 1">
            <a:extLst>
              <a:ext uri="{FF2B5EF4-FFF2-40B4-BE49-F238E27FC236}">
                <a16:creationId xmlns:a16="http://schemas.microsoft.com/office/drawing/2014/main" id="{82ADA33B-0CEC-435D-92BE-92C7B4F0EA80}"/>
              </a:ext>
              <a:ext uri="{C183D7F6-B498-43B3-948B-1728B52AA6E4}">
                <adec:decorative xmlns:adec="http://schemas.microsoft.com/office/drawing/2017/decorative" val="1"/>
              </a:ext>
            </a:extLst>
          </p:cNvPr>
          <p:cNvSpPr>
            <a:spLocks noGrp="1"/>
          </p:cNvSpPr>
          <p:nvPr>
            <p:ph type="title" idx="4294967295"/>
          </p:nvPr>
        </p:nvSpPr>
        <p:spPr>
          <a:xfrm>
            <a:off x="2681555" y="5341117"/>
            <a:ext cx="6179906" cy="149725"/>
          </a:xfrm>
        </p:spPr>
        <p:txBody>
          <a:bodyPr>
            <a:normAutofit fontScale="90000"/>
          </a:bodyPr>
          <a:lstStyle/>
          <a:p>
            <a:r>
              <a:rPr lang="en-US" dirty="0"/>
              <a:t>FY21 – Top NAICS Categories</a:t>
            </a:r>
          </a:p>
        </p:txBody>
      </p:sp>
      <p:graphicFrame>
        <p:nvGraphicFramePr>
          <p:cNvPr id="8" name="Content Placeholder 6">
            <a:extLst>
              <a:ext uri="{FF2B5EF4-FFF2-40B4-BE49-F238E27FC236}">
                <a16:creationId xmlns:a16="http://schemas.microsoft.com/office/drawing/2014/main" id="{B2AD7156-6755-4EB5-8A9D-716B0C8C0042}"/>
              </a:ext>
            </a:extLst>
          </p:cNvPr>
          <p:cNvGraphicFramePr>
            <a:graphicFrameLocks noGrp="1"/>
          </p:cNvGraphicFramePr>
          <p:nvPr>
            <p:ph idx="4294967295"/>
            <p:extLst>
              <p:ext uri="{D42A27DB-BD31-4B8C-83A1-F6EECF244321}">
                <p14:modId xmlns:p14="http://schemas.microsoft.com/office/powerpoint/2010/main" val="1769501697"/>
              </p:ext>
            </p:extLst>
          </p:nvPr>
        </p:nvGraphicFramePr>
        <p:xfrm>
          <a:off x="399086" y="1367158"/>
          <a:ext cx="8345828" cy="4305300"/>
        </p:xfrm>
        <a:graphic>
          <a:graphicData uri="http://schemas.openxmlformats.org/drawingml/2006/table">
            <a:tbl>
              <a:tblPr firstRow="1" bandRow="1">
                <a:tableStyleId>{5C22544A-7EE6-4342-B048-85BDC9FD1C3A}</a:tableStyleId>
              </a:tblPr>
              <a:tblGrid>
                <a:gridCol w="3672877">
                  <a:extLst>
                    <a:ext uri="{9D8B030D-6E8A-4147-A177-3AD203B41FA5}">
                      <a16:colId xmlns:a16="http://schemas.microsoft.com/office/drawing/2014/main" val="2537018261"/>
                    </a:ext>
                  </a:extLst>
                </a:gridCol>
                <a:gridCol w="1554893">
                  <a:extLst>
                    <a:ext uri="{9D8B030D-6E8A-4147-A177-3AD203B41FA5}">
                      <a16:colId xmlns:a16="http://schemas.microsoft.com/office/drawing/2014/main" val="3515964857"/>
                    </a:ext>
                  </a:extLst>
                </a:gridCol>
                <a:gridCol w="3118058">
                  <a:extLst>
                    <a:ext uri="{9D8B030D-6E8A-4147-A177-3AD203B41FA5}">
                      <a16:colId xmlns:a16="http://schemas.microsoft.com/office/drawing/2014/main" val="3106709635"/>
                    </a:ext>
                  </a:extLst>
                </a:gridCol>
              </a:tblGrid>
              <a:tr h="480060">
                <a:tc>
                  <a:txBody>
                    <a:bodyPr/>
                    <a:lstStyle/>
                    <a:p>
                      <a:r>
                        <a:rPr lang="en-US" sz="1400" dirty="0">
                          <a:solidFill>
                            <a:schemeClr val="bg1"/>
                          </a:solidFill>
                        </a:rPr>
                        <a:t>NAICS Category</a:t>
                      </a:r>
                    </a:p>
                  </a:txBody>
                  <a:tcPr marL="68580" marR="68580" marT="34290" marB="34290"/>
                </a:tc>
                <a:tc>
                  <a:txBody>
                    <a:bodyPr/>
                    <a:lstStyle/>
                    <a:p>
                      <a:r>
                        <a:rPr lang="en-US" sz="1400" baseline="0" dirty="0">
                          <a:solidFill>
                            <a:schemeClr val="bg1"/>
                          </a:solidFill>
                        </a:rPr>
                        <a:t>% of Total Actions</a:t>
                      </a:r>
                      <a:endParaRPr lang="en-US" sz="1400" dirty="0">
                        <a:solidFill>
                          <a:schemeClr val="bg1"/>
                        </a:solidFill>
                      </a:endParaRPr>
                    </a:p>
                  </a:txBody>
                  <a:tcPr marL="68580" marR="68580" marT="34290" marB="34290"/>
                </a:tc>
                <a:tc>
                  <a:txBody>
                    <a:bodyPr/>
                    <a:lstStyle/>
                    <a:p>
                      <a:r>
                        <a:rPr lang="en-US" sz="1400" dirty="0">
                          <a:solidFill>
                            <a:schemeClr val="bg1"/>
                          </a:solidFill>
                        </a:rPr>
                        <a:t>Total Dollars</a:t>
                      </a:r>
                    </a:p>
                  </a:txBody>
                  <a:tcPr marL="68580" marR="68580" marT="34290" marB="34290"/>
                </a:tc>
                <a:extLst>
                  <a:ext uri="{0D108BD9-81ED-4DB2-BD59-A6C34878D82A}">
                    <a16:rowId xmlns:a16="http://schemas.microsoft.com/office/drawing/2014/main" val="3068321030"/>
                  </a:ext>
                </a:extLst>
              </a:tr>
              <a:tr h="480060">
                <a:tc>
                  <a:txBody>
                    <a:bodyPr/>
                    <a:lstStyle/>
                    <a:p>
                      <a:r>
                        <a:rPr lang="en-US" sz="1400" dirty="0">
                          <a:solidFill>
                            <a:schemeClr val="tx2"/>
                          </a:solidFill>
                        </a:rPr>
                        <a:t>54 (PROFESSIONAL, SCIENTIFIC, AND TECHNICAL SERVICES)</a:t>
                      </a:r>
                    </a:p>
                  </a:txBody>
                  <a:tcPr marL="68580" marR="68580" marT="34290" marB="34290"/>
                </a:tc>
                <a:tc>
                  <a:txBody>
                    <a:bodyPr/>
                    <a:lstStyle/>
                    <a:p>
                      <a:r>
                        <a:rPr lang="en-US" sz="1400" dirty="0">
                          <a:solidFill>
                            <a:schemeClr val="tx2"/>
                          </a:solidFill>
                        </a:rPr>
                        <a:t>84.69%</a:t>
                      </a:r>
                    </a:p>
                  </a:txBody>
                  <a:tcPr marL="68580" marR="68580" marT="34290" marB="34290"/>
                </a:tc>
                <a:tc>
                  <a:txBody>
                    <a:bodyPr/>
                    <a:lstStyle/>
                    <a:p>
                      <a:r>
                        <a:rPr lang="en-US" sz="1400" dirty="0">
                          <a:solidFill>
                            <a:schemeClr val="tx2"/>
                          </a:solidFill>
                        </a:rPr>
                        <a:t>$16,461,669.74</a:t>
                      </a:r>
                    </a:p>
                  </a:txBody>
                  <a:tcPr marL="68580" marR="68580" marT="34290" marB="34290"/>
                </a:tc>
                <a:extLst>
                  <a:ext uri="{0D108BD9-81ED-4DB2-BD59-A6C34878D82A}">
                    <a16:rowId xmlns:a16="http://schemas.microsoft.com/office/drawing/2014/main" val="101762073"/>
                  </a:ext>
                </a:extLst>
              </a:tr>
              <a:tr h="480060">
                <a:tc>
                  <a:txBody>
                    <a:bodyPr/>
                    <a:lstStyle/>
                    <a:p>
                      <a:r>
                        <a:rPr lang="en-US" sz="1400" dirty="0">
                          <a:solidFill>
                            <a:schemeClr val="tx2"/>
                          </a:solidFill>
                        </a:rPr>
                        <a:t>49 (POSTAL SERVICE, COURIER/MESSANGER, WAREHOUSING)</a:t>
                      </a:r>
                    </a:p>
                  </a:txBody>
                  <a:tcPr marL="68580" marR="68580" marT="34290" marB="34290"/>
                </a:tc>
                <a:tc>
                  <a:txBody>
                    <a:bodyPr/>
                    <a:lstStyle/>
                    <a:p>
                      <a:r>
                        <a:rPr lang="en-US" sz="1400" dirty="0">
                          <a:solidFill>
                            <a:schemeClr val="tx2"/>
                          </a:solidFill>
                        </a:rPr>
                        <a:t>2.04%</a:t>
                      </a:r>
                    </a:p>
                  </a:txBody>
                  <a:tcPr marL="68580" marR="68580" marT="34290" marB="34290"/>
                </a:tc>
                <a:tc>
                  <a:txBody>
                    <a:bodyPr/>
                    <a:lstStyle/>
                    <a:p>
                      <a:r>
                        <a:rPr lang="en-US" sz="1400" dirty="0">
                          <a:solidFill>
                            <a:schemeClr val="tx2"/>
                          </a:solidFill>
                        </a:rPr>
                        <a:t>$340,176.47</a:t>
                      </a:r>
                    </a:p>
                  </a:txBody>
                  <a:tcPr marL="68580" marR="68580" marT="34290" marB="34290"/>
                </a:tc>
                <a:extLst>
                  <a:ext uri="{0D108BD9-81ED-4DB2-BD59-A6C34878D82A}">
                    <a16:rowId xmlns:a16="http://schemas.microsoft.com/office/drawing/2014/main" val="627259472"/>
                  </a:ext>
                </a:extLst>
              </a:tr>
              <a:tr h="480060">
                <a:tc>
                  <a:txBody>
                    <a:bodyPr/>
                    <a:lstStyle/>
                    <a:p>
                      <a:r>
                        <a:rPr lang="en-US" sz="1400" dirty="0">
                          <a:solidFill>
                            <a:schemeClr val="tx2"/>
                          </a:solidFill>
                        </a:rPr>
                        <a:t>56 (ADMINISTRATIVE AND SUPPORT AND WASTE MANAGEMENT AND REMEDIATION SERVICES)</a:t>
                      </a:r>
                    </a:p>
                  </a:txBody>
                  <a:tcPr marL="68580" marR="68580" marT="34290" marB="34290"/>
                </a:tc>
                <a:tc>
                  <a:txBody>
                    <a:bodyPr/>
                    <a:lstStyle/>
                    <a:p>
                      <a:r>
                        <a:rPr lang="en-US" sz="1400" dirty="0">
                          <a:solidFill>
                            <a:schemeClr val="tx2"/>
                          </a:solidFill>
                        </a:rPr>
                        <a:t>8.16%</a:t>
                      </a:r>
                    </a:p>
                  </a:txBody>
                  <a:tcPr marL="68580" marR="68580" marT="34290" marB="34290"/>
                </a:tc>
                <a:tc>
                  <a:txBody>
                    <a:bodyPr/>
                    <a:lstStyle/>
                    <a:p>
                      <a:r>
                        <a:rPr lang="en-US" sz="1400" dirty="0">
                          <a:solidFill>
                            <a:schemeClr val="tx2"/>
                          </a:solidFill>
                        </a:rPr>
                        <a:t>$147,726.39</a:t>
                      </a:r>
                    </a:p>
                  </a:txBody>
                  <a:tcPr marL="68580" marR="68580" marT="34290" marB="34290"/>
                </a:tc>
                <a:extLst>
                  <a:ext uri="{0D108BD9-81ED-4DB2-BD59-A6C34878D82A}">
                    <a16:rowId xmlns:a16="http://schemas.microsoft.com/office/drawing/2014/main" val="1882887962"/>
                  </a:ext>
                </a:extLst>
              </a:tr>
              <a:tr h="480060">
                <a:tc>
                  <a:txBody>
                    <a:bodyPr/>
                    <a:lstStyle/>
                    <a:p>
                      <a:r>
                        <a:rPr lang="en-US" sz="1400" dirty="0">
                          <a:solidFill>
                            <a:schemeClr val="tx2"/>
                          </a:solidFill>
                        </a:rPr>
                        <a:t>33 (MANUFACTURING (METALS, MACHINERY, COMPUTER, ELECTRONICS ELECTRICAL TRANSPORTATION EQUIPMENT, FURNITURE, MISCELLANEOUS))</a:t>
                      </a:r>
                    </a:p>
                  </a:txBody>
                  <a:tcPr marL="68580" marR="68580" marT="34290" marB="34290"/>
                </a:tc>
                <a:tc>
                  <a:txBody>
                    <a:bodyPr/>
                    <a:lstStyle/>
                    <a:p>
                      <a:r>
                        <a:rPr lang="en-US" sz="1400" dirty="0">
                          <a:solidFill>
                            <a:schemeClr val="tx2"/>
                          </a:solidFill>
                        </a:rPr>
                        <a:t>$1.02%</a:t>
                      </a:r>
                    </a:p>
                  </a:txBody>
                  <a:tcPr marL="68580" marR="68580" marT="34290" marB="34290"/>
                </a:tc>
                <a:tc>
                  <a:txBody>
                    <a:bodyPr/>
                    <a:lstStyle/>
                    <a:p>
                      <a:r>
                        <a:rPr lang="en-US" sz="1400" dirty="0">
                          <a:solidFill>
                            <a:schemeClr val="tx2"/>
                          </a:solidFill>
                        </a:rPr>
                        <a:t>$1,000.00</a:t>
                      </a:r>
                    </a:p>
                  </a:txBody>
                  <a:tcPr marL="68580" marR="68580" marT="34290" marB="34290"/>
                </a:tc>
                <a:extLst>
                  <a:ext uri="{0D108BD9-81ED-4DB2-BD59-A6C34878D82A}">
                    <a16:rowId xmlns:a16="http://schemas.microsoft.com/office/drawing/2014/main" val="3572531170"/>
                  </a:ext>
                </a:extLst>
              </a:tr>
              <a:tr h="480060">
                <a:tc>
                  <a:txBody>
                    <a:bodyPr/>
                    <a:lstStyle/>
                    <a:p>
                      <a:r>
                        <a:rPr lang="en-US" sz="1400" dirty="0">
                          <a:solidFill>
                            <a:schemeClr val="tx2"/>
                          </a:solidFill>
                        </a:rPr>
                        <a:t>51 (INFORMATION)</a:t>
                      </a:r>
                    </a:p>
                  </a:txBody>
                  <a:tcPr marL="68580" marR="68580" marT="34290" marB="34290"/>
                </a:tc>
                <a:tc>
                  <a:txBody>
                    <a:bodyPr/>
                    <a:lstStyle/>
                    <a:p>
                      <a:r>
                        <a:rPr lang="en-US" sz="1400" dirty="0">
                          <a:solidFill>
                            <a:schemeClr val="tx2"/>
                          </a:solidFill>
                        </a:rPr>
                        <a:t>2.04%</a:t>
                      </a:r>
                    </a:p>
                  </a:txBody>
                  <a:tcPr marL="68580" marR="68580" marT="34290" marB="34290"/>
                </a:tc>
                <a:tc>
                  <a:txBody>
                    <a:bodyPr/>
                    <a:lstStyle/>
                    <a:p>
                      <a:r>
                        <a:rPr lang="en-US" sz="1400" dirty="0">
                          <a:solidFill>
                            <a:schemeClr val="tx2"/>
                          </a:solidFill>
                        </a:rPr>
                        <a:t>$0.00</a:t>
                      </a:r>
                    </a:p>
                  </a:txBody>
                  <a:tcPr marL="68580" marR="68580" marT="34290" marB="34290"/>
                </a:tc>
                <a:extLst>
                  <a:ext uri="{0D108BD9-81ED-4DB2-BD59-A6C34878D82A}">
                    <a16:rowId xmlns:a16="http://schemas.microsoft.com/office/drawing/2014/main" val="3433374257"/>
                  </a:ext>
                </a:extLst>
              </a:tr>
              <a:tr h="480060">
                <a:tc>
                  <a:txBody>
                    <a:bodyPr/>
                    <a:lstStyle/>
                    <a:p>
                      <a:r>
                        <a:rPr lang="en-US" sz="1400" dirty="0">
                          <a:solidFill>
                            <a:schemeClr val="tx2"/>
                          </a:solidFill>
                        </a:rPr>
                        <a:t>22 (UTILITIES)</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2"/>
                          </a:solidFill>
                        </a:rPr>
                        <a:t>2.04%</a:t>
                      </a:r>
                    </a:p>
                    <a:p>
                      <a:endParaRPr lang="en-US" sz="1400" dirty="0">
                        <a:solidFill>
                          <a:schemeClr val="tx2"/>
                        </a:solidFill>
                      </a:endParaRPr>
                    </a:p>
                  </a:txBody>
                  <a:tcPr marL="68580" marR="68580" marT="34290" marB="34290"/>
                </a:tc>
                <a:tc>
                  <a:txBody>
                    <a:bodyPr/>
                    <a:lstStyle/>
                    <a:p>
                      <a:r>
                        <a:rPr lang="en-US" sz="1400" dirty="0">
                          <a:solidFill>
                            <a:schemeClr val="tx2"/>
                          </a:solidFill>
                        </a:rPr>
                        <a:t>($18,385.06)</a:t>
                      </a:r>
                    </a:p>
                  </a:txBody>
                  <a:tcPr marL="68580" marR="68580" marT="34290" marB="34290"/>
                </a:tc>
                <a:extLst>
                  <a:ext uri="{0D108BD9-81ED-4DB2-BD59-A6C34878D82A}">
                    <a16:rowId xmlns:a16="http://schemas.microsoft.com/office/drawing/2014/main" val="4233246791"/>
                  </a:ext>
                </a:extLst>
              </a:tr>
            </a:tbl>
          </a:graphicData>
        </a:graphic>
      </p:graphicFrame>
      <p:sp>
        <p:nvSpPr>
          <p:cNvPr id="4" name="Slide Number Placeholder 3">
            <a:extLst>
              <a:ext uri="{FF2B5EF4-FFF2-40B4-BE49-F238E27FC236}">
                <a16:creationId xmlns:a16="http://schemas.microsoft.com/office/drawing/2014/main" id="{17C7DB09-3E12-45C1-9B9A-57D611568694}"/>
              </a:ext>
            </a:extLst>
          </p:cNvPr>
          <p:cNvSpPr>
            <a:spLocks noGrp="1"/>
          </p:cNvSpPr>
          <p:nvPr>
            <p:ph type="sldNum" sz="quarter" idx="4294967295"/>
          </p:nvPr>
        </p:nvSpPr>
        <p:spPr bwMode="auto">
          <a:xfrm>
            <a:off x="0" y="5600700"/>
            <a:ext cx="400050" cy="400050"/>
          </a:xfrm>
          <a:prstGeom prst="rect">
            <a:avLst/>
          </a:prstGeom>
          <a:solidFill>
            <a:srgbClr val="727176"/>
          </a:solidFill>
          <a:ln w="9525">
            <a:noFill/>
            <a:miter lim="800000"/>
            <a:headEnd/>
            <a:tailEnd/>
          </a:ln>
          <a:effectLst/>
        </p:spPr>
        <p:txBody>
          <a:bodyPr vert="horz" wrap="square" lIns="68580" tIns="34290" rIns="68580" bIns="34290" numCol="1" anchor="ctr" anchorCtr="1"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Arial" charset="0"/>
                <a:ea typeface="ＭＳ Ｐゴシック" pitchFamily="96" charset="-128"/>
                <a:cs typeface="+mn-cs"/>
              </a:defRPr>
            </a:lvl1pPr>
            <a:lvl2pPr marL="342900" algn="l" rtl="0" fontAlgn="base">
              <a:spcBef>
                <a:spcPct val="0"/>
              </a:spcBef>
              <a:spcAft>
                <a:spcPct val="0"/>
              </a:spcAft>
              <a:defRPr sz="1500" kern="1200">
                <a:solidFill>
                  <a:srgbClr val="545555"/>
                </a:solidFill>
                <a:latin typeface="Arial" charset="0"/>
                <a:ea typeface="ＭＳ Ｐゴシック"/>
                <a:cs typeface="ＭＳ Ｐゴシック"/>
              </a:defRPr>
            </a:lvl2pPr>
            <a:lvl3pPr marL="685800" algn="l" rtl="0" fontAlgn="base">
              <a:spcBef>
                <a:spcPct val="0"/>
              </a:spcBef>
              <a:spcAft>
                <a:spcPct val="0"/>
              </a:spcAft>
              <a:defRPr sz="1500" kern="1200">
                <a:solidFill>
                  <a:srgbClr val="545555"/>
                </a:solidFill>
                <a:latin typeface="Arial" charset="0"/>
                <a:ea typeface="ＭＳ Ｐゴシック"/>
                <a:cs typeface="ＭＳ Ｐゴシック"/>
              </a:defRPr>
            </a:lvl3pPr>
            <a:lvl4pPr marL="1028700" algn="l" rtl="0" fontAlgn="base">
              <a:spcBef>
                <a:spcPct val="0"/>
              </a:spcBef>
              <a:spcAft>
                <a:spcPct val="0"/>
              </a:spcAft>
              <a:defRPr sz="1500" kern="1200">
                <a:solidFill>
                  <a:srgbClr val="545555"/>
                </a:solidFill>
                <a:latin typeface="Arial" charset="0"/>
                <a:ea typeface="ＭＳ Ｐゴシック"/>
                <a:cs typeface="ＭＳ Ｐゴシック"/>
              </a:defRPr>
            </a:lvl4pPr>
            <a:lvl5pPr marL="1371600" algn="l" rtl="0" fontAlgn="base">
              <a:spcBef>
                <a:spcPct val="0"/>
              </a:spcBef>
              <a:spcAft>
                <a:spcPct val="0"/>
              </a:spcAft>
              <a:defRPr sz="1500" kern="1200">
                <a:solidFill>
                  <a:srgbClr val="545555"/>
                </a:solidFill>
                <a:latin typeface="Arial" charset="0"/>
                <a:ea typeface="ＭＳ Ｐゴシック"/>
                <a:cs typeface="ＭＳ Ｐゴシック"/>
              </a:defRPr>
            </a:lvl5pPr>
            <a:lvl6pPr marL="1714500" algn="l" defTabSz="685800" rtl="0" eaLnBrk="1" latinLnBrk="0" hangingPunct="1">
              <a:defRPr sz="1500" kern="1200">
                <a:solidFill>
                  <a:srgbClr val="545555"/>
                </a:solidFill>
                <a:latin typeface="Arial" charset="0"/>
                <a:ea typeface="ＭＳ Ｐゴシック"/>
                <a:cs typeface="ＭＳ Ｐゴシック"/>
              </a:defRPr>
            </a:lvl6pPr>
            <a:lvl7pPr marL="2057400" algn="l" defTabSz="685800" rtl="0" eaLnBrk="1" latinLnBrk="0" hangingPunct="1">
              <a:defRPr sz="1500" kern="1200">
                <a:solidFill>
                  <a:srgbClr val="545555"/>
                </a:solidFill>
                <a:latin typeface="Arial" charset="0"/>
                <a:ea typeface="ＭＳ Ｐゴシック"/>
                <a:cs typeface="ＭＳ Ｐゴシック"/>
              </a:defRPr>
            </a:lvl7pPr>
            <a:lvl8pPr marL="2400300" algn="l" defTabSz="685800" rtl="0" eaLnBrk="1" latinLnBrk="0" hangingPunct="1">
              <a:defRPr sz="1500" kern="1200">
                <a:solidFill>
                  <a:srgbClr val="545555"/>
                </a:solidFill>
                <a:latin typeface="Arial" charset="0"/>
                <a:ea typeface="ＭＳ Ｐゴシック"/>
                <a:cs typeface="ＭＳ Ｐゴシック"/>
              </a:defRPr>
            </a:lvl8pPr>
            <a:lvl9pPr marL="2743200" algn="l" defTabSz="685800" rtl="0" eaLnBrk="1" latinLnBrk="0" hangingPunct="1">
              <a:defRPr sz="1500" kern="1200">
                <a:solidFill>
                  <a:srgbClr val="545555"/>
                </a:solidFill>
                <a:latin typeface="Arial" charset="0"/>
                <a:ea typeface="ＭＳ Ｐゴシック"/>
                <a:cs typeface="ＭＳ Ｐゴシック"/>
              </a:defRPr>
            </a:lvl9pPr>
          </a:lstStyle>
          <a:p>
            <a:pPr>
              <a:defRPr/>
            </a:pPr>
            <a:fld id="{32B4643D-BBDE-4897-B0CB-091B235D2EFD}" type="slidenum">
              <a:rPr lang="en-US" smtClean="0"/>
              <a:pPr>
                <a:defRPr/>
              </a:pPr>
              <a:t>12</a:t>
            </a:fld>
            <a:endParaRPr lang="en-US" dirty="0"/>
          </a:p>
        </p:txBody>
      </p:sp>
      <p:sp>
        <p:nvSpPr>
          <p:cNvPr id="3" name="TextBox 2">
            <a:extLst>
              <a:ext uri="{FF2B5EF4-FFF2-40B4-BE49-F238E27FC236}">
                <a16:creationId xmlns:a16="http://schemas.microsoft.com/office/drawing/2014/main" id="{591E50D9-239B-4FB2-BD5F-690C2B4400A0}"/>
              </a:ext>
            </a:extLst>
          </p:cNvPr>
          <p:cNvSpPr txBox="1"/>
          <p:nvPr/>
        </p:nvSpPr>
        <p:spPr>
          <a:xfrm>
            <a:off x="2774310" y="6039232"/>
            <a:ext cx="6270949" cy="276999"/>
          </a:xfrm>
          <a:prstGeom prst="rect">
            <a:avLst/>
          </a:prstGeom>
          <a:noFill/>
        </p:spPr>
        <p:txBody>
          <a:bodyPr wrap="square" rtlCol="0">
            <a:spAutoFit/>
          </a:bodyPr>
          <a:lstStyle/>
          <a:p>
            <a:pPr algn="r"/>
            <a:r>
              <a:rPr lang="en-US" sz="1200" dirty="0"/>
              <a:t>Data source: Sam.gov – Total Actions by NAICS Report as of 3-30-2022</a:t>
            </a:r>
          </a:p>
        </p:txBody>
      </p:sp>
    </p:spTree>
    <p:extLst>
      <p:ext uri="{BB962C8B-B14F-4D97-AF65-F5344CB8AC3E}">
        <p14:creationId xmlns:p14="http://schemas.microsoft.com/office/powerpoint/2010/main" val="25523671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DA33B-0CEC-435D-92BE-92C7B4F0EA80}"/>
              </a:ext>
            </a:extLst>
          </p:cNvPr>
          <p:cNvSpPr>
            <a:spLocks noGrp="1"/>
          </p:cNvSpPr>
          <p:nvPr>
            <p:ph type="title"/>
          </p:nvPr>
        </p:nvSpPr>
        <p:spPr/>
        <p:txBody>
          <a:bodyPr/>
          <a:lstStyle/>
          <a:p>
            <a:r>
              <a:rPr lang="en-US" sz="3600" dirty="0"/>
              <a:t>FY22 - Small Business Achievement</a:t>
            </a:r>
          </a:p>
        </p:txBody>
      </p:sp>
      <p:graphicFrame>
        <p:nvGraphicFramePr>
          <p:cNvPr id="8" name="Content Placeholder 6">
            <a:extLst>
              <a:ext uri="{FF2B5EF4-FFF2-40B4-BE49-F238E27FC236}">
                <a16:creationId xmlns:a16="http://schemas.microsoft.com/office/drawing/2014/main" id="{B2AD7156-6755-4EB5-8A9D-716B0C8C0042}"/>
              </a:ext>
            </a:extLst>
          </p:cNvPr>
          <p:cNvGraphicFramePr>
            <a:graphicFrameLocks noGrp="1"/>
          </p:cNvGraphicFramePr>
          <p:nvPr>
            <p:ph idx="1"/>
            <p:extLst>
              <p:ext uri="{D42A27DB-BD31-4B8C-83A1-F6EECF244321}">
                <p14:modId xmlns:p14="http://schemas.microsoft.com/office/powerpoint/2010/main" val="2627738413"/>
              </p:ext>
            </p:extLst>
          </p:nvPr>
        </p:nvGraphicFramePr>
        <p:xfrm>
          <a:off x="381000" y="1397977"/>
          <a:ext cx="8229600" cy="2592363"/>
        </p:xfrm>
        <a:graphic>
          <a:graphicData uri="http://schemas.openxmlformats.org/drawingml/2006/table">
            <a:tbl>
              <a:tblPr firstRow="1" bandRow="1">
                <a:tableStyleId>{5C22544A-7EE6-4342-B048-85BDC9FD1C3A}</a:tableStyleId>
              </a:tblPr>
              <a:tblGrid>
                <a:gridCol w="4052553">
                  <a:extLst>
                    <a:ext uri="{9D8B030D-6E8A-4147-A177-3AD203B41FA5}">
                      <a16:colId xmlns:a16="http://schemas.microsoft.com/office/drawing/2014/main" val="2537018261"/>
                    </a:ext>
                  </a:extLst>
                </a:gridCol>
                <a:gridCol w="2053389">
                  <a:extLst>
                    <a:ext uri="{9D8B030D-6E8A-4147-A177-3AD203B41FA5}">
                      <a16:colId xmlns:a16="http://schemas.microsoft.com/office/drawing/2014/main" val="3515964857"/>
                    </a:ext>
                  </a:extLst>
                </a:gridCol>
                <a:gridCol w="2123658">
                  <a:extLst>
                    <a:ext uri="{9D8B030D-6E8A-4147-A177-3AD203B41FA5}">
                      <a16:colId xmlns:a16="http://schemas.microsoft.com/office/drawing/2014/main" val="3106709635"/>
                    </a:ext>
                  </a:extLst>
                </a:gridCol>
              </a:tblGrid>
              <a:tr h="738163">
                <a:tc>
                  <a:txBody>
                    <a:bodyPr/>
                    <a:lstStyle/>
                    <a:p>
                      <a:r>
                        <a:rPr lang="en-US" dirty="0"/>
                        <a:t>Small Business Contracting Category</a:t>
                      </a:r>
                    </a:p>
                  </a:txBody>
                  <a:tcPr/>
                </a:tc>
                <a:tc>
                  <a:txBody>
                    <a:bodyPr/>
                    <a:lstStyle/>
                    <a:p>
                      <a:r>
                        <a:rPr lang="en-US" baseline="0" dirty="0">
                          <a:solidFill>
                            <a:schemeClr val="bg2"/>
                          </a:solidFill>
                        </a:rPr>
                        <a:t>USDA </a:t>
                      </a:r>
                    </a:p>
                    <a:p>
                      <a:r>
                        <a:rPr lang="en-US" baseline="0" dirty="0">
                          <a:solidFill>
                            <a:schemeClr val="bg2"/>
                          </a:solidFill>
                        </a:rPr>
                        <a:t>FY21 Goals</a:t>
                      </a:r>
                      <a:endParaRPr lang="en-US" dirty="0">
                        <a:solidFill>
                          <a:schemeClr val="bg2"/>
                        </a:solidFill>
                      </a:endParaRPr>
                    </a:p>
                  </a:txBody>
                  <a:tcPr/>
                </a:tc>
                <a:tc>
                  <a:txBody>
                    <a:bodyPr/>
                    <a:lstStyle/>
                    <a:p>
                      <a:r>
                        <a:rPr lang="en-US" dirty="0">
                          <a:solidFill>
                            <a:schemeClr val="bg2"/>
                          </a:solidFill>
                        </a:rPr>
                        <a:t> Agency Achievement</a:t>
                      </a:r>
                    </a:p>
                  </a:txBody>
                  <a:tcPr/>
                </a:tc>
                <a:extLst>
                  <a:ext uri="{0D108BD9-81ED-4DB2-BD59-A6C34878D82A}">
                    <a16:rowId xmlns:a16="http://schemas.microsoft.com/office/drawing/2014/main" val="3068321030"/>
                  </a:ext>
                </a:extLst>
              </a:tr>
              <a:tr h="370840">
                <a:tc>
                  <a:txBody>
                    <a:bodyPr/>
                    <a:lstStyle/>
                    <a:p>
                      <a:r>
                        <a:rPr lang="en-US" dirty="0"/>
                        <a:t>Small Business</a:t>
                      </a:r>
                    </a:p>
                  </a:txBody>
                  <a:tcPr/>
                </a:tc>
                <a:tc>
                  <a:txBody>
                    <a:bodyPr/>
                    <a:lstStyle/>
                    <a:p>
                      <a:r>
                        <a:rPr lang="en-US" dirty="0"/>
                        <a:t>47%</a:t>
                      </a:r>
                    </a:p>
                  </a:txBody>
                  <a:tcPr/>
                </a:tc>
                <a:tc>
                  <a:txBody>
                    <a:bodyPr/>
                    <a:lstStyle/>
                    <a:p>
                      <a:r>
                        <a:rPr lang="en-US" dirty="0"/>
                        <a:t>49.3%</a:t>
                      </a:r>
                    </a:p>
                  </a:txBody>
                  <a:tcPr/>
                </a:tc>
                <a:extLst>
                  <a:ext uri="{0D108BD9-81ED-4DB2-BD59-A6C34878D82A}">
                    <a16:rowId xmlns:a16="http://schemas.microsoft.com/office/drawing/2014/main" val="4228514517"/>
                  </a:ext>
                </a:extLst>
              </a:tr>
              <a:tr h="370840">
                <a:tc>
                  <a:txBody>
                    <a:bodyPr/>
                    <a:lstStyle/>
                    <a:p>
                      <a:r>
                        <a:rPr lang="en-US" dirty="0"/>
                        <a:t>Small Disadvantaged Business</a:t>
                      </a:r>
                    </a:p>
                  </a:txBody>
                  <a:tcPr/>
                </a:tc>
                <a:tc>
                  <a:txBody>
                    <a:bodyPr/>
                    <a:lstStyle/>
                    <a:p>
                      <a:r>
                        <a:rPr lang="en-US" dirty="0"/>
                        <a:t>21.5%</a:t>
                      </a:r>
                    </a:p>
                  </a:txBody>
                  <a:tcPr/>
                </a:tc>
                <a:tc>
                  <a:txBody>
                    <a:bodyPr/>
                    <a:lstStyle/>
                    <a:p>
                      <a:r>
                        <a:rPr lang="en-US" dirty="0"/>
                        <a:t>7.8%</a:t>
                      </a:r>
                    </a:p>
                  </a:txBody>
                  <a:tcPr/>
                </a:tc>
                <a:extLst>
                  <a:ext uri="{0D108BD9-81ED-4DB2-BD59-A6C34878D82A}">
                    <a16:rowId xmlns:a16="http://schemas.microsoft.com/office/drawing/2014/main" val="1307342357"/>
                  </a:ext>
                </a:extLst>
              </a:tr>
              <a:tr h="370840">
                <a:tc>
                  <a:txBody>
                    <a:bodyPr/>
                    <a:lstStyle/>
                    <a:p>
                      <a:r>
                        <a:rPr lang="en-US" dirty="0"/>
                        <a:t>Service-Disabled Veteran Owned</a:t>
                      </a:r>
                    </a:p>
                  </a:txBody>
                  <a:tcPr/>
                </a:tc>
                <a:tc>
                  <a:txBody>
                    <a:bodyPr/>
                    <a:lstStyle/>
                    <a:p>
                      <a:r>
                        <a:rPr lang="en-US" dirty="0"/>
                        <a:t>3%</a:t>
                      </a:r>
                    </a:p>
                  </a:txBody>
                  <a:tcPr/>
                </a:tc>
                <a:tc>
                  <a:txBody>
                    <a:bodyPr/>
                    <a:lstStyle/>
                    <a:p>
                      <a:r>
                        <a:rPr lang="en-US" dirty="0"/>
                        <a:t>3.4%</a:t>
                      </a:r>
                    </a:p>
                  </a:txBody>
                  <a:tcPr/>
                </a:tc>
                <a:extLst>
                  <a:ext uri="{0D108BD9-81ED-4DB2-BD59-A6C34878D82A}">
                    <a16:rowId xmlns:a16="http://schemas.microsoft.com/office/drawing/2014/main" val="4074772476"/>
                  </a:ext>
                </a:extLst>
              </a:tr>
              <a:tr h="370840">
                <a:tc>
                  <a:txBody>
                    <a:bodyPr/>
                    <a:lstStyle/>
                    <a:p>
                      <a:r>
                        <a:rPr lang="en-US" dirty="0"/>
                        <a:t>Women Owned</a:t>
                      </a:r>
                      <a:r>
                        <a:rPr lang="en-US" baseline="0" dirty="0"/>
                        <a:t> </a:t>
                      </a:r>
                      <a:endParaRPr lang="en-US" dirty="0"/>
                    </a:p>
                  </a:txBody>
                  <a:tcPr/>
                </a:tc>
                <a:tc>
                  <a:txBody>
                    <a:bodyPr/>
                    <a:lstStyle/>
                    <a:p>
                      <a:r>
                        <a:rPr lang="en-US" dirty="0"/>
                        <a:t>5%</a:t>
                      </a:r>
                    </a:p>
                  </a:txBody>
                  <a:tcPr/>
                </a:tc>
                <a:tc>
                  <a:txBody>
                    <a:bodyPr/>
                    <a:lstStyle/>
                    <a:p>
                      <a:r>
                        <a:rPr lang="en-US" dirty="0"/>
                        <a:t>2.4%</a:t>
                      </a:r>
                    </a:p>
                  </a:txBody>
                  <a:tcPr/>
                </a:tc>
                <a:extLst>
                  <a:ext uri="{0D108BD9-81ED-4DB2-BD59-A6C34878D82A}">
                    <a16:rowId xmlns:a16="http://schemas.microsoft.com/office/drawing/2014/main" val="4089684993"/>
                  </a:ext>
                </a:extLst>
              </a:tr>
              <a:tr h="370840">
                <a:tc>
                  <a:txBody>
                    <a:bodyPr/>
                    <a:lstStyle/>
                    <a:p>
                      <a:r>
                        <a:rPr lang="en-US" dirty="0" err="1"/>
                        <a:t>HubZone</a:t>
                      </a:r>
                      <a:endParaRPr lang="en-US" dirty="0"/>
                    </a:p>
                  </a:txBody>
                  <a:tcPr/>
                </a:tc>
                <a:tc>
                  <a:txBody>
                    <a:bodyPr/>
                    <a:lstStyle/>
                    <a:p>
                      <a:r>
                        <a:rPr lang="en-US" dirty="0"/>
                        <a:t>3%</a:t>
                      </a:r>
                    </a:p>
                  </a:txBody>
                  <a:tcPr/>
                </a:tc>
                <a:tc>
                  <a:txBody>
                    <a:bodyPr/>
                    <a:lstStyle/>
                    <a:p>
                      <a:r>
                        <a:rPr lang="en-US" dirty="0"/>
                        <a:t>3.4%</a:t>
                      </a:r>
                    </a:p>
                  </a:txBody>
                  <a:tcPr/>
                </a:tc>
                <a:extLst>
                  <a:ext uri="{0D108BD9-81ED-4DB2-BD59-A6C34878D82A}">
                    <a16:rowId xmlns:a16="http://schemas.microsoft.com/office/drawing/2014/main" val="530757731"/>
                  </a:ext>
                </a:extLst>
              </a:tr>
            </a:tbl>
          </a:graphicData>
        </a:graphic>
      </p:graphicFrame>
      <p:sp>
        <p:nvSpPr>
          <p:cNvPr id="4" name="Slide Number Placeholder 3">
            <a:extLst>
              <a:ext uri="{FF2B5EF4-FFF2-40B4-BE49-F238E27FC236}">
                <a16:creationId xmlns:a16="http://schemas.microsoft.com/office/drawing/2014/main" id="{17C7DB09-3E12-45C1-9B9A-57D611568694}"/>
              </a:ext>
            </a:extLst>
          </p:cNvPr>
          <p:cNvSpPr>
            <a:spLocks noGrp="1"/>
          </p:cNvSpPr>
          <p:nvPr>
            <p:ph type="sldNum" sz="quarter" idx="10"/>
          </p:nvPr>
        </p:nvSpPr>
        <p:spPr/>
        <p:txBody>
          <a:bodyPr/>
          <a:lstStyle/>
          <a:p>
            <a:pPr>
              <a:defRPr/>
            </a:pPr>
            <a:fld id="{32B4643D-BBDE-4897-B0CB-091B235D2EFD}" type="slidenum">
              <a:rPr lang="en-US" smtClean="0"/>
              <a:pPr>
                <a:defRPr/>
              </a:pPr>
              <a:t>13</a:t>
            </a:fld>
            <a:endParaRPr lang="en-US" dirty="0"/>
          </a:p>
        </p:txBody>
      </p:sp>
      <p:sp>
        <p:nvSpPr>
          <p:cNvPr id="3" name="TextBox 2">
            <a:extLst>
              <a:ext uri="{FF2B5EF4-FFF2-40B4-BE49-F238E27FC236}">
                <a16:creationId xmlns:a16="http://schemas.microsoft.com/office/drawing/2014/main" id="{591E50D9-239B-4FB2-BD5F-690C2B4400A0}"/>
              </a:ext>
            </a:extLst>
          </p:cNvPr>
          <p:cNvSpPr txBox="1"/>
          <p:nvPr/>
        </p:nvSpPr>
        <p:spPr>
          <a:xfrm>
            <a:off x="1318903" y="6039139"/>
            <a:ext cx="7727442" cy="276999"/>
          </a:xfrm>
          <a:prstGeom prst="rect">
            <a:avLst/>
          </a:prstGeom>
          <a:noFill/>
        </p:spPr>
        <p:txBody>
          <a:bodyPr wrap="square" rtlCol="0">
            <a:spAutoFit/>
          </a:bodyPr>
          <a:lstStyle/>
          <a:p>
            <a:pPr algn="r"/>
            <a:r>
              <a:rPr lang="en-US" sz="1200" dirty="0"/>
              <a:t>Data source: Sam.gov – Small Business Goaling Report for FY22</a:t>
            </a:r>
          </a:p>
        </p:txBody>
      </p:sp>
    </p:spTree>
    <p:extLst>
      <p:ext uri="{BB962C8B-B14F-4D97-AF65-F5344CB8AC3E}">
        <p14:creationId xmlns:p14="http://schemas.microsoft.com/office/powerpoint/2010/main" val="238554563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DA33B-0CEC-435D-92BE-92C7B4F0EA80}"/>
              </a:ext>
            </a:extLst>
          </p:cNvPr>
          <p:cNvSpPr>
            <a:spLocks noGrp="1"/>
          </p:cNvSpPr>
          <p:nvPr>
            <p:ph type="title"/>
          </p:nvPr>
        </p:nvSpPr>
        <p:spPr/>
        <p:txBody>
          <a:bodyPr/>
          <a:lstStyle/>
          <a:p>
            <a:r>
              <a:rPr lang="en-US" sz="3600" dirty="0"/>
              <a:t>FY21 – CMD Facts</a:t>
            </a:r>
          </a:p>
        </p:txBody>
      </p:sp>
      <p:sp>
        <p:nvSpPr>
          <p:cNvPr id="4" name="Slide Number Placeholder 3">
            <a:extLst>
              <a:ext uri="{FF2B5EF4-FFF2-40B4-BE49-F238E27FC236}">
                <a16:creationId xmlns:a16="http://schemas.microsoft.com/office/drawing/2014/main" id="{17C7DB09-3E12-45C1-9B9A-57D611568694}"/>
              </a:ext>
            </a:extLst>
          </p:cNvPr>
          <p:cNvSpPr>
            <a:spLocks noGrp="1"/>
          </p:cNvSpPr>
          <p:nvPr>
            <p:ph type="sldNum" sz="quarter" idx="10"/>
          </p:nvPr>
        </p:nvSpPr>
        <p:spPr/>
        <p:txBody>
          <a:bodyPr/>
          <a:lstStyle/>
          <a:p>
            <a:pPr>
              <a:defRPr/>
            </a:pPr>
            <a:fld id="{32B4643D-BBDE-4897-B0CB-091B235D2EFD}" type="slidenum">
              <a:rPr lang="en-US" smtClean="0"/>
              <a:pPr>
                <a:defRPr/>
              </a:pPr>
              <a:t>14</a:t>
            </a:fld>
            <a:endParaRPr lang="en-US" dirty="0"/>
          </a:p>
        </p:txBody>
      </p:sp>
      <p:sp>
        <p:nvSpPr>
          <p:cNvPr id="3" name="TextBox 2">
            <a:extLst>
              <a:ext uri="{FF2B5EF4-FFF2-40B4-BE49-F238E27FC236}">
                <a16:creationId xmlns:a16="http://schemas.microsoft.com/office/drawing/2014/main" id="{591E50D9-239B-4FB2-BD5F-690C2B4400A0}"/>
              </a:ext>
            </a:extLst>
          </p:cNvPr>
          <p:cNvSpPr txBox="1"/>
          <p:nvPr/>
        </p:nvSpPr>
        <p:spPr>
          <a:xfrm>
            <a:off x="1318903" y="6039139"/>
            <a:ext cx="7727442" cy="276999"/>
          </a:xfrm>
          <a:prstGeom prst="rect">
            <a:avLst/>
          </a:prstGeom>
          <a:noFill/>
        </p:spPr>
        <p:txBody>
          <a:bodyPr wrap="square" rtlCol="0">
            <a:spAutoFit/>
          </a:bodyPr>
          <a:lstStyle/>
          <a:p>
            <a:pPr algn="r"/>
            <a:r>
              <a:rPr lang="en-US" sz="1200" dirty="0"/>
              <a:t>Data source: Sam.gov – Small Business Goaling Report for FY22</a:t>
            </a:r>
          </a:p>
        </p:txBody>
      </p:sp>
      <p:sp>
        <p:nvSpPr>
          <p:cNvPr id="5" name="Content Placeholder 4"/>
          <p:cNvSpPr>
            <a:spLocks noGrp="1"/>
          </p:cNvSpPr>
          <p:nvPr>
            <p:ph idx="1"/>
          </p:nvPr>
        </p:nvSpPr>
        <p:spPr/>
        <p:txBody>
          <a:bodyPr/>
          <a:lstStyle/>
          <a:p>
            <a:pPr fontAlgn="t"/>
            <a:r>
              <a:rPr lang="en-US" sz="2400" u="sng" dirty="0"/>
              <a:t>FY21 Total Awarded Actions: </a:t>
            </a:r>
            <a:r>
              <a:rPr lang="en-US" sz="2400" dirty="0"/>
              <a:t>405</a:t>
            </a:r>
          </a:p>
          <a:p>
            <a:pPr fontAlgn="t"/>
            <a:r>
              <a:rPr lang="en-US" sz="2400" u="sng" dirty="0"/>
              <a:t>FY21 Total Obligation Amount:</a:t>
            </a:r>
            <a:r>
              <a:rPr lang="en-US" sz="2400" dirty="0"/>
              <a:t> $111,170,033.61</a:t>
            </a:r>
          </a:p>
          <a:p>
            <a:pPr fontAlgn="t"/>
            <a:r>
              <a:rPr lang="en-US" sz="2400" u="sng" dirty="0"/>
              <a:t>Active Contracts: </a:t>
            </a:r>
            <a:r>
              <a:rPr lang="en-US" sz="2400" dirty="0"/>
              <a:t>234</a:t>
            </a:r>
          </a:p>
          <a:p>
            <a:pPr fontAlgn="t"/>
            <a:r>
              <a:rPr lang="en-US" sz="2400" u="sng" dirty="0"/>
              <a:t>Contract Value: </a:t>
            </a:r>
            <a:r>
              <a:rPr lang="en-US" sz="2400" dirty="0"/>
              <a:t>$486,170,827</a:t>
            </a:r>
          </a:p>
          <a:p>
            <a:pPr fontAlgn="t"/>
            <a:r>
              <a:rPr lang="en-US" sz="2400" u="sng" dirty="0"/>
              <a:t>Obligations: </a:t>
            </a:r>
            <a:r>
              <a:rPr lang="en-US" sz="2400" dirty="0"/>
              <a:t>$347,066,333</a:t>
            </a:r>
          </a:p>
          <a:p>
            <a:pPr fontAlgn="t"/>
            <a:r>
              <a:rPr lang="en-US" sz="2400" u="sng" dirty="0"/>
              <a:t>Certified CORs: </a:t>
            </a:r>
            <a:r>
              <a:rPr lang="en-US" sz="2400" dirty="0"/>
              <a:t>Approx. 200</a:t>
            </a:r>
          </a:p>
          <a:p>
            <a:pPr fontAlgn="t"/>
            <a:r>
              <a:rPr lang="en-US" sz="2400" u="sng" dirty="0"/>
              <a:t>Appointed CORs: </a:t>
            </a:r>
            <a:r>
              <a:rPr lang="en-US" sz="2400" dirty="0"/>
              <a:t>99</a:t>
            </a:r>
          </a:p>
          <a:p>
            <a:pPr fontAlgn="t"/>
            <a:r>
              <a:rPr lang="en-US" sz="2400" u="sng" dirty="0"/>
              <a:t>Vendors: </a:t>
            </a:r>
            <a:r>
              <a:rPr lang="en-US" sz="2400" dirty="0"/>
              <a:t>113</a:t>
            </a:r>
          </a:p>
        </p:txBody>
      </p:sp>
    </p:spTree>
    <p:extLst>
      <p:ext uri="{BB962C8B-B14F-4D97-AF65-F5344CB8AC3E}">
        <p14:creationId xmlns:p14="http://schemas.microsoft.com/office/powerpoint/2010/main" val="230702370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F4344-FBAC-460D-85C0-A88E9C000F69}"/>
              </a:ext>
            </a:extLst>
          </p:cNvPr>
          <p:cNvSpPr>
            <a:spLocks noGrp="1"/>
          </p:cNvSpPr>
          <p:nvPr>
            <p:ph type="title"/>
          </p:nvPr>
        </p:nvSpPr>
        <p:spPr/>
        <p:txBody>
          <a:bodyPr/>
          <a:lstStyle/>
          <a:p>
            <a:r>
              <a:rPr lang="en-US" sz="3600" dirty="0"/>
              <a:t>Contact Information</a:t>
            </a:r>
          </a:p>
        </p:txBody>
      </p:sp>
      <p:sp>
        <p:nvSpPr>
          <p:cNvPr id="8" name="Content Placeholder 7">
            <a:extLst>
              <a:ext uri="{FF2B5EF4-FFF2-40B4-BE49-F238E27FC236}">
                <a16:creationId xmlns:a16="http://schemas.microsoft.com/office/drawing/2014/main" id="{B74434FB-6008-4972-82AB-1880D4AB9785}"/>
              </a:ext>
            </a:extLst>
          </p:cNvPr>
          <p:cNvSpPr>
            <a:spLocks noGrp="1"/>
          </p:cNvSpPr>
          <p:nvPr>
            <p:ph idx="1"/>
          </p:nvPr>
        </p:nvSpPr>
        <p:spPr>
          <a:xfrm>
            <a:off x="419100" y="1311468"/>
            <a:ext cx="8305800" cy="4648200"/>
          </a:xfrm>
        </p:spPr>
        <p:txBody>
          <a:bodyPr/>
          <a:lstStyle/>
          <a:p>
            <a:r>
              <a:rPr lang="en-US" dirty="0"/>
              <a:t>Kara Stith, Director/Mission Area Senior Contracting Officer, Kara.Stith@usda.gov</a:t>
            </a:r>
          </a:p>
          <a:p>
            <a:r>
              <a:rPr lang="en-US" dirty="0"/>
              <a:t>Anthony Hawkins, FNS Small Business Coordinator, Anthony.Hawkins@usda.gov</a:t>
            </a:r>
          </a:p>
        </p:txBody>
      </p:sp>
    </p:spTree>
    <p:extLst>
      <p:ext uri="{BB962C8B-B14F-4D97-AF65-F5344CB8AC3E}">
        <p14:creationId xmlns:p14="http://schemas.microsoft.com/office/powerpoint/2010/main" val="38373956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0148F-E229-4BF7-98E2-9C8231A993A1}"/>
              </a:ext>
            </a:extLst>
          </p:cNvPr>
          <p:cNvSpPr>
            <a:spLocks noGrp="1"/>
          </p:cNvSpPr>
          <p:nvPr>
            <p:ph type="title"/>
          </p:nvPr>
        </p:nvSpPr>
        <p:spPr/>
        <p:txBody>
          <a:bodyPr/>
          <a:lstStyle/>
          <a:p>
            <a:r>
              <a:rPr lang="en-US" sz="3600" dirty="0"/>
              <a:t>FNS Mission and Vision</a:t>
            </a:r>
          </a:p>
        </p:txBody>
      </p:sp>
      <p:sp>
        <p:nvSpPr>
          <p:cNvPr id="3" name="Content Placeholder 2">
            <a:extLst>
              <a:ext uri="{FF2B5EF4-FFF2-40B4-BE49-F238E27FC236}">
                <a16:creationId xmlns:a16="http://schemas.microsoft.com/office/drawing/2014/main" id="{FC0E6122-14B8-4945-8F34-C916AB10FA18}"/>
              </a:ext>
            </a:extLst>
          </p:cNvPr>
          <p:cNvSpPr>
            <a:spLocks noGrp="1"/>
          </p:cNvSpPr>
          <p:nvPr>
            <p:ph idx="1"/>
          </p:nvPr>
        </p:nvSpPr>
        <p:spPr/>
        <p:txBody>
          <a:bodyPr>
            <a:normAutofit/>
          </a:bodyPr>
          <a:lstStyle/>
          <a:p>
            <a:pPr marL="0" indent="0">
              <a:buNone/>
            </a:pPr>
            <a:endParaRPr lang="en-US" sz="1800" b="1" dirty="0"/>
          </a:p>
          <a:p>
            <a:pPr marL="0" indent="0">
              <a:buNone/>
            </a:pPr>
            <a:r>
              <a:rPr lang="en-US" sz="1800" b="1" dirty="0"/>
              <a:t>Mission:</a:t>
            </a:r>
          </a:p>
          <a:p>
            <a:pPr marL="0" indent="0">
              <a:buNone/>
            </a:pPr>
            <a:r>
              <a:rPr lang="en-US" sz="1800" dirty="0"/>
              <a:t>We work with partners to provide food and nutrition education to people in need in a way that inspires public confidence and supports American agriculture.</a:t>
            </a:r>
          </a:p>
          <a:p>
            <a:pPr marL="0" indent="0">
              <a:buNone/>
            </a:pPr>
            <a:endParaRPr lang="en-US" sz="1800" b="1" dirty="0"/>
          </a:p>
          <a:p>
            <a:pPr marL="0" indent="0">
              <a:buNone/>
            </a:pPr>
            <a:r>
              <a:rPr lang="en-US" sz="1800" b="1" dirty="0"/>
              <a:t>Vision</a:t>
            </a:r>
          </a:p>
          <a:p>
            <a:pPr marL="0" indent="0">
              <a:buNone/>
            </a:pPr>
            <a:r>
              <a:rPr lang="en-US" sz="1800" dirty="0"/>
              <a:t>To End Hunger and Improve Nutrition in America.</a:t>
            </a:r>
          </a:p>
          <a:p>
            <a:pPr marL="0" indent="0">
              <a:buNone/>
            </a:pPr>
            <a:endParaRPr lang="en-US" sz="1800" dirty="0"/>
          </a:p>
          <a:p>
            <a:pPr marL="0" indent="0">
              <a:buNone/>
            </a:pPr>
            <a:r>
              <a:rPr lang="en-US" sz="1800" b="1" dirty="0"/>
              <a:t>Core Values – RISE!</a:t>
            </a:r>
          </a:p>
          <a:p>
            <a:pPr marL="0" indent="0">
              <a:buNone/>
            </a:pPr>
            <a:r>
              <a:rPr lang="en-US" sz="1800" dirty="0"/>
              <a:t>Respect for All – Integrity Direct – Service to America – Excellence in All We Do</a:t>
            </a:r>
          </a:p>
        </p:txBody>
      </p:sp>
    </p:spTree>
    <p:extLst>
      <p:ext uri="{BB962C8B-B14F-4D97-AF65-F5344CB8AC3E}">
        <p14:creationId xmlns:p14="http://schemas.microsoft.com/office/powerpoint/2010/main" val="37565781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0148F-E229-4BF7-98E2-9C8231A993A1}"/>
              </a:ext>
            </a:extLst>
          </p:cNvPr>
          <p:cNvSpPr>
            <a:spLocks noGrp="1"/>
          </p:cNvSpPr>
          <p:nvPr>
            <p:ph type="title"/>
          </p:nvPr>
        </p:nvSpPr>
        <p:spPr/>
        <p:txBody>
          <a:bodyPr/>
          <a:lstStyle/>
          <a:p>
            <a:r>
              <a:rPr lang="en-US" sz="3600" dirty="0"/>
              <a:t>CMD Mission and Vision</a:t>
            </a:r>
          </a:p>
        </p:txBody>
      </p:sp>
      <p:sp>
        <p:nvSpPr>
          <p:cNvPr id="3" name="Content Placeholder 2">
            <a:extLst>
              <a:ext uri="{FF2B5EF4-FFF2-40B4-BE49-F238E27FC236}">
                <a16:creationId xmlns:a16="http://schemas.microsoft.com/office/drawing/2014/main" id="{FC0E6122-14B8-4945-8F34-C916AB10FA18}"/>
              </a:ext>
            </a:extLst>
          </p:cNvPr>
          <p:cNvSpPr>
            <a:spLocks noGrp="1"/>
          </p:cNvSpPr>
          <p:nvPr>
            <p:ph idx="1"/>
          </p:nvPr>
        </p:nvSpPr>
        <p:spPr/>
        <p:txBody>
          <a:bodyPr>
            <a:normAutofit lnSpcReduction="10000"/>
          </a:bodyPr>
          <a:lstStyle/>
          <a:p>
            <a:pPr marL="0" indent="0">
              <a:buNone/>
            </a:pPr>
            <a:r>
              <a:rPr lang="en-US" sz="1800" b="1" dirty="0"/>
              <a:t>The goal of the Contracts Management Division (CMD) is to create a world-class acquisition division by focusing on the four (4) Pillars of success:​</a:t>
            </a:r>
          </a:p>
          <a:p>
            <a:pPr marL="0" indent="0">
              <a:buNone/>
            </a:pPr>
            <a:endParaRPr lang="en-US" sz="1800" dirty="0"/>
          </a:p>
          <a:p>
            <a:pPr marL="0" indent="0">
              <a:buNone/>
            </a:pPr>
            <a:r>
              <a:rPr lang="en-US" sz="1800" b="1" dirty="0"/>
              <a:t>1) customer service​</a:t>
            </a:r>
            <a:endParaRPr lang="en-US" sz="1800" dirty="0"/>
          </a:p>
          <a:p>
            <a:pPr marL="0" indent="0">
              <a:buNone/>
            </a:pPr>
            <a:r>
              <a:rPr lang="en-US" sz="1800" b="1" dirty="0"/>
              <a:t>2) employee appreciation​</a:t>
            </a:r>
            <a:endParaRPr lang="en-US" sz="1800" dirty="0"/>
          </a:p>
          <a:p>
            <a:pPr marL="0" indent="0">
              <a:buNone/>
            </a:pPr>
            <a:r>
              <a:rPr lang="en-US" sz="1800" b="1" dirty="0"/>
              <a:t>3) excellence in contracts and policy, and ​</a:t>
            </a:r>
            <a:endParaRPr lang="en-US" sz="1800" dirty="0"/>
          </a:p>
          <a:p>
            <a:pPr marL="0" indent="0">
              <a:buNone/>
            </a:pPr>
            <a:r>
              <a:rPr lang="en-US" sz="1800" b="1" dirty="0"/>
              <a:t>4) quality outputs. </a:t>
            </a:r>
            <a:endParaRPr lang="en-US" sz="1800" dirty="0"/>
          </a:p>
          <a:p>
            <a:pPr marL="0" indent="0">
              <a:buNone/>
            </a:pPr>
            <a:endParaRPr lang="en-US" sz="1800" b="1" dirty="0"/>
          </a:p>
          <a:p>
            <a:pPr marL="0" indent="0">
              <a:buNone/>
            </a:pPr>
            <a:r>
              <a:rPr lang="en-US" sz="1800" b="1" dirty="0"/>
              <a:t>We negotiate and create contracts by providing beneficial solutions using the Federal Acquisition Regulations (FAR) and the USDA Contracting Desk Book. The Contracting Desk Book is intended to be a depiction of departmental policies, procedures and guidance which can be found on the CMD intranet site. </a:t>
            </a:r>
            <a:endParaRPr lang="en-US" sz="1800" dirty="0"/>
          </a:p>
        </p:txBody>
      </p:sp>
    </p:spTree>
    <p:extLst>
      <p:ext uri="{BB962C8B-B14F-4D97-AF65-F5344CB8AC3E}">
        <p14:creationId xmlns:p14="http://schemas.microsoft.com/office/powerpoint/2010/main" val="222955348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BA8B1-9486-432D-A2CF-475A023442DC}"/>
              </a:ext>
            </a:extLst>
          </p:cNvPr>
          <p:cNvSpPr>
            <a:spLocks noGrp="1"/>
          </p:cNvSpPr>
          <p:nvPr>
            <p:ph type="title"/>
          </p:nvPr>
        </p:nvSpPr>
        <p:spPr/>
        <p:txBody>
          <a:bodyPr/>
          <a:lstStyle/>
          <a:p>
            <a:r>
              <a:rPr lang="en-US" dirty="0"/>
              <a:t>Purpose Statement</a:t>
            </a:r>
          </a:p>
        </p:txBody>
      </p:sp>
      <p:sp>
        <p:nvSpPr>
          <p:cNvPr id="3" name="Content Placeholder 2">
            <a:extLst>
              <a:ext uri="{FF2B5EF4-FFF2-40B4-BE49-F238E27FC236}">
                <a16:creationId xmlns:a16="http://schemas.microsoft.com/office/drawing/2014/main" id="{9DB31EF3-5BFF-4B41-A969-81E243BE356B}"/>
              </a:ext>
            </a:extLst>
          </p:cNvPr>
          <p:cNvSpPr>
            <a:spLocks noGrp="1"/>
          </p:cNvSpPr>
          <p:nvPr>
            <p:ph idx="1"/>
          </p:nvPr>
        </p:nvSpPr>
        <p:spPr/>
        <p:txBody>
          <a:bodyPr/>
          <a:lstStyle/>
          <a:p>
            <a:pPr marL="457200" lvl="1" indent="0">
              <a:buNone/>
            </a:pPr>
            <a:endParaRPr lang="en-US" b="1" dirty="0"/>
          </a:p>
          <a:p>
            <a:pPr marL="457200" lvl="1" indent="0">
              <a:buNone/>
            </a:pPr>
            <a:endParaRPr lang="en-US" b="1" dirty="0"/>
          </a:p>
          <a:p>
            <a:pPr marL="457200" lvl="1" indent="0">
              <a:buNone/>
            </a:pPr>
            <a:r>
              <a:rPr lang="en-US" dirty="0">
                <a:solidFill>
                  <a:srgbClr val="002060"/>
                </a:solidFill>
              </a:rPr>
              <a:t>Our purpose is to provide timely, value added, high quality acquisition support services to the 15 Nutrition Assistance Programs, to ensure that they get what they need to deliver food and nutrition education to the general public, ultimately to end hunger and improve nutrition in America.</a:t>
            </a:r>
          </a:p>
        </p:txBody>
      </p:sp>
      <p:sp>
        <p:nvSpPr>
          <p:cNvPr id="4" name="Slide Number Placeholder 3">
            <a:extLst>
              <a:ext uri="{FF2B5EF4-FFF2-40B4-BE49-F238E27FC236}">
                <a16:creationId xmlns:a16="http://schemas.microsoft.com/office/drawing/2014/main" id="{175087D4-EE2F-4D0A-A8A9-E2105B30CB5F}"/>
              </a:ext>
            </a:extLst>
          </p:cNvPr>
          <p:cNvSpPr>
            <a:spLocks noGrp="1"/>
          </p:cNvSpPr>
          <p:nvPr>
            <p:ph type="sldNum" sz="quarter" idx="10"/>
          </p:nvPr>
        </p:nvSpPr>
        <p:spPr/>
        <p:txBody>
          <a:bodyPr/>
          <a:lstStyle/>
          <a:p>
            <a:pPr>
              <a:defRPr/>
            </a:pPr>
            <a:fld id="{32B4643D-BBDE-4897-B0CB-091B235D2EFD}" type="slidenum">
              <a:rPr lang="en-US" smtClean="0"/>
              <a:pPr>
                <a:defRPr/>
              </a:pPr>
              <a:t>4</a:t>
            </a:fld>
            <a:endParaRPr lang="en-US" dirty="0"/>
          </a:p>
        </p:txBody>
      </p:sp>
    </p:spTree>
    <p:extLst>
      <p:ext uri="{BB962C8B-B14F-4D97-AF65-F5344CB8AC3E}">
        <p14:creationId xmlns:p14="http://schemas.microsoft.com/office/powerpoint/2010/main" val="16446675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txBox="1">
            <a:spLocks noGrp="1"/>
          </p:cNvSpPr>
          <p:nvPr>
            <p:ph type="title"/>
          </p:nvPr>
        </p:nvSpPr>
        <p:spPr>
          <a:xfrm>
            <a:off x="357187" y="381175"/>
            <a:ext cx="7786688" cy="505667"/>
          </a:xfrm>
          <a:prstGeom prst="rect">
            <a:avLst/>
          </a:prstGeom>
        </p:spPr>
        <p:txBody>
          <a:bodyPr vert="horz" wrap="square" lIns="0" tIns="13097" rIns="0" bIns="0" numCol="1" rtlCol="0" anchor="ctr" anchorCtr="0" compatLnSpc="1">
            <a:prstTxWarp prst="textNoShape">
              <a:avLst/>
            </a:prstTxWarp>
            <a:spAutoFit/>
          </a:bodyPr>
          <a:lstStyle/>
          <a:p>
            <a:pPr marL="291703">
              <a:spcBef>
                <a:spcPts val="103"/>
              </a:spcBef>
            </a:pPr>
            <a:r>
              <a:rPr lang="en-US" dirty="0"/>
              <a:t>Agency Contracting Structure</a:t>
            </a:r>
            <a:endParaRPr spc="403" dirty="0"/>
          </a:p>
        </p:txBody>
      </p:sp>
      <p:sp>
        <p:nvSpPr>
          <p:cNvPr id="2" name="object 2">
            <a:extLst>
              <a:ext uri="{C183D7F6-B498-43B3-948B-1728B52AA6E4}">
                <adec:decorative xmlns:adec="http://schemas.microsoft.com/office/drawing/2017/decorative" val="1"/>
              </a:ext>
            </a:extLst>
          </p:cNvPr>
          <p:cNvSpPr/>
          <p:nvPr/>
        </p:nvSpPr>
        <p:spPr>
          <a:xfrm>
            <a:off x="3771116" y="1382589"/>
            <a:ext cx="2071688" cy="508992"/>
          </a:xfrm>
          <a:custGeom>
            <a:avLst/>
            <a:gdLst/>
            <a:ahLst/>
            <a:cxnLst/>
            <a:rect l="l" t="t" r="r" b="b"/>
            <a:pathLst>
              <a:path w="2209800" h="542925">
                <a:moveTo>
                  <a:pt x="2107824" y="542924"/>
                </a:moveTo>
                <a:lnTo>
                  <a:pt x="101939" y="542924"/>
                </a:lnTo>
                <a:lnTo>
                  <a:pt x="62314" y="534865"/>
                </a:lnTo>
                <a:lnTo>
                  <a:pt x="29905" y="512907"/>
                </a:lnTo>
                <a:lnTo>
                  <a:pt x="8029" y="480377"/>
                </a:lnTo>
                <a:lnTo>
                  <a:pt x="0" y="440604"/>
                </a:lnTo>
                <a:lnTo>
                  <a:pt x="0" y="102320"/>
                </a:lnTo>
                <a:lnTo>
                  <a:pt x="8029" y="62547"/>
                </a:lnTo>
                <a:lnTo>
                  <a:pt x="29905" y="30017"/>
                </a:lnTo>
                <a:lnTo>
                  <a:pt x="62314" y="8059"/>
                </a:lnTo>
                <a:lnTo>
                  <a:pt x="101939" y="0"/>
                </a:lnTo>
                <a:lnTo>
                  <a:pt x="2107824" y="0"/>
                </a:lnTo>
                <a:lnTo>
                  <a:pt x="2147449" y="8059"/>
                </a:lnTo>
                <a:lnTo>
                  <a:pt x="2179858" y="30017"/>
                </a:lnTo>
                <a:lnTo>
                  <a:pt x="2201735" y="62547"/>
                </a:lnTo>
                <a:lnTo>
                  <a:pt x="2209764" y="102320"/>
                </a:lnTo>
                <a:lnTo>
                  <a:pt x="2209764" y="440604"/>
                </a:lnTo>
                <a:lnTo>
                  <a:pt x="2201735" y="480377"/>
                </a:lnTo>
                <a:lnTo>
                  <a:pt x="2179858" y="512907"/>
                </a:lnTo>
                <a:lnTo>
                  <a:pt x="2147449" y="534865"/>
                </a:lnTo>
                <a:lnTo>
                  <a:pt x="2107824" y="542924"/>
                </a:lnTo>
                <a:close/>
              </a:path>
            </a:pathLst>
          </a:custGeom>
          <a:solidFill>
            <a:srgbClr val="004AAC"/>
          </a:solidFill>
        </p:spPr>
        <p:txBody>
          <a:bodyPr wrap="square" lIns="0" tIns="0" rIns="0" bIns="0" rtlCol="0"/>
          <a:lstStyle/>
          <a:p>
            <a:endParaRPr sz="1875"/>
          </a:p>
        </p:txBody>
      </p:sp>
      <p:sp>
        <p:nvSpPr>
          <p:cNvPr id="3" name="object 3">
            <a:extLst>
              <a:ext uri="{C183D7F6-B498-43B3-948B-1728B52AA6E4}">
                <adec:decorative xmlns:adec="http://schemas.microsoft.com/office/drawing/2017/decorative" val="1"/>
              </a:ext>
            </a:extLst>
          </p:cNvPr>
          <p:cNvSpPr/>
          <p:nvPr/>
        </p:nvSpPr>
        <p:spPr>
          <a:xfrm>
            <a:off x="3968049" y="2681613"/>
            <a:ext cx="0" cy="3009900"/>
          </a:xfrm>
          <a:custGeom>
            <a:avLst/>
            <a:gdLst/>
            <a:ahLst/>
            <a:cxnLst/>
            <a:rect l="l" t="t" r="r" b="b"/>
            <a:pathLst>
              <a:path h="3210560">
                <a:moveTo>
                  <a:pt x="0" y="3209976"/>
                </a:moveTo>
                <a:lnTo>
                  <a:pt x="0" y="0"/>
                </a:lnTo>
              </a:path>
            </a:pathLst>
          </a:custGeom>
          <a:ln w="28581">
            <a:solidFill>
              <a:srgbClr val="008037"/>
            </a:solidFill>
          </a:ln>
        </p:spPr>
        <p:txBody>
          <a:bodyPr wrap="square" lIns="0" tIns="0" rIns="0" bIns="0" rtlCol="0"/>
          <a:lstStyle/>
          <a:p>
            <a:endParaRPr sz="1875"/>
          </a:p>
        </p:txBody>
      </p:sp>
      <p:grpSp>
        <p:nvGrpSpPr>
          <p:cNvPr id="4" name="object 4">
            <a:extLst>
              <a:ext uri="{C183D7F6-B498-43B3-948B-1728B52AA6E4}">
                <adec:decorative xmlns:adec="http://schemas.microsoft.com/office/drawing/2017/decorative" val="1"/>
              </a:ext>
            </a:extLst>
          </p:cNvPr>
          <p:cNvGrpSpPr/>
          <p:nvPr/>
        </p:nvGrpSpPr>
        <p:grpSpPr>
          <a:xfrm>
            <a:off x="241580" y="2655575"/>
            <a:ext cx="8716566" cy="3307556"/>
            <a:chOff x="257685" y="2832613"/>
            <a:chExt cx="9297670" cy="3528060"/>
          </a:xfrm>
        </p:grpSpPr>
        <p:sp>
          <p:nvSpPr>
            <p:cNvPr id="5" name="object 5"/>
            <p:cNvSpPr/>
            <p:nvPr/>
          </p:nvSpPr>
          <p:spPr>
            <a:xfrm>
              <a:off x="2615145" y="2850386"/>
              <a:ext cx="0" cy="3496310"/>
            </a:xfrm>
            <a:custGeom>
              <a:avLst/>
              <a:gdLst/>
              <a:ahLst/>
              <a:cxnLst/>
              <a:rect l="l" t="t" r="r" b="b"/>
              <a:pathLst>
                <a:path h="3496310">
                  <a:moveTo>
                    <a:pt x="0" y="3495847"/>
                  </a:moveTo>
                  <a:lnTo>
                    <a:pt x="0" y="0"/>
                  </a:lnTo>
                </a:path>
              </a:pathLst>
            </a:custGeom>
            <a:ln w="28546">
              <a:solidFill>
                <a:srgbClr val="008037"/>
              </a:solidFill>
            </a:ln>
          </p:spPr>
          <p:txBody>
            <a:bodyPr wrap="square" lIns="0" tIns="0" rIns="0" bIns="0" rtlCol="0"/>
            <a:lstStyle/>
            <a:p>
              <a:endParaRPr sz="1875"/>
            </a:p>
          </p:txBody>
        </p:sp>
        <p:sp>
          <p:nvSpPr>
            <p:cNvPr id="6" name="object 6"/>
            <p:cNvSpPr/>
            <p:nvPr/>
          </p:nvSpPr>
          <p:spPr>
            <a:xfrm>
              <a:off x="1015964" y="2846901"/>
              <a:ext cx="8525510" cy="0"/>
            </a:xfrm>
            <a:custGeom>
              <a:avLst/>
              <a:gdLst/>
              <a:ahLst/>
              <a:cxnLst/>
              <a:rect l="l" t="t" r="r" b="b"/>
              <a:pathLst>
                <a:path w="8525510">
                  <a:moveTo>
                    <a:pt x="0" y="0"/>
                  </a:moveTo>
                  <a:lnTo>
                    <a:pt x="8524911" y="0"/>
                  </a:lnTo>
                </a:path>
              </a:pathLst>
            </a:custGeom>
            <a:ln w="28575">
              <a:solidFill>
                <a:srgbClr val="008037"/>
              </a:solidFill>
            </a:ln>
          </p:spPr>
          <p:txBody>
            <a:bodyPr wrap="square" lIns="0" tIns="0" rIns="0" bIns="0" rtlCol="0"/>
            <a:lstStyle/>
            <a:p>
              <a:endParaRPr sz="1875"/>
            </a:p>
          </p:txBody>
        </p:sp>
        <p:sp>
          <p:nvSpPr>
            <p:cNvPr id="7" name="object 7"/>
            <p:cNvSpPr/>
            <p:nvPr/>
          </p:nvSpPr>
          <p:spPr>
            <a:xfrm>
              <a:off x="1012727" y="2844716"/>
              <a:ext cx="0" cy="3458210"/>
            </a:xfrm>
            <a:custGeom>
              <a:avLst/>
              <a:gdLst/>
              <a:ahLst/>
              <a:cxnLst/>
              <a:rect l="l" t="t" r="r" b="b"/>
              <a:pathLst>
                <a:path h="3458210">
                  <a:moveTo>
                    <a:pt x="0" y="3457613"/>
                  </a:moveTo>
                  <a:lnTo>
                    <a:pt x="0" y="0"/>
                  </a:lnTo>
                </a:path>
              </a:pathLst>
            </a:custGeom>
            <a:ln w="28566">
              <a:solidFill>
                <a:srgbClr val="008037"/>
              </a:solidFill>
            </a:ln>
          </p:spPr>
          <p:txBody>
            <a:bodyPr wrap="square" lIns="0" tIns="0" rIns="0" bIns="0" rtlCol="0"/>
            <a:lstStyle/>
            <a:p>
              <a:endParaRPr sz="1875"/>
            </a:p>
          </p:txBody>
        </p:sp>
        <p:sp>
          <p:nvSpPr>
            <p:cNvPr id="8" name="object 8"/>
            <p:cNvSpPr/>
            <p:nvPr/>
          </p:nvSpPr>
          <p:spPr>
            <a:xfrm>
              <a:off x="257685" y="3235038"/>
              <a:ext cx="1514475" cy="371475"/>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grpSp>
      <p:sp>
        <p:nvSpPr>
          <p:cNvPr id="9" name="object 9"/>
          <p:cNvSpPr txBox="1"/>
          <p:nvPr/>
        </p:nvSpPr>
        <p:spPr>
          <a:xfrm>
            <a:off x="4172837" y="1443316"/>
            <a:ext cx="1223367" cy="322235"/>
          </a:xfrm>
          <a:prstGeom prst="rect">
            <a:avLst/>
          </a:prstGeom>
        </p:spPr>
        <p:txBody>
          <a:bodyPr vert="horz" wrap="square" lIns="0" tIns="11906" rIns="0" bIns="0" rtlCol="0">
            <a:spAutoFit/>
          </a:bodyPr>
          <a:lstStyle/>
          <a:p>
            <a:pPr algn="ctr">
              <a:spcBef>
                <a:spcPts val="94"/>
              </a:spcBef>
            </a:pPr>
            <a:r>
              <a:rPr sz="1078" spc="169" dirty="0">
                <a:solidFill>
                  <a:srgbClr val="F6F6F6"/>
                </a:solidFill>
                <a:latin typeface="Century Gothic"/>
                <a:cs typeface="Century Gothic"/>
              </a:rPr>
              <a:t>KARA</a:t>
            </a:r>
            <a:r>
              <a:rPr sz="1078" spc="56" dirty="0">
                <a:solidFill>
                  <a:srgbClr val="F6F6F6"/>
                </a:solidFill>
                <a:latin typeface="Century Gothic"/>
                <a:cs typeface="Century Gothic"/>
              </a:rPr>
              <a:t> </a:t>
            </a:r>
            <a:r>
              <a:rPr sz="1078" spc="244" dirty="0">
                <a:solidFill>
                  <a:srgbClr val="F6F6F6"/>
                </a:solidFill>
                <a:latin typeface="Century Gothic"/>
                <a:cs typeface="Century Gothic"/>
              </a:rPr>
              <a:t>STITH</a:t>
            </a:r>
            <a:endParaRPr sz="1078" dirty="0">
              <a:latin typeface="Century Gothic"/>
              <a:cs typeface="Century Gothic"/>
            </a:endParaRPr>
          </a:p>
          <a:p>
            <a:pPr algn="ctr">
              <a:spcBef>
                <a:spcPts val="42"/>
              </a:spcBef>
            </a:pPr>
            <a:r>
              <a:rPr sz="938" spc="-38" dirty="0">
                <a:solidFill>
                  <a:srgbClr val="F6F6F6"/>
                </a:solidFill>
                <a:latin typeface="Tahoma"/>
                <a:cs typeface="Tahoma"/>
              </a:rPr>
              <a:t>D</a:t>
            </a:r>
            <a:r>
              <a:rPr sz="938" spc="-103" dirty="0">
                <a:solidFill>
                  <a:srgbClr val="F6F6F6"/>
                </a:solidFill>
                <a:latin typeface="Tahoma"/>
                <a:cs typeface="Tahoma"/>
              </a:rPr>
              <a:t> </a:t>
            </a:r>
            <a:r>
              <a:rPr sz="938" dirty="0">
                <a:solidFill>
                  <a:srgbClr val="F6F6F6"/>
                </a:solidFill>
                <a:latin typeface="Tahoma"/>
                <a:cs typeface="Tahoma"/>
              </a:rPr>
              <a:t>i</a:t>
            </a:r>
            <a:r>
              <a:rPr sz="938" spc="-103" dirty="0">
                <a:solidFill>
                  <a:srgbClr val="F6F6F6"/>
                </a:solidFill>
                <a:latin typeface="Tahoma"/>
                <a:cs typeface="Tahoma"/>
              </a:rPr>
              <a:t> </a:t>
            </a:r>
            <a:r>
              <a:rPr sz="938" spc="-56" dirty="0">
                <a:solidFill>
                  <a:srgbClr val="F6F6F6"/>
                </a:solidFill>
                <a:latin typeface="Tahoma"/>
                <a:cs typeface="Tahoma"/>
              </a:rPr>
              <a:t>r</a:t>
            </a:r>
            <a:r>
              <a:rPr sz="938" spc="-98" dirty="0">
                <a:solidFill>
                  <a:srgbClr val="F6F6F6"/>
                </a:solidFill>
                <a:latin typeface="Tahoma"/>
                <a:cs typeface="Tahoma"/>
              </a:rPr>
              <a:t> </a:t>
            </a:r>
            <a:r>
              <a:rPr sz="938" dirty="0">
                <a:solidFill>
                  <a:srgbClr val="F6F6F6"/>
                </a:solidFill>
                <a:latin typeface="Tahoma"/>
                <a:cs typeface="Tahoma"/>
              </a:rPr>
              <a:t>e</a:t>
            </a:r>
            <a:r>
              <a:rPr sz="938" spc="-103" dirty="0">
                <a:solidFill>
                  <a:srgbClr val="F6F6F6"/>
                </a:solidFill>
                <a:latin typeface="Tahoma"/>
                <a:cs typeface="Tahoma"/>
              </a:rPr>
              <a:t> </a:t>
            </a:r>
            <a:r>
              <a:rPr sz="938" spc="52" dirty="0">
                <a:solidFill>
                  <a:srgbClr val="F6F6F6"/>
                </a:solidFill>
                <a:latin typeface="Tahoma"/>
                <a:cs typeface="Tahoma"/>
              </a:rPr>
              <a:t>c</a:t>
            </a:r>
            <a:r>
              <a:rPr sz="938" spc="-103" dirty="0">
                <a:solidFill>
                  <a:srgbClr val="F6F6F6"/>
                </a:solidFill>
                <a:latin typeface="Tahoma"/>
                <a:cs typeface="Tahoma"/>
              </a:rPr>
              <a:t> </a:t>
            </a:r>
            <a:r>
              <a:rPr sz="938" spc="-9" dirty="0">
                <a:solidFill>
                  <a:srgbClr val="F6F6F6"/>
                </a:solidFill>
                <a:latin typeface="Tahoma"/>
                <a:cs typeface="Tahoma"/>
              </a:rPr>
              <a:t>t</a:t>
            </a:r>
            <a:r>
              <a:rPr sz="938" spc="-98" dirty="0">
                <a:solidFill>
                  <a:srgbClr val="F6F6F6"/>
                </a:solidFill>
                <a:latin typeface="Tahoma"/>
                <a:cs typeface="Tahoma"/>
              </a:rPr>
              <a:t> </a:t>
            </a:r>
            <a:r>
              <a:rPr sz="938" dirty="0">
                <a:solidFill>
                  <a:srgbClr val="F6F6F6"/>
                </a:solidFill>
                <a:latin typeface="Tahoma"/>
                <a:cs typeface="Tahoma"/>
              </a:rPr>
              <a:t>o</a:t>
            </a:r>
            <a:r>
              <a:rPr sz="938" spc="-103" dirty="0">
                <a:solidFill>
                  <a:srgbClr val="F6F6F6"/>
                </a:solidFill>
                <a:latin typeface="Tahoma"/>
                <a:cs typeface="Tahoma"/>
              </a:rPr>
              <a:t> </a:t>
            </a:r>
            <a:r>
              <a:rPr sz="938" spc="-56" dirty="0">
                <a:solidFill>
                  <a:srgbClr val="F6F6F6"/>
                </a:solidFill>
                <a:latin typeface="Tahoma"/>
                <a:cs typeface="Tahoma"/>
              </a:rPr>
              <a:t>r</a:t>
            </a:r>
            <a:r>
              <a:rPr sz="938" spc="-98" dirty="0">
                <a:solidFill>
                  <a:srgbClr val="F6F6F6"/>
                </a:solidFill>
                <a:latin typeface="Tahoma"/>
                <a:cs typeface="Tahoma"/>
              </a:rPr>
              <a:t> </a:t>
            </a:r>
            <a:r>
              <a:rPr sz="938" spc="141" dirty="0">
                <a:solidFill>
                  <a:srgbClr val="F6F6F6"/>
                </a:solidFill>
                <a:latin typeface="Tahoma"/>
                <a:cs typeface="Tahoma"/>
              </a:rPr>
              <a:t>/</a:t>
            </a:r>
            <a:r>
              <a:rPr sz="938" spc="-103" dirty="0">
                <a:solidFill>
                  <a:srgbClr val="F6F6F6"/>
                </a:solidFill>
                <a:latin typeface="Tahoma"/>
                <a:cs typeface="Tahoma"/>
              </a:rPr>
              <a:t> </a:t>
            </a:r>
            <a:r>
              <a:rPr sz="938" dirty="0">
                <a:solidFill>
                  <a:srgbClr val="F6F6F6"/>
                </a:solidFill>
                <a:latin typeface="Tahoma"/>
                <a:cs typeface="Tahoma"/>
              </a:rPr>
              <a:t>M</a:t>
            </a:r>
            <a:r>
              <a:rPr sz="938" spc="-103" dirty="0">
                <a:solidFill>
                  <a:srgbClr val="F6F6F6"/>
                </a:solidFill>
                <a:latin typeface="Tahoma"/>
                <a:cs typeface="Tahoma"/>
              </a:rPr>
              <a:t> </a:t>
            </a:r>
            <a:r>
              <a:rPr sz="938" dirty="0">
                <a:solidFill>
                  <a:srgbClr val="F6F6F6"/>
                </a:solidFill>
                <a:latin typeface="Tahoma"/>
                <a:cs typeface="Tahoma"/>
              </a:rPr>
              <a:t>A</a:t>
            </a:r>
            <a:r>
              <a:rPr sz="938" spc="-98" dirty="0">
                <a:solidFill>
                  <a:srgbClr val="F6F6F6"/>
                </a:solidFill>
                <a:latin typeface="Tahoma"/>
                <a:cs typeface="Tahoma"/>
              </a:rPr>
              <a:t> </a:t>
            </a:r>
            <a:r>
              <a:rPr sz="938" dirty="0">
                <a:solidFill>
                  <a:srgbClr val="F6F6F6"/>
                </a:solidFill>
                <a:latin typeface="Tahoma"/>
                <a:cs typeface="Tahoma"/>
              </a:rPr>
              <a:t>S</a:t>
            </a:r>
            <a:r>
              <a:rPr sz="938" spc="-103" dirty="0">
                <a:solidFill>
                  <a:srgbClr val="F6F6F6"/>
                </a:solidFill>
                <a:latin typeface="Tahoma"/>
                <a:cs typeface="Tahoma"/>
              </a:rPr>
              <a:t> </a:t>
            </a:r>
            <a:r>
              <a:rPr sz="938" spc="117" dirty="0">
                <a:solidFill>
                  <a:srgbClr val="F6F6F6"/>
                </a:solidFill>
                <a:latin typeface="Tahoma"/>
                <a:cs typeface="Tahoma"/>
              </a:rPr>
              <a:t>C</a:t>
            </a:r>
            <a:r>
              <a:rPr sz="938" spc="-98" dirty="0">
                <a:solidFill>
                  <a:srgbClr val="F6F6F6"/>
                </a:solidFill>
                <a:latin typeface="Tahoma"/>
                <a:cs typeface="Tahoma"/>
              </a:rPr>
              <a:t> </a:t>
            </a:r>
            <a:r>
              <a:rPr sz="938" spc="23" dirty="0">
                <a:solidFill>
                  <a:srgbClr val="F6F6F6"/>
                </a:solidFill>
                <a:latin typeface="Tahoma"/>
                <a:cs typeface="Tahoma"/>
              </a:rPr>
              <a:t>O</a:t>
            </a:r>
            <a:endParaRPr sz="938" dirty="0">
              <a:latin typeface="Tahoma"/>
              <a:cs typeface="Tahoma"/>
            </a:endParaRPr>
          </a:p>
        </p:txBody>
      </p:sp>
      <p:sp>
        <p:nvSpPr>
          <p:cNvPr id="10" name="object 10"/>
          <p:cNvSpPr txBox="1"/>
          <p:nvPr/>
        </p:nvSpPr>
        <p:spPr>
          <a:xfrm>
            <a:off x="495290" y="3091305"/>
            <a:ext cx="972741" cy="257714"/>
          </a:xfrm>
          <a:prstGeom prst="rect">
            <a:avLst/>
          </a:prstGeom>
        </p:spPr>
        <p:txBody>
          <a:bodyPr vert="horz" wrap="square" lIns="0" tIns="36909" rIns="0" bIns="0" rtlCol="0">
            <a:spAutoFit/>
          </a:bodyPr>
          <a:lstStyle/>
          <a:p>
            <a:pPr algn="ctr">
              <a:spcBef>
                <a:spcPts val="291"/>
              </a:spcBef>
            </a:pPr>
            <a:r>
              <a:rPr sz="703" spc="150" dirty="0">
                <a:solidFill>
                  <a:srgbClr val="F6F6F6"/>
                </a:solidFill>
                <a:latin typeface="Century Gothic"/>
                <a:cs typeface="Century Gothic"/>
              </a:rPr>
              <a:t>CHASE</a:t>
            </a:r>
            <a:r>
              <a:rPr sz="703" spc="52" dirty="0">
                <a:solidFill>
                  <a:srgbClr val="F6F6F6"/>
                </a:solidFill>
                <a:latin typeface="Century Gothic"/>
                <a:cs typeface="Century Gothic"/>
              </a:rPr>
              <a:t> </a:t>
            </a:r>
            <a:r>
              <a:rPr sz="703" spc="150" dirty="0">
                <a:solidFill>
                  <a:srgbClr val="F6F6F6"/>
                </a:solidFill>
                <a:latin typeface="Century Gothic"/>
                <a:cs typeface="Century Gothic"/>
              </a:rPr>
              <a:t>LUCAS</a:t>
            </a:r>
            <a:endParaRPr sz="703">
              <a:latin typeface="Century Gothic"/>
              <a:cs typeface="Century Gothic"/>
            </a:endParaRPr>
          </a:p>
          <a:p>
            <a:pPr algn="ctr">
              <a:spcBef>
                <a:spcPts val="178"/>
              </a:spcBef>
            </a:pPr>
            <a:r>
              <a:rPr sz="563" spc="-19" dirty="0">
                <a:solidFill>
                  <a:srgbClr val="F6F6F6"/>
                </a:solidFill>
                <a:latin typeface="Tahoma"/>
                <a:cs typeface="Tahoma"/>
              </a:rPr>
              <a:t>B</a:t>
            </a:r>
            <a:r>
              <a:rPr sz="563" spc="-47"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h</a:t>
            </a:r>
            <a:r>
              <a:rPr sz="563" spc="253" dirty="0">
                <a:solidFill>
                  <a:srgbClr val="F6F6F6"/>
                </a:solidFill>
                <a:latin typeface="Tahoma"/>
                <a:cs typeface="Tahoma"/>
              </a:rPr>
              <a:t> </a:t>
            </a:r>
            <a:r>
              <a:rPr sz="563" spc="94" dirty="0">
                <a:solidFill>
                  <a:srgbClr val="F6F6F6"/>
                </a:solidFill>
                <a:latin typeface="Tahoma"/>
                <a:cs typeface="Tahoma"/>
              </a:rPr>
              <a:t>C</a:t>
            </a:r>
            <a:r>
              <a:rPr sz="563" spc="-47" dirty="0">
                <a:solidFill>
                  <a:srgbClr val="F6F6F6"/>
                </a:solidFill>
                <a:latin typeface="Tahoma"/>
                <a:cs typeface="Tahoma"/>
              </a:rPr>
              <a:t> </a:t>
            </a:r>
            <a:r>
              <a:rPr sz="563" spc="-19" dirty="0">
                <a:solidFill>
                  <a:srgbClr val="F6F6F6"/>
                </a:solidFill>
                <a:latin typeface="Tahoma"/>
                <a:cs typeface="Tahoma"/>
              </a:rPr>
              <a:t>h</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a:t>
            </a:r>
            <a:r>
              <a:rPr sz="563" dirty="0">
                <a:solidFill>
                  <a:srgbClr val="F6F6F6"/>
                </a:solidFill>
                <a:latin typeface="Tahoma"/>
                <a:cs typeface="Tahoma"/>
              </a:rPr>
              <a:t>f</a:t>
            </a:r>
            <a:r>
              <a:rPr sz="563" spc="253" dirty="0">
                <a:solidFill>
                  <a:srgbClr val="F6F6F6"/>
                </a:solidFill>
                <a:latin typeface="Tahoma"/>
                <a:cs typeface="Tahoma"/>
              </a:rPr>
              <a:t> </a:t>
            </a:r>
            <a:r>
              <a:rPr sz="563" spc="-38" dirty="0">
                <a:solidFill>
                  <a:srgbClr val="F6F6F6"/>
                </a:solidFill>
                <a:latin typeface="Tahoma"/>
                <a:cs typeface="Tahoma"/>
              </a:rPr>
              <a:t>(</a:t>
            </a:r>
            <a:r>
              <a:rPr sz="563" spc="-42" dirty="0">
                <a:solidFill>
                  <a:srgbClr val="F6F6F6"/>
                </a:solidFill>
                <a:latin typeface="Tahoma"/>
                <a:cs typeface="Tahoma"/>
              </a:rPr>
              <a:t> </a:t>
            </a:r>
            <a:r>
              <a:rPr sz="563" dirty="0">
                <a:solidFill>
                  <a:srgbClr val="F6F6F6"/>
                </a:solidFill>
                <a:latin typeface="Tahoma"/>
                <a:cs typeface="Tahoma"/>
              </a:rPr>
              <a:t>M</a:t>
            </a:r>
            <a:r>
              <a:rPr sz="563" spc="-47" dirty="0">
                <a:solidFill>
                  <a:srgbClr val="F6F6F6"/>
                </a:solidFill>
                <a:latin typeface="Tahoma"/>
                <a:cs typeface="Tahoma"/>
              </a:rPr>
              <a:t> </a:t>
            </a:r>
            <a:r>
              <a:rPr sz="563" dirty="0">
                <a:solidFill>
                  <a:srgbClr val="F6F6F6"/>
                </a:solidFill>
                <a:latin typeface="Tahoma"/>
                <a:cs typeface="Tahoma"/>
              </a:rPr>
              <a:t>S</a:t>
            </a:r>
            <a:r>
              <a:rPr sz="563" spc="-47" dirty="0">
                <a:solidFill>
                  <a:srgbClr val="F6F6F6"/>
                </a:solidFill>
                <a:latin typeface="Tahoma"/>
                <a:cs typeface="Tahoma"/>
              </a:rPr>
              <a:t> </a:t>
            </a:r>
            <a:r>
              <a:rPr sz="563" dirty="0">
                <a:solidFill>
                  <a:srgbClr val="F6F6F6"/>
                </a:solidFill>
                <a:latin typeface="Tahoma"/>
                <a:cs typeface="Tahoma"/>
              </a:rPr>
              <a:t>P</a:t>
            </a:r>
            <a:r>
              <a:rPr sz="563" spc="-47" dirty="0">
                <a:solidFill>
                  <a:srgbClr val="F6F6F6"/>
                </a:solidFill>
                <a:latin typeface="Tahoma"/>
                <a:cs typeface="Tahoma"/>
              </a:rPr>
              <a:t> </a:t>
            </a:r>
            <a:r>
              <a:rPr sz="563" spc="-19" dirty="0">
                <a:solidFill>
                  <a:srgbClr val="F6F6F6"/>
                </a:solidFill>
                <a:latin typeface="Tahoma"/>
                <a:cs typeface="Tahoma"/>
              </a:rPr>
              <a:t>B</a:t>
            </a:r>
            <a:r>
              <a:rPr sz="563" spc="-42" dirty="0">
                <a:solidFill>
                  <a:srgbClr val="F6F6F6"/>
                </a:solidFill>
                <a:latin typeface="Tahoma"/>
                <a:cs typeface="Tahoma"/>
              </a:rPr>
              <a:t> </a:t>
            </a:r>
            <a:r>
              <a:rPr sz="563" spc="-47" dirty="0">
                <a:solidFill>
                  <a:srgbClr val="F6F6F6"/>
                </a:solidFill>
                <a:latin typeface="Tahoma"/>
                <a:cs typeface="Tahoma"/>
              </a:rPr>
              <a:t>)</a:t>
            </a:r>
            <a:endParaRPr sz="563">
              <a:latin typeface="Tahoma"/>
              <a:cs typeface="Tahoma"/>
            </a:endParaRPr>
          </a:p>
        </p:txBody>
      </p:sp>
      <p:grpSp>
        <p:nvGrpSpPr>
          <p:cNvPr id="13" name="object 13">
            <a:extLst>
              <a:ext uri="{C183D7F6-B498-43B3-948B-1728B52AA6E4}">
                <adec:decorative xmlns:adec="http://schemas.microsoft.com/office/drawing/2017/decorative" val="1"/>
              </a:ext>
            </a:extLst>
          </p:cNvPr>
          <p:cNvGrpSpPr/>
          <p:nvPr/>
        </p:nvGrpSpPr>
        <p:grpSpPr>
          <a:xfrm>
            <a:off x="241580" y="2668902"/>
            <a:ext cx="5301853" cy="1272183"/>
            <a:chOff x="257685" y="2846828"/>
            <a:chExt cx="5655310" cy="1356995"/>
          </a:xfrm>
        </p:grpSpPr>
        <p:sp>
          <p:nvSpPr>
            <p:cNvPr id="14" name="object 14"/>
            <p:cNvSpPr/>
            <p:nvPr/>
          </p:nvSpPr>
          <p:spPr>
            <a:xfrm>
              <a:off x="5898440" y="2861116"/>
              <a:ext cx="0" cy="743585"/>
            </a:xfrm>
            <a:custGeom>
              <a:avLst/>
              <a:gdLst/>
              <a:ahLst/>
              <a:cxnLst/>
              <a:rect l="l" t="t" r="r" b="b"/>
              <a:pathLst>
                <a:path h="743585">
                  <a:moveTo>
                    <a:pt x="0" y="743095"/>
                  </a:moveTo>
                  <a:lnTo>
                    <a:pt x="0" y="0"/>
                  </a:lnTo>
                </a:path>
              </a:pathLst>
            </a:custGeom>
            <a:ln w="28575">
              <a:solidFill>
                <a:srgbClr val="008037"/>
              </a:solidFill>
            </a:ln>
          </p:spPr>
          <p:txBody>
            <a:bodyPr wrap="square" lIns="0" tIns="0" rIns="0" bIns="0" rtlCol="0"/>
            <a:lstStyle/>
            <a:p>
              <a:endParaRPr sz="1875"/>
            </a:p>
          </p:txBody>
        </p:sp>
        <p:sp>
          <p:nvSpPr>
            <p:cNvPr id="15" name="object 15"/>
            <p:cNvSpPr/>
            <p:nvPr/>
          </p:nvSpPr>
          <p:spPr>
            <a:xfrm>
              <a:off x="257685" y="3832081"/>
              <a:ext cx="1514475" cy="371475"/>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grpSp>
      <p:sp>
        <p:nvSpPr>
          <p:cNvPr id="16" name="object 16"/>
          <p:cNvSpPr txBox="1"/>
          <p:nvPr/>
        </p:nvSpPr>
        <p:spPr>
          <a:xfrm>
            <a:off x="509893" y="3651035"/>
            <a:ext cx="943570" cy="257714"/>
          </a:xfrm>
          <a:prstGeom prst="rect">
            <a:avLst/>
          </a:prstGeom>
        </p:spPr>
        <p:txBody>
          <a:bodyPr vert="horz" wrap="square" lIns="0" tIns="36909" rIns="0" bIns="0" rtlCol="0">
            <a:spAutoFit/>
          </a:bodyPr>
          <a:lstStyle/>
          <a:p>
            <a:pPr marL="17264">
              <a:spcBef>
                <a:spcPts val="291"/>
              </a:spcBef>
            </a:pPr>
            <a:r>
              <a:rPr sz="703" spc="127" dirty="0">
                <a:solidFill>
                  <a:srgbClr val="F6F6F6"/>
                </a:solidFill>
                <a:latin typeface="Century Gothic"/>
                <a:cs typeface="Century Gothic"/>
              </a:rPr>
              <a:t>BELAL</a:t>
            </a:r>
            <a:r>
              <a:rPr sz="703" spc="56" dirty="0">
                <a:solidFill>
                  <a:srgbClr val="F6F6F6"/>
                </a:solidFill>
                <a:latin typeface="Century Gothic"/>
                <a:cs typeface="Century Gothic"/>
              </a:rPr>
              <a:t> </a:t>
            </a:r>
            <a:r>
              <a:rPr sz="703" spc="141" dirty="0">
                <a:solidFill>
                  <a:srgbClr val="F6F6F6"/>
                </a:solidFill>
                <a:latin typeface="Century Gothic"/>
                <a:cs typeface="Century Gothic"/>
              </a:rPr>
              <a:t>HAMMAD</a:t>
            </a:r>
            <a:endParaRPr sz="703">
              <a:latin typeface="Century Gothic"/>
              <a:cs typeface="Century Gothic"/>
            </a:endParaRPr>
          </a:p>
          <a:p>
            <a:pPr marL="11906">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47"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g</a:t>
            </a:r>
            <a:r>
              <a:rPr sz="563" spc="263" dirty="0">
                <a:solidFill>
                  <a:srgbClr val="F6F6F6"/>
                </a:solidFill>
                <a:latin typeface="Tahoma"/>
                <a:cs typeface="Tahoma"/>
              </a:rPr>
              <a:t> </a:t>
            </a:r>
            <a:r>
              <a:rPr sz="563" spc="70" dirty="0">
                <a:solidFill>
                  <a:srgbClr val="F6F6F6"/>
                </a:solidFill>
                <a:latin typeface="Tahoma"/>
                <a:cs typeface="Tahoma"/>
              </a:rPr>
              <a:t>O</a:t>
            </a:r>
            <a:r>
              <a:rPr sz="563" spc="-47"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r</a:t>
            </a:r>
            <a:endParaRPr sz="563">
              <a:latin typeface="Tahoma"/>
              <a:cs typeface="Tahoma"/>
            </a:endParaRPr>
          </a:p>
        </p:txBody>
      </p:sp>
      <p:sp>
        <p:nvSpPr>
          <p:cNvPr id="17" name="object 17">
            <a:extLst>
              <a:ext uri="{C183D7F6-B498-43B3-948B-1728B52AA6E4}">
                <adec:decorative xmlns:adec="http://schemas.microsoft.com/office/drawing/2017/decorative" val="1"/>
              </a:ext>
            </a:extLst>
          </p:cNvPr>
          <p:cNvSpPr/>
          <p:nvPr/>
        </p:nvSpPr>
        <p:spPr>
          <a:xfrm>
            <a:off x="253203" y="4104694"/>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18" name="object 18"/>
          <p:cNvSpPr txBox="1"/>
          <p:nvPr/>
        </p:nvSpPr>
        <p:spPr>
          <a:xfrm>
            <a:off x="505043" y="4184538"/>
            <a:ext cx="976313" cy="284934"/>
          </a:xfrm>
          <a:prstGeom prst="rect">
            <a:avLst/>
          </a:prstGeom>
        </p:spPr>
        <p:txBody>
          <a:bodyPr vert="horz" wrap="square" lIns="0" tIns="15478" rIns="0" bIns="0" rtlCol="0">
            <a:spAutoFit/>
          </a:bodyPr>
          <a:lstStyle/>
          <a:p>
            <a:pPr algn="ctr">
              <a:lnSpc>
                <a:spcPts val="755"/>
              </a:lnSpc>
              <a:spcBef>
                <a:spcPts val="122"/>
              </a:spcBef>
            </a:pPr>
            <a:r>
              <a:rPr sz="703" spc="127" dirty="0">
                <a:solidFill>
                  <a:srgbClr val="F6F6F6"/>
                </a:solidFill>
                <a:latin typeface="Century Gothic"/>
                <a:cs typeface="Century Gothic"/>
              </a:rPr>
              <a:t>VALON</a:t>
            </a:r>
            <a:r>
              <a:rPr sz="703" spc="61" dirty="0">
                <a:solidFill>
                  <a:srgbClr val="F6F6F6"/>
                </a:solidFill>
                <a:latin typeface="Century Gothic"/>
                <a:cs typeface="Century Gothic"/>
              </a:rPr>
              <a:t> </a:t>
            </a:r>
            <a:r>
              <a:rPr sz="703" spc="103" dirty="0">
                <a:solidFill>
                  <a:srgbClr val="F6F6F6"/>
                </a:solidFill>
                <a:latin typeface="Century Gothic"/>
                <a:cs typeface="Century Gothic"/>
              </a:rPr>
              <a:t>WIDENER</a:t>
            </a:r>
            <a:endParaRPr sz="703">
              <a:latin typeface="Century Gothic"/>
              <a:cs typeface="Century Gothic"/>
            </a:endParaRPr>
          </a:p>
          <a:p>
            <a:pPr algn="ctr">
              <a:lnSpc>
                <a:spcPts val="586"/>
              </a:lnSpc>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g</a:t>
            </a:r>
            <a:r>
              <a:rPr sz="563" spc="258" dirty="0">
                <a:solidFill>
                  <a:srgbClr val="F6F6F6"/>
                </a:solidFill>
                <a:latin typeface="Tahoma"/>
                <a:cs typeface="Tahoma"/>
              </a:rPr>
              <a:t> </a:t>
            </a:r>
            <a:r>
              <a:rPr sz="563" spc="70" dirty="0">
                <a:solidFill>
                  <a:srgbClr val="F6F6F6"/>
                </a:solidFill>
                <a:latin typeface="Tahoma"/>
                <a:cs typeface="Tahoma"/>
              </a:rPr>
              <a:t>O</a:t>
            </a:r>
            <a:r>
              <a:rPr sz="563" spc="-47"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f</a:t>
            </a:r>
            <a:r>
              <a:rPr sz="563" spc="-47"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52"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endParaRPr sz="563">
              <a:latin typeface="Tahoma"/>
              <a:cs typeface="Tahoma"/>
            </a:endParaRPr>
          </a:p>
          <a:p>
            <a:pPr algn="ctr">
              <a:lnSpc>
                <a:spcPts val="675"/>
              </a:lnSpc>
            </a:pPr>
            <a:r>
              <a:rPr sz="563" spc="94" dirty="0">
                <a:solidFill>
                  <a:srgbClr val="F6F6F6"/>
                </a:solidFill>
                <a:latin typeface="Tahoma"/>
                <a:cs typeface="Tahoma"/>
              </a:rPr>
              <a:t>G</a:t>
            </a:r>
            <a:r>
              <a:rPr sz="563" spc="-56" dirty="0">
                <a:solidFill>
                  <a:srgbClr val="F6F6F6"/>
                </a:solidFill>
                <a:latin typeface="Tahoma"/>
                <a:cs typeface="Tahoma"/>
              </a:rPr>
              <a:t> </a:t>
            </a:r>
            <a:r>
              <a:rPr sz="563" dirty="0">
                <a:solidFill>
                  <a:srgbClr val="F6F6F6"/>
                </a:solidFill>
                <a:latin typeface="Tahoma"/>
                <a:cs typeface="Tahoma"/>
              </a:rPr>
              <a:t>P</a:t>
            </a:r>
            <a:r>
              <a:rPr sz="563" spc="-52" dirty="0">
                <a:solidFill>
                  <a:srgbClr val="F6F6F6"/>
                </a:solidFill>
                <a:latin typeface="Tahoma"/>
                <a:cs typeface="Tahoma"/>
              </a:rPr>
              <a:t> </a:t>
            </a:r>
            <a:r>
              <a:rPr sz="563" spc="47" dirty="0">
                <a:solidFill>
                  <a:srgbClr val="F6F6F6"/>
                </a:solidFill>
                <a:latin typeface="Tahoma"/>
                <a:cs typeface="Tahoma"/>
              </a:rPr>
              <a:t>C</a:t>
            </a:r>
            <a:endParaRPr sz="563">
              <a:latin typeface="Tahoma"/>
              <a:cs typeface="Tahoma"/>
            </a:endParaRPr>
          </a:p>
        </p:txBody>
      </p:sp>
      <p:sp>
        <p:nvSpPr>
          <p:cNvPr id="19" name="object 19">
            <a:extLst>
              <a:ext uri="{C183D7F6-B498-43B3-948B-1728B52AA6E4}">
                <adec:decorative xmlns:adec="http://schemas.microsoft.com/office/drawing/2017/decorative" val="1"/>
              </a:ext>
            </a:extLst>
          </p:cNvPr>
          <p:cNvSpPr/>
          <p:nvPr/>
        </p:nvSpPr>
        <p:spPr>
          <a:xfrm>
            <a:off x="253203" y="4617241"/>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20" name="object 20"/>
          <p:cNvSpPr txBox="1"/>
          <p:nvPr/>
        </p:nvSpPr>
        <p:spPr>
          <a:xfrm>
            <a:off x="495954" y="4675698"/>
            <a:ext cx="994767" cy="257714"/>
          </a:xfrm>
          <a:prstGeom prst="rect">
            <a:avLst/>
          </a:prstGeom>
        </p:spPr>
        <p:txBody>
          <a:bodyPr vert="horz" wrap="square" lIns="0" tIns="36909" rIns="0" bIns="0" rtlCol="0">
            <a:spAutoFit/>
          </a:bodyPr>
          <a:lstStyle/>
          <a:p>
            <a:pPr marL="11906">
              <a:spcBef>
                <a:spcPts val="291"/>
              </a:spcBef>
            </a:pPr>
            <a:r>
              <a:rPr sz="703" spc="131" dirty="0">
                <a:solidFill>
                  <a:srgbClr val="F6F6F6"/>
                </a:solidFill>
                <a:latin typeface="Century Gothic"/>
                <a:cs typeface="Century Gothic"/>
              </a:rPr>
              <a:t>SABRINA</a:t>
            </a:r>
            <a:r>
              <a:rPr sz="703" spc="52" dirty="0">
                <a:solidFill>
                  <a:srgbClr val="F6F6F6"/>
                </a:solidFill>
                <a:latin typeface="Century Gothic"/>
                <a:cs typeface="Century Gothic"/>
              </a:rPr>
              <a:t> </a:t>
            </a:r>
            <a:r>
              <a:rPr sz="703" spc="164" dirty="0">
                <a:solidFill>
                  <a:srgbClr val="F6F6F6"/>
                </a:solidFill>
                <a:latin typeface="Century Gothic"/>
                <a:cs typeface="Century Gothic"/>
              </a:rPr>
              <a:t>MATHIS</a:t>
            </a:r>
            <a:endParaRPr sz="703">
              <a:latin typeface="Century Gothic"/>
              <a:cs typeface="Century Gothic"/>
            </a:endParaRPr>
          </a:p>
          <a:p>
            <a:pPr marL="36909">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47"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g</a:t>
            </a:r>
            <a:r>
              <a:rPr sz="563" spc="263" dirty="0">
                <a:solidFill>
                  <a:srgbClr val="F6F6F6"/>
                </a:solidFill>
                <a:latin typeface="Tahoma"/>
                <a:cs typeface="Tahoma"/>
              </a:rPr>
              <a:t> </a:t>
            </a:r>
            <a:r>
              <a:rPr sz="563" spc="70" dirty="0">
                <a:solidFill>
                  <a:srgbClr val="F6F6F6"/>
                </a:solidFill>
                <a:latin typeface="Tahoma"/>
                <a:cs typeface="Tahoma"/>
              </a:rPr>
              <a:t>O</a:t>
            </a:r>
            <a:r>
              <a:rPr sz="563" spc="-47"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r</a:t>
            </a:r>
            <a:endParaRPr sz="563">
              <a:latin typeface="Tahoma"/>
              <a:cs typeface="Tahoma"/>
            </a:endParaRPr>
          </a:p>
        </p:txBody>
      </p:sp>
      <p:sp>
        <p:nvSpPr>
          <p:cNvPr id="21" name="object 21">
            <a:extLst>
              <a:ext uri="{C183D7F6-B498-43B3-948B-1728B52AA6E4}">
                <adec:decorative xmlns:adec="http://schemas.microsoft.com/office/drawing/2017/decorative" val="1"/>
              </a:ext>
            </a:extLst>
          </p:cNvPr>
          <p:cNvSpPr/>
          <p:nvPr/>
        </p:nvSpPr>
        <p:spPr>
          <a:xfrm>
            <a:off x="241580" y="5086044"/>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22" name="object 22"/>
          <p:cNvSpPr txBox="1"/>
          <p:nvPr/>
        </p:nvSpPr>
        <p:spPr>
          <a:xfrm>
            <a:off x="315529" y="5144502"/>
            <a:ext cx="1263253" cy="257714"/>
          </a:xfrm>
          <a:prstGeom prst="rect">
            <a:avLst/>
          </a:prstGeom>
        </p:spPr>
        <p:txBody>
          <a:bodyPr vert="horz" wrap="square" lIns="0" tIns="36909" rIns="0" bIns="0" rtlCol="0">
            <a:spAutoFit/>
          </a:bodyPr>
          <a:lstStyle/>
          <a:p>
            <a:pPr marL="11906">
              <a:spcBef>
                <a:spcPts val="291"/>
              </a:spcBef>
            </a:pPr>
            <a:r>
              <a:rPr sz="703" spc="117" dirty="0">
                <a:solidFill>
                  <a:srgbClr val="F6F6F6"/>
                </a:solidFill>
                <a:latin typeface="Century Gothic"/>
                <a:cs typeface="Century Gothic"/>
              </a:rPr>
              <a:t>GIOVANNA</a:t>
            </a:r>
            <a:r>
              <a:rPr sz="703" spc="70" dirty="0">
                <a:solidFill>
                  <a:srgbClr val="F6F6F6"/>
                </a:solidFill>
                <a:latin typeface="Century Gothic"/>
                <a:cs typeface="Century Gothic"/>
              </a:rPr>
              <a:t> </a:t>
            </a:r>
            <a:r>
              <a:rPr sz="703" spc="136" dirty="0">
                <a:solidFill>
                  <a:srgbClr val="F6F6F6"/>
                </a:solidFill>
                <a:latin typeface="Century Gothic"/>
                <a:cs typeface="Century Gothic"/>
              </a:rPr>
              <a:t>GRAYSON</a:t>
            </a:r>
            <a:endParaRPr sz="703">
              <a:latin typeface="Century Gothic"/>
              <a:cs typeface="Century Gothic"/>
            </a:endParaRPr>
          </a:p>
          <a:p>
            <a:pPr marL="213717">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263"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a:latin typeface="Tahoma"/>
              <a:cs typeface="Tahoma"/>
            </a:endParaRPr>
          </a:p>
        </p:txBody>
      </p:sp>
      <p:sp>
        <p:nvSpPr>
          <p:cNvPr id="23" name="object 23">
            <a:extLst>
              <a:ext uri="{C183D7F6-B498-43B3-948B-1728B52AA6E4}">
                <adec:decorative xmlns:adec="http://schemas.microsoft.com/office/drawing/2017/decorative" val="1"/>
              </a:ext>
            </a:extLst>
          </p:cNvPr>
          <p:cNvSpPr/>
          <p:nvPr/>
        </p:nvSpPr>
        <p:spPr>
          <a:xfrm>
            <a:off x="229958" y="5608191"/>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24" name="object 24"/>
          <p:cNvSpPr txBox="1"/>
          <p:nvPr/>
        </p:nvSpPr>
        <p:spPr>
          <a:xfrm>
            <a:off x="505926" y="5666649"/>
            <a:ext cx="928688" cy="257714"/>
          </a:xfrm>
          <a:prstGeom prst="rect">
            <a:avLst/>
          </a:prstGeom>
        </p:spPr>
        <p:txBody>
          <a:bodyPr vert="horz" wrap="square" lIns="0" tIns="36909" rIns="0" bIns="0" rtlCol="0">
            <a:spAutoFit/>
          </a:bodyPr>
          <a:lstStyle/>
          <a:p>
            <a:pPr marL="52388">
              <a:spcBef>
                <a:spcPts val="291"/>
              </a:spcBef>
            </a:pPr>
            <a:r>
              <a:rPr sz="703" spc="107" dirty="0">
                <a:solidFill>
                  <a:srgbClr val="F6F6F6"/>
                </a:solidFill>
                <a:latin typeface="Century Gothic"/>
                <a:cs typeface="Century Gothic"/>
              </a:rPr>
              <a:t>IAN</a:t>
            </a:r>
            <a:r>
              <a:rPr sz="703" spc="52" dirty="0">
                <a:solidFill>
                  <a:srgbClr val="F6F6F6"/>
                </a:solidFill>
                <a:latin typeface="Century Gothic"/>
                <a:cs typeface="Century Gothic"/>
              </a:rPr>
              <a:t> </a:t>
            </a:r>
            <a:r>
              <a:rPr sz="703" spc="136" dirty="0">
                <a:solidFill>
                  <a:srgbClr val="F6F6F6"/>
                </a:solidFill>
                <a:latin typeface="Century Gothic"/>
                <a:cs typeface="Century Gothic"/>
              </a:rPr>
              <a:t>LIPSCOMB</a:t>
            </a:r>
            <a:endParaRPr sz="703">
              <a:latin typeface="Century Gothic"/>
              <a:cs typeface="Century Gothic"/>
            </a:endParaRPr>
          </a:p>
          <a:p>
            <a:pPr marL="11906">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263"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a:latin typeface="Tahoma"/>
              <a:cs typeface="Tahoma"/>
            </a:endParaRPr>
          </a:p>
        </p:txBody>
      </p:sp>
      <p:sp>
        <p:nvSpPr>
          <p:cNvPr id="25" name="object 25">
            <a:extLst>
              <a:ext uri="{C183D7F6-B498-43B3-948B-1728B52AA6E4}">
                <adec:decorative xmlns:adec="http://schemas.microsoft.com/office/drawing/2017/decorative" val="1"/>
              </a:ext>
            </a:extLst>
          </p:cNvPr>
          <p:cNvSpPr/>
          <p:nvPr/>
        </p:nvSpPr>
        <p:spPr>
          <a:xfrm>
            <a:off x="1744420" y="3045262"/>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26" name="object 26"/>
          <p:cNvSpPr txBox="1"/>
          <p:nvPr/>
        </p:nvSpPr>
        <p:spPr>
          <a:xfrm>
            <a:off x="1771289" y="3103719"/>
            <a:ext cx="1376363" cy="257714"/>
          </a:xfrm>
          <a:prstGeom prst="rect">
            <a:avLst/>
          </a:prstGeom>
        </p:spPr>
        <p:txBody>
          <a:bodyPr vert="horz" wrap="square" lIns="0" tIns="36909" rIns="0" bIns="0" rtlCol="0">
            <a:spAutoFit/>
          </a:bodyPr>
          <a:lstStyle/>
          <a:p>
            <a:pPr algn="ctr">
              <a:spcBef>
                <a:spcPts val="291"/>
              </a:spcBef>
            </a:pPr>
            <a:r>
              <a:rPr sz="703" spc="122" dirty="0">
                <a:solidFill>
                  <a:srgbClr val="F6F6F6"/>
                </a:solidFill>
                <a:latin typeface="Century Gothic"/>
                <a:cs typeface="Century Gothic"/>
              </a:rPr>
              <a:t>ANTOINE</a:t>
            </a:r>
            <a:r>
              <a:rPr sz="703" spc="70" dirty="0">
                <a:solidFill>
                  <a:srgbClr val="F6F6F6"/>
                </a:solidFill>
                <a:latin typeface="Century Gothic"/>
                <a:cs typeface="Century Gothic"/>
              </a:rPr>
              <a:t> </a:t>
            </a:r>
            <a:r>
              <a:rPr sz="703" spc="117" dirty="0">
                <a:solidFill>
                  <a:srgbClr val="F6F6F6"/>
                </a:solidFill>
                <a:latin typeface="Century Gothic"/>
                <a:cs typeface="Century Gothic"/>
              </a:rPr>
              <a:t>BOISSONNIERE</a:t>
            </a:r>
            <a:endParaRPr sz="703">
              <a:latin typeface="Century Gothic"/>
              <a:cs typeface="Century Gothic"/>
            </a:endParaRPr>
          </a:p>
          <a:p>
            <a:pPr marL="50006" algn="ctr">
              <a:spcBef>
                <a:spcPts val="178"/>
              </a:spcBef>
            </a:pPr>
            <a:r>
              <a:rPr sz="563" spc="-19" dirty="0">
                <a:solidFill>
                  <a:srgbClr val="F6F6F6"/>
                </a:solidFill>
                <a:latin typeface="Tahoma"/>
                <a:cs typeface="Tahoma"/>
              </a:rPr>
              <a:t>B</a:t>
            </a:r>
            <a:r>
              <a:rPr sz="563" spc="-5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spc="52" dirty="0">
                <a:solidFill>
                  <a:srgbClr val="F6F6F6"/>
                </a:solidFill>
                <a:latin typeface="Tahoma"/>
                <a:cs typeface="Tahoma"/>
              </a:rPr>
              <a:t>c</a:t>
            </a:r>
            <a:r>
              <a:rPr sz="563" spc="-52" dirty="0">
                <a:solidFill>
                  <a:srgbClr val="F6F6F6"/>
                </a:solidFill>
                <a:latin typeface="Tahoma"/>
                <a:cs typeface="Tahoma"/>
              </a:rPr>
              <a:t> </a:t>
            </a:r>
            <a:r>
              <a:rPr sz="563" dirty="0">
                <a:solidFill>
                  <a:srgbClr val="F6F6F6"/>
                </a:solidFill>
                <a:latin typeface="Tahoma"/>
                <a:cs typeface="Tahoma"/>
              </a:rPr>
              <a:t>h</a:t>
            </a:r>
            <a:r>
              <a:rPr sz="563" spc="248" dirty="0">
                <a:solidFill>
                  <a:srgbClr val="F6F6F6"/>
                </a:solidFill>
                <a:latin typeface="Tahoma"/>
                <a:cs typeface="Tahoma"/>
              </a:rPr>
              <a:t> </a:t>
            </a:r>
            <a:r>
              <a:rPr sz="563" spc="94" dirty="0">
                <a:solidFill>
                  <a:srgbClr val="F6F6F6"/>
                </a:solidFill>
                <a:latin typeface="Tahoma"/>
                <a:cs typeface="Tahoma"/>
              </a:rPr>
              <a:t>C</a:t>
            </a:r>
            <a:r>
              <a:rPr sz="563" spc="-47" dirty="0">
                <a:solidFill>
                  <a:srgbClr val="F6F6F6"/>
                </a:solidFill>
                <a:latin typeface="Tahoma"/>
                <a:cs typeface="Tahoma"/>
              </a:rPr>
              <a:t> </a:t>
            </a:r>
            <a:r>
              <a:rPr sz="563" spc="-19" dirty="0">
                <a:solidFill>
                  <a:srgbClr val="F6F6F6"/>
                </a:solidFill>
                <a:latin typeface="Tahoma"/>
                <a:cs typeface="Tahoma"/>
              </a:rPr>
              <a:t>h</a:t>
            </a:r>
            <a:r>
              <a:rPr sz="563" spc="-47" dirty="0">
                <a:solidFill>
                  <a:srgbClr val="F6F6F6"/>
                </a:solidFill>
                <a:latin typeface="Tahoma"/>
                <a:cs typeface="Tahoma"/>
              </a:rPr>
              <a:t> </a:t>
            </a:r>
            <a:r>
              <a:rPr sz="563" dirty="0">
                <a:solidFill>
                  <a:srgbClr val="F6F6F6"/>
                </a:solidFill>
                <a:latin typeface="Tahoma"/>
                <a:cs typeface="Tahoma"/>
              </a:rPr>
              <a:t>i</a:t>
            </a:r>
            <a:r>
              <a:rPr sz="563" spc="-5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a:t>
            </a:r>
            <a:r>
              <a:rPr sz="563" dirty="0">
                <a:solidFill>
                  <a:srgbClr val="F6F6F6"/>
                </a:solidFill>
                <a:latin typeface="Tahoma"/>
                <a:cs typeface="Tahoma"/>
              </a:rPr>
              <a:t>f</a:t>
            </a:r>
            <a:r>
              <a:rPr sz="563" spc="248" dirty="0">
                <a:solidFill>
                  <a:srgbClr val="F6F6F6"/>
                </a:solidFill>
                <a:latin typeface="Tahoma"/>
                <a:cs typeface="Tahoma"/>
              </a:rPr>
              <a:t> </a:t>
            </a:r>
            <a:r>
              <a:rPr sz="563" spc="-38" dirty="0">
                <a:solidFill>
                  <a:srgbClr val="F6F6F6"/>
                </a:solidFill>
                <a:latin typeface="Tahoma"/>
                <a:cs typeface="Tahoma"/>
              </a:rPr>
              <a:t>(</a:t>
            </a:r>
            <a:r>
              <a:rPr sz="563" spc="-47" dirty="0">
                <a:solidFill>
                  <a:srgbClr val="F6F6F6"/>
                </a:solidFill>
                <a:latin typeface="Tahoma"/>
                <a:cs typeface="Tahoma"/>
              </a:rPr>
              <a:t> </a:t>
            </a:r>
            <a:r>
              <a:rPr sz="563" spc="-75" dirty="0">
                <a:solidFill>
                  <a:srgbClr val="F6F6F6"/>
                </a:solidFill>
                <a:latin typeface="Tahoma"/>
                <a:cs typeface="Tahoma"/>
              </a:rPr>
              <a:t>T</a:t>
            </a:r>
            <a:r>
              <a:rPr sz="563" spc="-47" dirty="0">
                <a:solidFill>
                  <a:srgbClr val="F6F6F6"/>
                </a:solidFill>
                <a:latin typeface="Tahoma"/>
                <a:cs typeface="Tahoma"/>
              </a:rPr>
              <a:t> </a:t>
            </a:r>
            <a:r>
              <a:rPr sz="563" dirty="0">
                <a:solidFill>
                  <a:srgbClr val="F6F6F6"/>
                </a:solidFill>
                <a:latin typeface="Tahoma"/>
                <a:cs typeface="Tahoma"/>
              </a:rPr>
              <a:t>P</a:t>
            </a:r>
            <a:r>
              <a:rPr sz="563" spc="-52" dirty="0">
                <a:solidFill>
                  <a:srgbClr val="F6F6F6"/>
                </a:solidFill>
                <a:latin typeface="Tahoma"/>
                <a:cs typeface="Tahoma"/>
              </a:rPr>
              <a:t> </a:t>
            </a:r>
            <a:r>
              <a:rPr sz="563" spc="-19" dirty="0">
                <a:solidFill>
                  <a:srgbClr val="F6F6F6"/>
                </a:solidFill>
                <a:latin typeface="Tahoma"/>
                <a:cs typeface="Tahoma"/>
              </a:rPr>
              <a:t>B</a:t>
            </a:r>
            <a:r>
              <a:rPr sz="563" spc="-47" dirty="0">
                <a:solidFill>
                  <a:srgbClr val="F6F6F6"/>
                </a:solidFill>
                <a:latin typeface="Tahoma"/>
                <a:cs typeface="Tahoma"/>
              </a:rPr>
              <a:t> )</a:t>
            </a:r>
            <a:endParaRPr sz="563">
              <a:latin typeface="Tahoma"/>
              <a:cs typeface="Tahoma"/>
            </a:endParaRPr>
          </a:p>
        </p:txBody>
      </p:sp>
      <p:sp>
        <p:nvSpPr>
          <p:cNvPr id="27" name="object 27">
            <a:extLst>
              <a:ext uri="{C183D7F6-B498-43B3-948B-1728B52AA6E4}">
                <adec:decorative xmlns:adec="http://schemas.microsoft.com/office/drawing/2017/decorative" val="1"/>
              </a:ext>
            </a:extLst>
          </p:cNvPr>
          <p:cNvSpPr/>
          <p:nvPr/>
        </p:nvSpPr>
        <p:spPr>
          <a:xfrm>
            <a:off x="1744420" y="3604990"/>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28" name="object 28"/>
          <p:cNvSpPr txBox="1"/>
          <p:nvPr/>
        </p:nvSpPr>
        <p:spPr>
          <a:xfrm>
            <a:off x="1943636" y="3663447"/>
            <a:ext cx="1082278" cy="257714"/>
          </a:xfrm>
          <a:prstGeom prst="rect">
            <a:avLst/>
          </a:prstGeom>
        </p:spPr>
        <p:txBody>
          <a:bodyPr vert="horz" wrap="square" lIns="0" tIns="36909" rIns="0" bIns="0" rtlCol="0">
            <a:spAutoFit/>
          </a:bodyPr>
          <a:lstStyle/>
          <a:p>
            <a:pPr algn="ctr">
              <a:spcBef>
                <a:spcPts val="291"/>
              </a:spcBef>
            </a:pPr>
            <a:r>
              <a:rPr sz="703" spc="145" dirty="0">
                <a:solidFill>
                  <a:srgbClr val="F6F6F6"/>
                </a:solidFill>
                <a:latin typeface="Century Gothic"/>
                <a:cs typeface="Century Gothic"/>
              </a:rPr>
              <a:t>JESSICA</a:t>
            </a:r>
            <a:r>
              <a:rPr sz="703" spc="66" dirty="0">
                <a:solidFill>
                  <a:srgbClr val="F6F6F6"/>
                </a:solidFill>
                <a:latin typeface="Century Gothic"/>
                <a:cs typeface="Century Gothic"/>
              </a:rPr>
              <a:t> </a:t>
            </a:r>
            <a:r>
              <a:rPr sz="703" spc="107" dirty="0">
                <a:solidFill>
                  <a:srgbClr val="F6F6F6"/>
                </a:solidFill>
                <a:latin typeface="Century Gothic"/>
                <a:cs typeface="Century Gothic"/>
              </a:rPr>
              <a:t>CARRILLO</a:t>
            </a:r>
            <a:endParaRPr sz="703">
              <a:latin typeface="Century Gothic"/>
              <a:cs typeface="Century Gothic"/>
            </a:endParaRPr>
          </a:p>
          <a:p>
            <a:pPr algn="ctr">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47"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g</a:t>
            </a:r>
            <a:r>
              <a:rPr sz="563" spc="263" dirty="0">
                <a:solidFill>
                  <a:srgbClr val="F6F6F6"/>
                </a:solidFill>
                <a:latin typeface="Tahoma"/>
                <a:cs typeface="Tahoma"/>
              </a:rPr>
              <a:t> </a:t>
            </a:r>
            <a:r>
              <a:rPr sz="563" spc="70" dirty="0">
                <a:solidFill>
                  <a:srgbClr val="F6F6F6"/>
                </a:solidFill>
                <a:latin typeface="Tahoma"/>
                <a:cs typeface="Tahoma"/>
              </a:rPr>
              <a:t>O</a:t>
            </a:r>
            <a:r>
              <a:rPr sz="563" spc="-47"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r</a:t>
            </a:r>
            <a:endParaRPr sz="563">
              <a:latin typeface="Tahoma"/>
              <a:cs typeface="Tahoma"/>
            </a:endParaRPr>
          </a:p>
        </p:txBody>
      </p:sp>
      <p:sp>
        <p:nvSpPr>
          <p:cNvPr id="29" name="object 29">
            <a:extLst>
              <a:ext uri="{C183D7F6-B498-43B3-948B-1728B52AA6E4}">
                <adec:decorative xmlns:adec="http://schemas.microsoft.com/office/drawing/2017/decorative" val="1"/>
              </a:ext>
            </a:extLst>
          </p:cNvPr>
          <p:cNvSpPr/>
          <p:nvPr/>
        </p:nvSpPr>
        <p:spPr>
          <a:xfrm>
            <a:off x="1756042" y="4117107"/>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30" name="object 30"/>
          <p:cNvSpPr txBox="1"/>
          <p:nvPr/>
        </p:nvSpPr>
        <p:spPr>
          <a:xfrm>
            <a:off x="1865484" y="4115338"/>
            <a:ext cx="1200001" cy="298800"/>
          </a:xfrm>
          <a:prstGeom prst="rect">
            <a:avLst/>
          </a:prstGeom>
        </p:spPr>
        <p:txBody>
          <a:bodyPr vert="horz" wrap="square" lIns="0" tIns="57150" rIns="0" bIns="0" rtlCol="0">
            <a:spAutoFit/>
          </a:bodyPr>
          <a:lstStyle/>
          <a:p>
            <a:pPr algn="ctr">
              <a:spcBef>
                <a:spcPts val="291"/>
              </a:spcBef>
            </a:pPr>
            <a:r>
              <a:rPr lang="pt-BR" sz="700" spc="136" dirty="0">
                <a:solidFill>
                  <a:srgbClr val="F6F6F6"/>
                </a:solidFill>
                <a:latin typeface="Century Gothic" panose="020B0502020202020204" pitchFamily="34" charset="0"/>
                <a:cs typeface="Century Gothic"/>
              </a:rPr>
              <a:t>VACANT</a:t>
            </a:r>
            <a:endParaRPr lang="pt-BR" sz="700" dirty="0">
              <a:latin typeface="Century Gothic" panose="020B0502020202020204" pitchFamily="34" charset="0"/>
              <a:cs typeface="Century Gothic"/>
            </a:endParaRPr>
          </a:p>
          <a:p>
            <a:pPr algn="ctr">
              <a:spcBef>
                <a:spcPts val="178"/>
              </a:spcBef>
            </a:pPr>
            <a:r>
              <a:rPr lang="pt-BR" sz="700" spc="94" dirty="0">
                <a:solidFill>
                  <a:srgbClr val="F6F6F6"/>
                </a:solidFill>
                <a:latin typeface="Century Gothic" panose="020B0502020202020204" pitchFamily="34" charset="0"/>
                <a:cs typeface="Tahoma"/>
              </a:rPr>
              <a:t>C</a:t>
            </a:r>
            <a:r>
              <a:rPr lang="pt-BR" sz="700" spc="-47"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o</a:t>
            </a:r>
            <a:r>
              <a:rPr lang="pt-BR" sz="700" spc="-42" dirty="0">
                <a:solidFill>
                  <a:srgbClr val="F6F6F6"/>
                </a:solidFill>
                <a:latin typeface="Century Gothic" panose="020B0502020202020204" pitchFamily="34" charset="0"/>
                <a:cs typeface="Tahoma"/>
              </a:rPr>
              <a:t> </a:t>
            </a:r>
            <a:r>
              <a:rPr lang="pt-BR" sz="700" spc="-19" dirty="0">
                <a:solidFill>
                  <a:srgbClr val="F6F6F6"/>
                </a:solidFill>
                <a:latin typeface="Century Gothic" panose="020B0502020202020204" pitchFamily="34" charset="0"/>
                <a:cs typeface="Tahoma"/>
              </a:rPr>
              <a:t>n</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t</a:t>
            </a:r>
            <a:r>
              <a:rPr lang="pt-BR" sz="700" spc="-42" dirty="0">
                <a:solidFill>
                  <a:srgbClr val="F6F6F6"/>
                </a:solidFill>
                <a:latin typeface="Century Gothic" panose="020B0502020202020204" pitchFamily="34" charset="0"/>
                <a:cs typeface="Tahoma"/>
              </a:rPr>
              <a:t> </a:t>
            </a:r>
            <a:r>
              <a:rPr lang="pt-BR" sz="700" spc="-23" dirty="0">
                <a:solidFill>
                  <a:srgbClr val="F6F6F6"/>
                </a:solidFill>
                <a:latin typeface="Century Gothic" panose="020B0502020202020204" pitchFamily="34" charset="0"/>
                <a:cs typeface="Tahoma"/>
              </a:rPr>
              <a:t>r</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a</a:t>
            </a:r>
            <a:r>
              <a:rPr lang="pt-BR" sz="700" spc="-47" dirty="0">
                <a:solidFill>
                  <a:srgbClr val="F6F6F6"/>
                </a:solidFill>
                <a:latin typeface="Century Gothic" panose="020B0502020202020204" pitchFamily="34" charset="0"/>
                <a:cs typeface="Tahoma"/>
              </a:rPr>
              <a:t> </a:t>
            </a:r>
            <a:r>
              <a:rPr lang="pt-BR" sz="700" spc="52" dirty="0">
                <a:solidFill>
                  <a:srgbClr val="F6F6F6"/>
                </a:solidFill>
                <a:latin typeface="Century Gothic" panose="020B0502020202020204" pitchFamily="34" charset="0"/>
                <a:cs typeface="Tahoma"/>
              </a:rPr>
              <a:t>c</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t</a:t>
            </a:r>
            <a:r>
              <a:rPr lang="pt-BR" sz="700" spc="263"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S</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p</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e</a:t>
            </a:r>
            <a:r>
              <a:rPr lang="pt-BR" sz="700" spc="-42" dirty="0">
                <a:solidFill>
                  <a:srgbClr val="F6F6F6"/>
                </a:solidFill>
                <a:latin typeface="Century Gothic" panose="020B0502020202020204" pitchFamily="34" charset="0"/>
                <a:cs typeface="Tahoma"/>
              </a:rPr>
              <a:t> </a:t>
            </a:r>
            <a:r>
              <a:rPr lang="pt-BR" sz="700" spc="52" dirty="0">
                <a:solidFill>
                  <a:srgbClr val="F6F6F6"/>
                </a:solidFill>
                <a:latin typeface="Century Gothic" panose="020B0502020202020204" pitchFamily="34" charset="0"/>
                <a:cs typeface="Tahoma"/>
              </a:rPr>
              <a:t>c</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i</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a</a:t>
            </a:r>
            <a:r>
              <a:rPr lang="pt-BR" sz="700" spc="-47"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l</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i</a:t>
            </a:r>
            <a:r>
              <a:rPr lang="pt-BR" sz="700" spc="-42" dirty="0">
                <a:solidFill>
                  <a:srgbClr val="F6F6F6"/>
                </a:solidFill>
                <a:latin typeface="Century Gothic" panose="020B0502020202020204" pitchFamily="34" charset="0"/>
                <a:cs typeface="Tahoma"/>
              </a:rPr>
              <a:t> </a:t>
            </a:r>
            <a:r>
              <a:rPr lang="pt-BR" sz="700" spc="-19" dirty="0">
                <a:solidFill>
                  <a:srgbClr val="F6F6F6"/>
                </a:solidFill>
                <a:latin typeface="Century Gothic" panose="020B0502020202020204" pitchFamily="34" charset="0"/>
                <a:cs typeface="Tahoma"/>
              </a:rPr>
              <a:t>s</a:t>
            </a:r>
            <a:r>
              <a:rPr lang="pt-BR" sz="700" spc="-42" dirty="0">
                <a:solidFill>
                  <a:srgbClr val="F6F6F6"/>
                </a:solidFill>
                <a:latin typeface="Century Gothic" panose="020B0502020202020204" pitchFamily="34" charset="0"/>
                <a:cs typeface="Tahoma"/>
              </a:rPr>
              <a:t> </a:t>
            </a:r>
            <a:r>
              <a:rPr lang="pt-BR" sz="700" spc="-47" dirty="0">
                <a:solidFill>
                  <a:srgbClr val="F6F6F6"/>
                </a:solidFill>
                <a:latin typeface="Century Gothic" panose="020B0502020202020204" pitchFamily="34" charset="0"/>
                <a:cs typeface="Tahoma"/>
              </a:rPr>
              <a:t>t</a:t>
            </a:r>
            <a:endParaRPr lang="pt-BR" sz="700" dirty="0">
              <a:latin typeface="Century Gothic" panose="020B0502020202020204" pitchFamily="34" charset="0"/>
              <a:cs typeface="Tahoma"/>
            </a:endParaRPr>
          </a:p>
        </p:txBody>
      </p:sp>
      <p:sp>
        <p:nvSpPr>
          <p:cNvPr id="31" name="object 31">
            <a:extLst>
              <a:ext uri="{C183D7F6-B498-43B3-948B-1728B52AA6E4}">
                <adec:decorative xmlns:adec="http://schemas.microsoft.com/office/drawing/2017/decorative" val="1"/>
              </a:ext>
            </a:extLst>
          </p:cNvPr>
          <p:cNvSpPr/>
          <p:nvPr/>
        </p:nvSpPr>
        <p:spPr>
          <a:xfrm>
            <a:off x="1756042" y="4629654"/>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32" name="object 32"/>
          <p:cNvSpPr txBox="1"/>
          <p:nvPr/>
        </p:nvSpPr>
        <p:spPr>
          <a:xfrm>
            <a:off x="1958909" y="4688111"/>
            <a:ext cx="1074539" cy="257714"/>
          </a:xfrm>
          <a:prstGeom prst="rect">
            <a:avLst/>
          </a:prstGeom>
        </p:spPr>
        <p:txBody>
          <a:bodyPr vert="horz" wrap="square" lIns="0" tIns="36909" rIns="0" bIns="0" rtlCol="0">
            <a:spAutoFit/>
          </a:bodyPr>
          <a:lstStyle/>
          <a:p>
            <a:pPr marL="11906">
              <a:spcBef>
                <a:spcPts val="291"/>
              </a:spcBef>
            </a:pPr>
            <a:r>
              <a:rPr sz="703" spc="145" dirty="0">
                <a:solidFill>
                  <a:srgbClr val="F6F6F6"/>
                </a:solidFill>
                <a:latin typeface="Century Gothic"/>
                <a:cs typeface="Century Gothic"/>
              </a:rPr>
              <a:t>KIMBERLY</a:t>
            </a:r>
            <a:r>
              <a:rPr sz="703" spc="61" dirty="0">
                <a:solidFill>
                  <a:srgbClr val="F6F6F6"/>
                </a:solidFill>
                <a:latin typeface="Century Gothic"/>
                <a:cs typeface="Century Gothic"/>
              </a:rPr>
              <a:t> </a:t>
            </a:r>
            <a:r>
              <a:rPr sz="703" spc="141" dirty="0">
                <a:solidFill>
                  <a:srgbClr val="F6F6F6"/>
                </a:solidFill>
                <a:latin typeface="Century Gothic"/>
                <a:cs typeface="Century Gothic"/>
              </a:rPr>
              <a:t>SHIELDS</a:t>
            </a:r>
            <a:endParaRPr sz="703">
              <a:latin typeface="Century Gothic"/>
              <a:cs typeface="Century Gothic"/>
            </a:endParaRPr>
          </a:p>
          <a:p>
            <a:pPr marL="11906">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g</a:t>
            </a:r>
            <a:r>
              <a:rPr sz="563" spc="267"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a:latin typeface="Tahoma"/>
              <a:cs typeface="Tahoma"/>
            </a:endParaRPr>
          </a:p>
        </p:txBody>
      </p:sp>
      <p:sp>
        <p:nvSpPr>
          <p:cNvPr id="33" name="object 33">
            <a:extLst>
              <a:ext uri="{C183D7F6-B498-43B3-948B-1728B52AA6E4}">
                <adec:decorative xmlns:adec="http://schemas.microsoft.com/office/drawing/2017/decorative" val="1"/>
              </a:ext>
            </a:extLst>
          </p:cNvPr>
          <p:cNvSpPr/>
          <p:nvPr/>
        </p:nvSpPr>
        <p:spPr>
          <a:xfrm>
            <a:off x="1744420" y="5098456"/>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34" name="object 34"/>
          <p:cNvSpPr txBox="1"/>
          <p:nvPr/>
        </p:nvSpPr>
        <p:spPr>
          <a:xfrm>
            <a:off x="1839326" y="5125710"/>
            <a:ext cx="1251765" cy="293750"/>
          </a:xfrm>
          <a:prstGeom prst="rect">
            <a:avLst/>
          </a:prstGeom>
        </p:spPr>
        <p:txBody>
          <a:bodyPr vert="horz" wrap="square" lIns="0" tIns="36909" rIns="0" bIns="0" rtlCol="0">
            <a:spAutoFit/>
          </a:bodyPr>
          <a:lstStyle/>
          <a:p>
            <a:pPr algn="ctr">
              <a:spcBef>
                <a:spcPts val="291"/>
              </a:spcBef>
            </a:pPr>
            <a:r>
              <a:rPr lang="pt-BR" sz="700" spc="136" dirty="0">
                <a:solidFill>
                  <a:srgbClr val="F6F6F6"/>
                </a:solidFill>
                <a:latin typeface="Century Gothic" panose="020B0502020202020204" pitchFamily="34" charset="0"/>
                <a:cs typeface="Century Gothic"/>
              </a:rPr>
              <a:t>VACANT</a:t>
            </a:r>
            <a:endParaRPr lang="pt-BR" sz="700" dirty="0">
              <a:latin typeface="Century Gothic" panose="020B0502020202020204" pitchFamily="34" charset="0"/>
              <a:cs typeface="Century Gothic"/>
            </a:endParaRPr>
          </a:p>
          <a:p>
            <a:pPr algn="ctr">
              <a:spcBef>
                <a:spcPts val="178"/>
              </a:spcBef>
            </a:pPr>
            <a:r>
              <a:rPr lang="pt-BR" sz="700" spc="94" dirty="0">
                <a:solidFill>
                  <a:srgbClr val="F6F6F6"/>
                </a:solidFill>
                <a:latin typeface="Century Gothic" panose="020B0502020202020204" pitchFamily="34" charset="0"/>
                <a:cs typeface="Tahoma"/>
              </a:rPr>
              <a:t>C</a:t>
            </a:r>
            <a:r>
              <a:rPr lang="pt-BR" sz="700" spc="-47"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o</a:t>
            </a:r>
            <a:r>
              <a:rPr lang="pt-BR" sz="700" spc="-42" dirty="0">
                <a:solidFill>
                  <a:srgbClr val="F6F6F6"/>
                </a:solidFill>
                <a:latin typeface="Century Gothic" panose="020B0502020202020204" pitchFamily="34" charset="0"/>
                <a:cs typeface="Tahoma"/>
              </a:rPr>
              <a:t> </a:t>
            </a:r>
            <a:r>
              <a:rPr lang="pt-BR" sz="700" spc="-19" dirty="0">
                <a:solidFill>
                  <a:srgbClr val="F6F6F6"/>
                </a:solidFill>
                <a:latin typeface="Century Gothic" panose="020B0502020202020204" pitchFamily="34" charset="0"/>
                <a:cs typeface="Tahoma"/>
              </a:rPr>
              <a:t>n</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t</a:t>
            </a:r>
            <a:r>
              <a:rPr lang="pt-BR" sz="700" spc="-42" dirty="0">
                <a:solidFill>
                  <a:srgbClr val="F6F6F6"/>
                </a:solidFill>
                <a:latin typeface="Century Gothic" panose="020B0502020202020204" pitchFamily="34" charset="0"/>
                <a:cs typeface="Tahoma"/>
              </a:rPr>
              <a:t> </a:t>
            </a:r>
            <a:r>
              <a:rPr lang="pt-BR" sz="700" spc="-23" dirty="0">
                <a:solidFill>
                  <a:srgbClr val="F6F6F6"/>
                </a:solidFill>
                <a:latin typeface="Century Gothic" panose="020B0502020202020204" pitchFamily="34" charset="0"/>
                <a:cs typeface="Tahoma"/>
              </a:rPr>
              <a:t>r</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a</a:t>
            </a:r>
            <a:r>
              <a:rPr lang="pt-BR" sz="700" spc="-47" dirty="0">
                <a:solidFill>
                  <a:srgbClr val="F6F6F6"/>
                </a:solidFill>
                <a:latin typeface="Century Gothic" panose="020B0502020202020204" pitchFamily="34" charset="0"/>
                <a:cs typeface="Tahoma"/>
              </a:rPr>
              <a:t> </a:t>
            </a:r>
            <a:r>
              <a:rPr lang="pt-BR" sz="700" spc="52" dirty="0">
                <a:solidFill>
                  <a:srgbClr val="F6F6F6"/>
                </a:solidFill>
                <a:latin typeface="Century Gothic" panose="020B0502020202020204" pitchFamily="34" charset="0"/>
                <a:cs typeface="Tahoma"/>
              </a:rPr>
              <a:t>c</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t</a:t>
            </a:r>
            <a:r>
              <a:rPr lang="pt-BR" sz="700" spc="263"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S</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p</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e</a:t>
            </a:r>
            <a:r>
              <a:rPr lang="pt-BR" sz="700" spc="-42" dirty="0">
                <a:solidFill>
                  <a:srgbClr val="F6F6F6"/>
                </a:solidFill>
                <a:latin typeface="Century Gothic" panose="020B0502020202020204" pitchFamily="34" charset="0"/>
                <a:cs typeface="Tahoma"/>
              </a:rPr>
              <a:t> </a:t>
            </a:r>
            <a:r>
              <a:rPr lang="pt-BR" sz="700" spc="52" dirty="0">
                <a:solidFill>
                  <a:srgbClr val="F6F6F6"/>
                </a:solidFill>
                <a:latin typeface="Century Gothic" panose="020B0502020202020204" pitchFamily="34" charset="0"/>
                <a:cs typeface="Tahoma"/>
              </a:rPr>
              <a:t>c</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i</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a</a:t>
            </a:r>
            <a:r>
              <a:rPr lang="pt-BR" sz="700" spc="-47"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l</a:t>
            </a:r>
            <a:r>
              <a:rPr lang="pt-BR" sz="700" spc="-42" dirty="0">
                <a:solidFill>
                  <a:srgbClr val="F6F6F6"/>
                </a:solidFill>
                <a:latin typeface="Century Gothic" panose="020B0502020202020204" pitchFamily="34" charset="0"/>
                <a:cs typeface="Tahoma"/>
              </a:rPr>
              <a:t> </a:t>
            </a:r>
            <a:r>
              <a:rPr lang="pt-BR" sz="700" dirty="0">
                <a:solidFill>
                  <a:srgbClr val="F6F6F6"/>
                </a:solidFill>
                <a:latin typeface="Century Gothic" panose="020B0502020202020204" pitchFamily="34" charset="0"/>
                <a:cs typeface="Tahoma"/>
              </a:rPr>
              <a:t>i</a:t>
            </a:r>
            <a:r>
              <a:rPr lang="pt-BR" sz="700" spc="-42" dirty="0">
                <a:solidFill>
                  <a:srgbClr val="F6F6F6"/>
                </a:solidFill>
                <a:latin typeface="Century Gothic" panose="020B0502020202020204" pitchFamily="34" charset="0"/>
                <a:cs typeface="Tahoma"/>
              </a:rPr>
              <a:t> </a:t>
            </a:r>
            <a:r>
              <a:rPr lang="pt-BR" sz="800" spc="-19" dirty="0">
                <a:solidFill>
                  <a:srgbClr val="F6F6F6"/>
                </a:solidFill>
                <a:latin typeface="Century Gothic" panose="020B0502020202020204" pitchFamily="34" charset="0"/>
                <a:cs typeface="Tahoma"/>
              </a:rPr>
              <a:t>s</a:t>
            </a:r>
            <a:r>
              <a:rPr lang="pt-BR" sz="800" spc="-42" dirty="0">
                <a:solidFill>
                  <a:srgbClr val="F6F6F6"/>
                </a:solidFill>
                <a:latin typeface="Century Gothic" panose="020B0502020202020204" pitchFamily="34" charset="0"/>
                <a:cs typeface="Tahoma"/>
              </a:rPr>
              <a:t> </a:t>
            </a:r>
            <a:r>
              <a:rPr lang="pt-BR" sz="800" spc="-47" dirty="0">
                <a:solidFill>
                  <a:srgbClr val="F6F6F6"/>
                </a:solidFill>
                <a:latin typeface="Century Gothic" panose="020B0502020202020204" pitchFamily="34" charset="0"/>
                <a:cs typeface="Tahoma"/>
              </a:rPr>
              <a:t>t</a:t>
            </a:r>
            <a:endParaRPr lang="pt-BR" sz="800" dirty="0">
              <a:latin typeface="Century Gothic" panose="020B0502020202020204" pitchFamily="34" charset="0"/>
              <a:cs typeface="Tahoma"/>
            </a:endParaRPr>
          </a:p>
        </p:txBody>
      </p:sp>
      <p:sp>
        <p:nvSpPr>
          <p:cNvPr id="35" name="object 35">
            <a:extLst>
              <a:ext uri="{C183D7F6-B498-43B3-948B-1728B52AA6E4}">
                <adec:decorative xmlns:adec="http://schemas.microsoft.com/office/drawing/2017/decorative" val="1"/>
              </a:ext>
            </a:extLst>
          </p:cNvPr>
          <p:cNvSpPr/>
          <p:nvPr/>
        </p:nvSpPr>
        <p:spPr>
          <a:xfrm>
            <a:off x="1732798" y="5615894"/>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36" name="object 36"/>
          <p:cNvSpPr txBox="1"/>
          <p:nvPr/>
        </p:nvSpPr>
        <p:spPr>
          <a:xfrm>
            <a:off x="1844492" y="5644501"/>
            <a:ext cx="1202999" cy="257714"/>
          </a:xfrm>
          <a:prstGeom prst="rect">
            <a:avLst/>
          </a:prstGeom>
        </p:spPr>
        <p:txBody>
          <a:bodyPr vert="horz" wrap="square" lIns="0" tIns="36909" rIns="0" bIns="0" rtlCol="0">
            <a:spAutoFit/>
          </a:bodyPr>
          <a:lstStyle/>
          <a:p>
            <a:pPr algn="ctr">
              <a:spcBef>
                <a:spcPts val="291"/>
              </a:spcBef>
            </a:pPr>
            <a:r>
              <a:rPr sz="703" spc="136" dirty="0">
                <a:solidFill>
                  <a:srgbClr val="F6F6F6"/>
                </a:solidFill>
                <a:latin typeface="Century Gothic"/>
                <a:cs typeface="Century Gothic"/>
              </a:rPr>
              <a:t>VACANT</a:t>
            </a:r>
            <a:endParaRPr sz="703" dirty="0">
              <a:latin typeface="Century Gothic"/>
              <a:cs typeface="Century Gothic"/>
            </a:endParaRPr>
          </a:p>
          <a:p>
            <a:pPr algn="ctr">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263"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dirty="0">
              <a:latin typeface="Tahoma"/>
              <a:cs typeface="Tahoma"/>
            </a:endParaRPr>
          </a:p>
        </p:txBody>
      </p:sp>
      <p:sp>
        <p:nvSpPr>
          <p:cNvPr id="37" name="object 37">
            <a:extLst>
              <a:ext uri="{C183D7F6-B498-43B3-948B-1728B52AA6E4}">
                <adec:decorative xmlns:adec="http://schemas.microsoft.com/office/drawing/2017/decorative" val="1"/>
              </a:ext>
            </a:extLst>
          </p:cNvPr>
          <p:cNvSpPr/>
          <p:nvPr/>
        </p:nvSpPr>
        <p:spPr>
          <a:xfrm>
            <a:off x="3282203" y="3033869"/>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38" name="object 38"/>
          <p:cNvSpPr txBox="1"/>
          <p:nvPr/>
        </p:nvSpPr>
        <p:spPr>
          <a:xfrm>
            <a:off x="3565027" y="3092327"/>
            <a:ext cx="914400" cy="257714"/>
          </a:xfrm>
          <a:prstGeom prst="rect">
            <a:avLst/>
          </a:prstGeom>
        </p:spPr>
        <p:txBody>
          <a:bodyPr vert="horz" wrap="square" lIns="0" tIns="36909" rIns="0" bIns="0" rtlCol="0">
            <a:spAutoFit/>
          </a:bodyPr>
          <a:lstStyle/>
          <a:p>
            <a:pPr algn="ctr">
              <a:spcBef>
                <a:spcPts val="291"/>
              </a:spcBef>
            </a:pPr>
            <a:r>
              <a:rPr sz="703" spc="136" dirty="0">
                <a:solidFill>
                  <a:srgbClr val="F6F6F6"/>
                </a:solidFill>
                <a:latin typeface="Century Gothic"/>
                <a:cs typeface="Century Gothic"/>
              </a:rPr>
              <a:t>VACANT</a:t>
            </a:r>
            <a:endParaRPr sz="703">
              <a:latin typeface="Century Gothic"/>
              <a:cs typeface="Century Gothic"/>
            </a:endParaRPr>
          </a:p>
          <a:p>
            <a:pPr algn="ctr">
              <a:spcBef>
                <a:spcPts val="178"/>
              </a:spcBef>
            </a:pPr>
            <a:r>
              <a:rPr sz="563" spc="-19" dirty="0">
                <a:solidFill>
                  <a:srgbClr val="F6F6F6"/>
                </a:solidFill>
                <a:latin typeface="Tahoma"/>
                <a:cs typeface="Tahoma"/>
              </a:rPr>
              <a:t>B</a:t>
            </a:r>
            <a:r>
              <a:rPr sz="563" spc="-5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19" dirty="0">
                <a:solidFill>
                  <a:srgbClr val="F6F6F6"/>
                </a:solidFill>
                <a:latin typeface="Tahoma"/>
                <a:cs typeface="Tahoma"/>
              </a:rPr>
              <a:t>n</a:t>
            </a:r>
            <a:r>
              <a:rPr sz="563" spc="-52" dirty="0">
                <a:solidFill>
                  <a:srgbClr val="F6F6F6"/>
                </a:solidFill>
                <a:latin typeface="Tahoma"/>
                <a:cs typeface="Tahoma"/>
              </a:rPr>
              <a:t> </a:t>
            </a:r>
            <a:r>
              <a:rPr sz="563" spc="52"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h</a:t>
            </a:r>
            <a:r>
              <a:rPr sz="563" spc="244" dirty="0">
                <a:solidFill>
                  <a:srgbClr val="F6F6F6"/>
                </a:solidFill>
                <a:latin typeface="Tahoma"/>
                <a:cs typeface="Tahoma"/>
              </a:rPr>
              <a:t> </a:t>
            </a:r>
            <a:r>
              <a:rPr sz="563" spc="94" dirty="0">
                <a:solidFill>
                  <a:srgbClr val="F6F6F6"/>
                </a:solidFill>
                <a:latin typeface="Tahoma"/>
                <a:cs typeface="Tahoma"/>
              </a:rPr>
              <a:t>C</a:t>
            </a:r>
            <a:r>
              <a:rPr sz="563" spc="-47" dirty="0">
                <a:solidFill>
                  <a:srgbClr val="F6F6F6"/>
                </a:solidFill>
                <a:latin typeface="Tahoma"/>
                <a:cs typeface="Tahoma"/>
              </a:rPr>
              <a:t> </a:t>
            </a:r>
            <a:r>
              <a:rPr sz="563" spc="-19" dirty="0">
                <a:solidFill>
                  <a:srgbClr val="F6F6F6"/>
                </a:solidFill>
                <a:latin typeface="Tahoma"/>
                <a:cs typeface="Tahoma"/>
              </a:rPr>
              <a:t>h</a:t>
            </a:r>
            <a:r>
              <a:rPr sz="563" spc="-47" dirty="0">
                <a:solidFill>
                  <a:srgbClr val="F6F6F6"/>
                </a:solidFill>
                <a:latin typeface="Tahoma"/>
                <a:cs typeface="Tahoma"/>
              </a:rPr>
              <a:t> </a:t>
            </a:r>
            <a:r>
              <a:rPr sz="563" dirty="0">
                <a:solidFill>
                  <a:srgbClr val="F6F6F6"/>
                </a:solidFill>
                <a:latin typeface="Tahoma"/>
                <a:cs typeface="Tahoma"/>
              </a:rPr>
              <a:t>i</a:t>
            </a:r>
            <a:r>
              <a:rPr sz="563" spc="-5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a:t>
            </a:r>
            <a:r>
              <a:rPr sz="563" dirty="0">
                <a:solidFill>
                  <a:srgbClr val="F6F6F6"/>
                </a:solidFill>
                <a:latin typeface="Tahoma"/>
                <a:cs typeface="Tahoma"/>
              </a:rPr>
              <a:t>f</a:t>
            </a:r>
            <a:r>
              <a:rPr sz="563" spc="248" dirty="0">
                <a:solidFill>
                  <a:srgbClr val="F6F6F6"/>
                </a:solidFill>
                <a:latin typeface="Tahoma"/>
                <a:cs typeface="Tahoma"/>
              </a:rPr>
              <a:t> </a:t>
            </a:r>
            <a:r>
              <a:rPr sz="563" spc="-38" dirty="0">
                <a:solidFill>
                  <a:srgbClr val="F6F6F6"/>
                </a:solidFill>
                <a:latin typeface="Tahoma"/>
                <a:cs typeface="Tahoma"/>
              </a:rPr>
              <a:t>(</a:t>
            </a:r>
            <a:r>
              <a:rPr sz="563" spc="-52" dirty="0">
                <a:solidFill>
                  <a:srgbClr val="F6F6F6"/>
                </a:solidFill>
                <a:latin typeface="Tahoma"/>
                <a:cs typeface="Tahoma"/>
              </a:rPr>
              <a:t> </a:t>
            </a:r>
            <a:r>
              <a:rPr sz="563" spc="70" dirty="0">
                <a:solidFill>
                  <a:srgbClr val="F6F6F6"/>
                </a:solidFill>
                <a:latin typeface="Tahoma"/>
                <a:cs typeface="Tahoma"/>
              </a:rPr>
              <a:t>O</a:t>
            </a:r>
            <a:r>
              <a:rPr sz="563" spc="-47" dirty="0">
                <a:solidFill>
                  <a:srgbClr val="F6F6F6"/>
                </a:solidFill>
                <a:latin typeface="Tahoma"/>
                <a:cs typeface="Tahoma"/>
              </a:rPr>
              <a:t> </a:t>
            </a:r>
            <a:r>
              <a:rPr sz="563" dirty="0">
                <a:solidFill>
                  <a:srgbClr val="F6F6F6"/>
                </a:solidFill>
                <a:latin typeface="Tahoma"/>
                <a:cs typeface="Tahoma"/>
              </a:rPr>
              <a:t>P</a:t>
            </a:r>
            <a:r>
              <a:rPr sz="563" spc="-47" dirty="0">
                <a:solidFill>
                  <a:srgbClr val="F6F6F6"/>
                </a:solidFill>
                <a:latin typeface="Tahoma"/>
                <a:cs typeface="Tahoma"/>
              </a:rPr>
              <a:t> </a:t>
            </a:r>
            <a:r>
              <a:rPr sz="563" spc="-19" dirty="0">
                <a:solidFill>
                  <a:srgbClr val="F6F6F6"/>
                </a:solidFill>
                <a:latin typeface="Tahoma"/>
                <a:cs typeface="Tahoma"/>
              </a:rPr>
              <a:t>B</a:t>
            </a:r>
            <a:r>
              <a:rPr sz="563" spc="-52" dirty="0">
                <a:solidFill>
                  <a:srgbClr val="F6F6F6"/>
                </a:solidFill>
                <a:latin typeface="Tahoma"/>
                <a:cs typeface="Tahoma"/>
              </a:rPr>
              <a:t> </a:t>
            </a:r>
            <a:r>
              <a:rPr sz="563" spc="-47" dirty="0">
                <a:solidFill>
                  <a:srgbClr val="F6F6F6"/>
                </a:solidFill>
                <a:latin typeface="Tahoma"/>
                <a:cs typeface="Tahoma"/>
              </a:rPr>
              <a:t>)</a:t>
            </a:r>
            <a:endParaRPr sz="563">
              <a:latin typeface="Tahoma"/>
              <a:cs typeface="Tahoma"/>
            </a:endParaRPr>
          </a:p>
        </p:txBody>
      </p:sp>
      <p:sp>
        <p:nvSpPr>
          <p:cNvPr id="39" name="object 39">
            <a:extLst>
              <a:ext uri="{C183D7F6-B498-43B3-948B-1728B52AA6E4}">
                <adec:decorative xmlns:adec="http://schemas.microsoft.com/office/drawing/2017/decorative" val="1"/>
              </a:ext>
            </a:extLst>
          </p:cNvPr>
          <p:cNvSpPr/>
          <p:nvPr/>
        </p:nvSpPr>
        <p:spPr>
          <a:xfrm>
            <a:off x="3282203" y="3593597"/>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40" name="object 40"/>
          <p:cNvSpPr txBox="1"/>
          <p:nvPr/>
        </p:nvSpPr>
        <p:spPr>
          <a:xfrm>
            <a:off x="3550516" y="3652055"/>
            <a:ext cx="943570" cy="257714"/>
          </a:xfrm>
          <a:prstGeom prst="rect">
            <a:avLst/>
          </a:prstGeom>
        </p:spPr>
        <p:txBody>
          <a:bodyPr vert="horz" wrap="square" lIns="0" tIns="36909" rIns="0" bIns="0" rtlCol="0">
            <a:spAutoFit/>
          </a:bodyPr>
          <a:lstStyle/>
          <a:p>
            <a:pPr marL="25003">
              <a:spcBef>
                <a:spcPts val="291"/>
              </a:spcBef>
            </a:pPr>
            <a:r>
              <a:rPr sz="703" spc="131" dirty="0">
                <a:solidFill>
                  <a:srgbClr val="F6F6F6"/>
                </a:solidFill>
                <a:latin typeface="Century Gothic"/>
                <a:cs typeface="Century Gothic"/>
              </a:rPr>
              <a:t>MARIE</a:t>
            </a:r>
            <a:r>
              <a:rPr sz="703" spc="47" dirty="0">
                <a:solidFill>
                  <a:srgbClr val="F6F6F6"/>
                </a:solidFill>
                <a:latin typeface="Century Gothic"/>
                <a:cs typeface="Century Gothic"/>
              </a:rPr>
              <a:t> </a:t>
            </a:r>
            <a:r>
              <a:rPr sz="703" spc="122" dirty="0">
                <a:solidFill>
                  <a:srgbClr val="F6F6F6"/>
                </a:solidFill>
                <a:latin typeface="Century Gothic"/>
                <a:cs typeface="Century Gothic"/>
              </a:rPr>
              <a:t>HEADLEY</a:t>
            </a:r>
            <a:endParaRPr sz="703">
              <a:latin typeface="Century Gothic"/>
              <a:cs typeface="Century Gothic"/>
            </a:endParaRPr>
          </a:p>
          <a:p>
            <a:pPr marL="11906">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47"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g</a:t>
            </a:r>
            <a:r>
              <a:rPr sz="563" spc="263" dirty="0">
                <a:solidFill>
                  <a:srgbClr val="F6F6F6"/>
                </a:solidFill>
                <a:latin typeface="Tahoma"/>
                <a:cs typeface="Tahoma"/>
              </a:rPr>
              <a:t> </a:t>
            </a:r>
            <a:r>
              <a:rPr sz="563" spc="70" dirty="0">
                <a:solidFill>
                  <a:srgbClr val="F6F6F6"/>
                </a:solidFill>
                <a:latin typeface="Tahoma"/>
                <a:cs typeface="Tahoma"/>
              </a:rPr>
              <a:t>O</a:t>
            </a:r>
            <a:r>
              <a:rPr sz="563" spc="-47"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f</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r</a:t>
            </a:r>
            <a:endParaRPr sz="563">
              <a:latin typeface="Tahoma"/>
              <a:cs typeface="Tahoma"/>
            </a:endParaRPr>
          </a:p>
        </p:txBody>
      </p:sp>
      <p:sp>
        <p:nvSpPr>
          <p:cNvPr id="41" name="object 41">
            <a:extLst>
              <a:ext uri="{C183D7F6-B498-43B3-948B-1728B52AA6E4}">
                <adec:decorative xmlns:adec="http://schemas.microsoft.com/office/drawing/2017/decorative" val="1"/>
              </a:ext>
            </a:extLst>
          </p:cNvPr>
          <p:cNvSpPr/>
          <p:nvPr/>
        </p:nvSpPr>
        <p:spPr>
          <a:xfrm>
            <a:off x="3293825" y="4105714"/>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42" name="object 42"/>
          <p:cNvSpPr txBox="1"/>
          <p:nvPr/>
        </p:nvSpPr>
        <p:spPr>
          <a:xfrm>
            <a:off x="3480579" y="4150106"/>
            <a:ext cx="1106686" cy="269105"/>
          </a:xfrm>
          <a:prstGeom prst="rect">
            <a:avLst/>
          </a:prstGeom>
        </p:spPr>
        <p:txBody>
          <a:bodyPr vert="horz" wrap="square" lIns="0" tIns="12502" rIns="0" bIns="0" rtlCol="0">
            <a:spAutoFit/>
          </a:bodyPr>
          <a:lstStyle/>
          <a:p>
            <a:pPr marR="15478" algn="ctr">
              <a:lnSpc>
                <a:spcPts val="722"/>
              </a:lnSpc>
              <a:spcBef>
                <a:spcPts val="98"/>
              </a:spcBef>
            </a:pPr>
            <a:r>
              <a:rPr sz="656" spc="107" dirty="0">
                <a:solidFill>
                  <a:srgbClr val="F6F6F6"/>
                </a:solidFill>
                <a:latin typeface="Century Gothic"/>
                <a:cs typeface="Century Gothic"/>
              </a:rPr>
              <a:t>KEEYADA</a:t>
            </a:r>
            <a:r>
              <a:rPr sz="656" spc="33" dirty="0">
                <a:solidFill>
                  <a:srgbClr val="F6F6F6"/>
                </a:solidFill>
                <a:latin typeface="Century Gothic"/>
                <a:cs typeface="Century Gothic"/>
              </a:rPr>
              <a:t> </a:t>
            </a:r>
            <a:r>
              <a:rPr sz="656" spc="94" dirty="0">
                <a:solidFill>
                  <a:srgbClr val="F6F6F6"/>
                </a:solidFill>
                <a:latin typeface="Century Gothic"/>
                <a:cs typeface="Century Gothic"/>
              </a:rPr>
              <a:t>DICKENS</a:t>
            </a:r>
            <a:endParaRPr sz="656">
              <a:latin typeface="Century Gothic"/>
              <a:cs typeface="Century Gothic"/>
            </a:endParaRPr>
          </a:p>
          <a:p>
            <a:pPr algn="ctr">
              <a:lnSpc>
                <a:spcPts val="605"/>
              </a:lnSpc>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g</a:t>
            </a:r>
            <a:r>
              <a:rPr sz="563" spc="263"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47" dirty="0">
                <a:solidFill>
                  <a:srgbClr val="F6F6F6"/>
                </a:solidFill>
                <a:latin typeface="Tahoma"/>
                <a:cs typeface="Tahoma"/>
              </a:rPr>
              <a:t>,</a:t>
            </a:r>
            <a:endParaRPr sz="563">
              <a:latin typeface="Tahoma"/>
              <a:cs typeface="Tahoma"/>
            </a:endParaRPr>
          </a:p>
          <a:p>
            <a:pPr algn="ctr">
              <a:lnSpc>
                <a:spcPts val="675"/>
              </a:lnSpc>
            </a:pPr>
            <a:r>
              <a:rPr sz="563" spc="94" dirty="0">
                <a:solidFill>
                  <a:srgbClr val="F6F6F6"/>
                </a:solidFill>
                <a:latin typeface="Tahoma"/>
                <a:cs typeface="Tahoma"/>
              </a:rPr>
              <a:t>G</a:t>
            </a:r>
            <a:r>
              <a:rPr sz="563" spc="-56" dirty="0">
                <a:solidFill>
                  <a:srgbClr val="F6F6F6"/>
                </a:solidFill>
                <a:latin typeface="Tahoma"/>
                <a:cs typeface="Tahoma"/>
              </a:rPr>
              <a:t> </a:t>
            </a:r>
            <a:r>
              <a:rPr sz="563" dirty="0">
                <a:solidFill>
                  <a:srgbClr val="F6F6F6"/>
                </a:solidFill>
                <a:latin typeface="Tahoma"/>
                <a:cs typeface="Tahoma"/>
              </a:rPr>
              <a:t>P</a:t>
            </a:r>
            <a:r>
              <a:rPr sz="563" spc="-52" dirty="0">
                <a:solidFill>
                  <a:srgbClr val="F6F6F6"/>
                </a:solidFill>
                <a:latin typeface="Tahoma"/>
                <a:cs typeface="Tahoma"/>
              </a:rPr>
              <a:t> </a:t>
            </a:r>
            <a:r>
              <a:rPr sz="563" spc="47" dirty="0">
                <a:solidFill>
                  <a:srgbClr val="F6F6F6"/>
                </a:solidFill>
                <a:latin typeface="Tahoma"/>
                <a:cs typeface="Tahoma"/>
              </a:rPr>
              <a:t>C</a:t>
            </a:r>
            <a:endParaRPr sz="563">
              <a:latin typeface="Tahoma"/>
              <a:cs typeface="Tahoma"/>
            </a:endParaRPr>
          </a:p>
        </p:txBody>
      </p:sp>
      <p:sp>
        <p:nvSpPr>
          <p:cNvPr id="43" name="object 43">
            <a:extLst>
              <a:ext uri="{C183D7F6-B498-43B3-948B-1728B52AA6E4}">
                <adec:decorative xmlns:adec="http://schemas.microsoft.com/office/drawing/2017/decorative" val="1"/>
              </a:ext>
            </a:extLst>
          </p:cNvPr>
          <p:cNvSpPr/>
          <p:nvPr/>
        </p:nvSpPr>
        <p:spPr>
          <a:xfrm>
            <a:off x="3293825" y="4618261"/>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44" name="object 44"/>
          <p:cNvSpPr txBox="1"/>
          <p:nvPr/>
        </p:nvSpPr>
        <p:spPr>
          <a:xfrm>
            <a:off x="3385587" y="4608583"/>
            <a:ext cx="1212056" cy="328519"/>
          </a:xfrm>
          <a:prstGeom prst="rect">
            <a:avLst/>
          </a:prstGeom>
        </p:spPr>
        <p:txBody>
          <a:bodyPr vert="horz" wrap="square" lIns="0" tIns="11906" rIns="0" bIns="0" rtlCol="0">
            <a:spAutoFit/>
          </a:bodyPr>
          <a:lstStyle/>
          <a:p>
            <a:pPr marL="406003" marR="4763" indent="-394692">
              <a:lnSpc>
                <a:spcPct val="125000"/>
              </a:lnSpc>
              <a:spcBef>
                <a:spcPts val="94"/>
              </a:spcBef>
            </a:pPr>
            <a:r>
              <a:rPr sz="656" spc="113" dirty="0">
                <a:solidFill>
                  <a:srgbClr val="F6F6F6"/>
                </a:solidFill>
                <a:latin typeface="Century Gothic"/>
                <a:cs typeface="Century Gothic"/>
              </a:rPr>
              <a:t>TRACEY-</a:t>
            </a:r>
            <a:r>
              <a:rPr sz="656" spc="80" dirty="0">
                <a:solidFill>
                  <a:srgbClr val="F6F6F6"/>
                </a:solidFill>
                <a:latin typeface="Century Gothic"/>
                <a:cs typeface="Century Gothic"/>
              </a:rPr>
              <a:t>ANN</a:t>
            </a:r>
            <a:r>
              <a:rPr sz="656" spc="56" dirty="0">
                <a:solidFill>
                  <a:srgbClr val="F6F6F6"/>
                </a:solidFill>
                <a:latin typeface="Century Gothic"/>
                <a:cs typeface="Century Gothic"/>
              </a:rPr>
              <a:t> </a:t>
            </a:r>
            <a:r>
              <a:rPr sz="656" spc="122" dirty="0">
                <a:solidFill>
                  <a:srgbClr val="F6F6F6"/>
                </a:solidFill>
                <a:latin typeface="Century Gothic"/>
                <a:cs typeface="Century Gothic"/>
              </a:rPr>
              <a:t>THOMAS- </a:t>
            </a:r>
            <a:r>
              <a:rPr sz="656" spc="98" dirty="0">
                <a:solidFill>
                  <a:srgbClr val="F6F6F6"/>
                </a:solidFill>
                <a:latin typeface="Century Gothic"/>
                <a:cs typeface="Century Gothic"/>
              </a:rPr>
              <a:t>ARTHUR</a:t>
            </a:r>
            <a:endParaRPr sz="656">
              <a:latin typeface="Century Gothic"/>
              <a:cs typeface="Century Gothic"/>
            </a:endParaRPr>
          </a:p>
          <a:p>
            <a:pPr marL="123230">
              <a:lnSpc>
                <a:spcPts val="464"/>
              </a:lnSpc>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n</a:t>
            </a:r>
            <a:r>
              <a:rPr sz="563" spc="-47" dirty="0">
                <a:solidFill>
                  <a:srgbClr val="F6F6F6"/>
                </a:solidFill>
                <a:latin typeface="Tahoma"/>
                <a:cs typeface="Tahoma"/>
              </a:rPr>
              <a:t> </a:t>
            </a:r>
            <a:r>
              <a:rPr sz="563" dirty="0">
                <a:solidFill>
                  <a:srgbClr val="F6F6F6"/>
                </a:solidFill>
                <a:latin typeface="Tahoma"/>
                <a:cs typeface="Tahoma"/>
              </a:rPr>
              <a:t>g</a:t>
            </a:r>
            <a:r>
              <a:rPr sz="563" spc="267"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7"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a:latin typeface="Tahoma"/>
              <a:cs typeface="Tahoma"/>
            </a:endParaRPr>
          </a:p>
        </p:txBody>
      </p:sp>
      <p:sp>
        <p:nvSpPr>
          <p:cNvPr id="45" name="object 45">
            <a:extLst>
              <a:ext uri="{C183D7F6-B498-43B3-948B-1728B52AA6E4}">
                <adec:decorative xmlns:adec="http://schemas.microsoft.com/office/drawing/2017/decorative" val="1"/>
              </a:ext>
            </a:extLst>
          </p:cNvPr>
          <p:cNvSpPr/>
          <p:nvPr/>
        </p:nvSpPr>
        <p:spPr>
          <a:xfrm>
            <a:off x="3282203" y="5087065"/>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46" name="object 46"/>
          <p:cNvSpPr txBox="1"/>
          <p:nvPr/>
        </p:nvSpPr>
        <p:spPr>
          <a:xfrm>
            <a:off x="3558171" y="5145522"/>
            <a:ext cx="928688" cy="257714"/>
          </a:xfrm>
          <a:prstGeom prst="rect">
            <a:avLst/>
          </a:prstGeom>
        </p:spPr>
        <p:txBody>
          <a:bodyPr vert="horz" wrap="square" lIns="0" tIns="36909" rIns="0" bIns="0" rtlCol="0">
            <a:spAutoFit/>
          </a:bodyPr>
          <a:lstStyle/>
          <a:p>
            <a:pPr marL="185142">
              <a:spcBef>
                <a:spcPts val="291"/>
              </a:spcBef>
            </a:pPr>
            <a:r>
              <a:rPr sz="703" spc="136" dirty="0">
                <a:solidFill>
                  <a:srgbClr val="F6F6F6"/>
                </a:solidFill>
                <a:latin typeface="Century Gothic"/>
                <a:cs typeface="Century Gothic"/>
              </a:rPr>
              <a:t>VACANT</a:t>
            </a:r>
            <a:endParaRPr sz="703">
              <a:latin typeface="Century Gothic"/>
              <a:cs typeface="Century Gothic"/>
            </a:endParaRPr>
          </a:p>
          <a:p>
            <a:pPr marL="11906">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263"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a:latin typeface="Tahoma"/>
              <a:cs typeface="Tahoma"/>
            </a:endParaRPr>
          </a:p>
        </p:txBody>
      </p:sp>
      <p:sp>
        <p:nvSpPr>
          <p:cNvPr id="47" name="object 47">
            <a:extLst>
              <a:ext uri="{C183D7F6-B498-43B3-948B-1728B52AA6E4}">
                <adec:decorative xmlns:adec="http://schemas.microsoft.com/office/drawing/2017/decorative" val="1"/>
              </a:ext>
            </a:extLst>
          </p:cNvPr>
          <p:cNvSpPr/>
          <p:nvPr/>
        </p:nvSpPr>
        <p:spPr>
          <a:xfrm>
            <a:off x="3270581" y="5609212"/>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48" name="object 48"/>
          <p:cNvSpPr txBox="1"/>
          <p:nvPr/>
        </p:nvSpPr>
        <p:spPr>
          <a:xfrm>
            <a:off x="3546549" y="5667670"/>
            <a:ext cx="928688" cy="257714"/>
          </a:xfrm>
          <a:prstGeom prst="rect">
            <a:avLst/>
          </a:prstGeom>
        </p:spPr>
        <p:txBody>
          <a:bodyPr vert="horz" wrap="square" lIns="0" tIns="36909" rIns="0" bIns="0" rtlCol="0">
            <a:spAutoFit/>
          </a:bodyPr>
          <a:lstStyle/>
          <a:p>
            <a:pPr algn="ctr">
              <a:spcBef>
                <a:spcPts val="291"/>
              </a:spcBef>
            </a:pPr>
            <a:r>
              <a:rPr sz="703" spc="136" dirty="0">
                <a:solidFill>
                  <a:srgbClr val="F6F6F6"/>
                </a:solidFill>
                <a:latin typeface="Century Gothic"/>
                <a:cs typeface="Century Gothic"/>
              </a:rPr>
              <a:t>VACANT</a:t>
            </a:r>
            <a:endParaRPr sz="703">
              <a:latin typeface="Century Gothic"/>
              <a:cs typeface="Century Gothic"/>
            </a:endParaRPr>
          </a:p>
          <a:p>
            <a:pPr algn="ctr">
              <a:spcBef>
                <a:spcPts val="178"/>
              </a:spcBef>
            </a:pPr>
            <a:r>
              <a:rPr sz="563" spc="94" dirty="0">
                <a:solidFill>
                  <a:srgbClr val="F6F6F6"/>
                </a:solidFill>
                <a:latin typeface="Tahoma"/>
                <a:cs typeface="Tahoma"/>
              </a:rPr>
              <a:t>C</a:t>
            </a:r>
            <a:r>
              <a:rPr sz="563" spc="-47"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t</a:t>
            </a:r>
            <a:r>
              <a:rPr sz="563" spc="-42"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t</a:t>
            </a:r>
            <a:r>
              <a:rPr sz="563" spc="263" dirty="0">
                <a:solidFill>
                  <a:srgbClr val="F6F6F6"/>
                </a:solidFill>
                <a:latin typeface="Tahoma"/>
                <a:cs typeface="Tahoma"/>
              </a:rPr>
              <a:t> </a:t>
            </a:r>
            <a:r>
              <a:rPr sz="563" dirty="0">
                <a:solidFill>
                  <a:srgbClr val="F6F6F6"/>
                </a:solidFill>
                <a:latin typeface="Tahoma"/>
                <a:cs typeface="Tahoma"/>
              </a:rPr>
              <a:t>S</a:t>
            </a:r>
            <a:r>
              <a:rPr sz="563" spc="-42" dirty="0">
                <a:solidFill>
                  <a:srgbClr val="F6F6F6"/>
                </a:solidFill>
                <a:latin typeface="Tahoma"/>
                <a:cs typeface="Tahoma"/>
              </a:rPr>
              <a:t> </a:t>
            </a:r>
            <a:r>
              <a:rPr sz="563" dirty="0">
                <a:solidFill>
                  <a:srgbClr val="F6F6F6"/>
                </a:solidFill>
                <a:latin typeface="Tahoma"/>
                <a:cs typeface="Tahoma"/>
              </a:rPr>
              <a:t>p</a:t>
            </a:r>
            <a:r>
              <a:rPr sz="563" spc="-42" dirty="0">
                <a:solidFill>
                  <a:srgbClr val="F6F6F6"/>
                </a:solidFill>
                <a:latin typeface="Tahoma"/>
                <a:cs typeface="Tahoma"/>
              </a:rPr>
              <a:t> </a:t>
            </a:r>
            <a:r>
              <a:rPr sz="563" dirty="0">
                <a:solidFill>
                  <a:srgbClr val="F6F6F6"/>
                </a:solidFill>
                <a:latin typeface="Tahoma"/>
                <a:cs typeface="Tahoma"/>
              </a:rPr>
              <a:t>e</a:t>
            </a:r>
            <a:r>
              <a:rPr sz="563" spc="-42" dirty="0">
                <a:solidFill>
                  <a:srgbClr val="F6F6F6"/>
                </a:solidFill>
                <a:latin typeface="Tahoma"/>
                <a:cs typeface="Tahoma"/>
              </a:rPr>
              <a:t> </a:t>
            </a:r>
            <a:r>
              <a:rPr sz="563" spc="52" dirty="0">
                <a:solidFill>
                  <a:srgbClr val="F6F6F6"/>
                </a:solidFill>
                <a:latin typeface="Tahoma"/>
                <a:cs typeface="Tahoma"/>
              </a:rPr>
              <a:t>c</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dirty="0">
                <a:solidFill>
                  <a:srgbClr val="F6F6F6"/>
                </a:solidFill>
                <a:latin typeface="Tahoma"/>
                <a:cs typeface="Tahoma"/>
              </a:rPr>
              <a:t>i</a:t>
            </a:r>
            <a:r>
              <a:rPr sz="563" spc="-42" dirty="0">
                <a:solidFill>
                  <a:srgbClr val="F6F6F6"/>
                </a:solidFill>
                <a:latin typeface="Tahoma"/>
                <a:cs typeface="Tahoma"/>
              </a:rPr>
              <a:t> </a:t>
            </a:r>
            <a:r>
              <a:rPr sz="563" spc="-19" dirty="0">
                <a:solidFill>
                  <a:srgbClr val="F6F6F6"/>
                </a:solidFill>
                <a:latin typeface="Tahoma"/>
                <a:cs typeface="Tahoma"/>
              </a:rPr>
              <a:t>s</a:t>
            </a:r>
            <a:r>
              <a:rPr sz="563" spc="-42" dirty="0">
                <a:solidFill>
                  <a:srgbClr val="F6F6F6"/>
                </a:solidFill>
                <a:latin typeface="Tahoma"/>
                <a:cs typeface="Tahoma"/>
              </a:rPr>
              <a:t> </a:t>
            </a:r>
            <a:r>
              <a:rPr sz="563" spc="-47" dirty="0">
                <a:solidFill>
                  <a:srgbClr val="F6F6F6"/>
                </a:solidFill>
                <a:latin typeface="Tahoma"/>
                <a:cs typeface="Tahoma"/>
              </a:rPr>
              <a:t>t</a:t>
            </a:r>
            <a:endParaRPr sz="563">
              <a:latin typeface="Tahoma"/>
              <a:cs typeface="Tahoma"/>
            </a:endParaRPr>
          </a:p>
        </p:txBody>
      </p:sp>
      <p:sp>
        <p:nvSpPr>
          <p:cNvPr id="49" name="object 49">
            <a:extLst>
              <a:ext uri="{C183D7F6-B498-43B3-948B-1728B52AA6E4}">
                <adec:decorative xmlns:adec="http://schemas.microsoft.com/office/drawing/2017/decorative" val="1"/>
              </a:ext>
            </a:extLst>
          </p:cNvPr>
          <p:cNvSpPr/>
          <p:nvPr/>
        </p:nvSpPr>
        <p:spPr>
          <a:xfrm>
            <a:off x="4809114" y="3041354"/>
            <a:ext cx="1419820" cy="348258"/>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sp>
        <p:nvSpPr>
          <p:cNvPr id="50" name="object 50"/>
          <p:cNvSpPr txBox="1"/>
          <p:nvPr/>
        </p:nvSpPr>
        <p:spPr>
          <a:xfrm>
            <a:off x="5034505" y="3099812"/>
            <a:ext cx="1029891" cy="257714"/>
          </a:xfrm>
          <a:prstGeom prst="rect">
            <a:avLst/>
          </a:prstGeom>
        </p:spPr>
        <p:txBody>
          <a:bodyPr vert="horz" wrap="square" lIns="0" tIns="36909" rIns="0" bIns="0" rtlCol="0">
            <a:spAutoFit/>
          </a:bodyPr>
          <a:lstStyle/>
          <a:p>
            <a:pPr algn="ctr">
              <a:spcBef>
                <a:spcPts val="291"/>
              </a:spcBef>
            </a:pPr>
            <a:r>
              <a:rPr sz="703" spc="131" dirty="0">
                <a:solidFill>
                  <a:srgbClr val="F6F6F6"/>
                </a:solidFill>
                <a:latin typeface="Century Gothic"/>
                <a:cs typeface="Century Gothic"/>
              </a:rPr>
              <a:t>FRANCIS</a:t>
            </a:r>
            <a:r>
              <a:rPr sz="703" spc="70" dirty="0">
                <a:solidFill>
                  <a:srgbClr val="F6F6F6"/>
                </a:solidFill>
                <a:latin typeface="Century Gothic"/>
                <a:cs typeface="Century Gothic"/>
              </a:rPr>
              <a:t> </a:t>
            </a:r>
            <a:r>
              <a:rPr sz="703" spc="131" dirty="0">
                <a:solidFill>
                  <a:srgbClr val="F6F6F6"/>
                </a:solidFill>
                <a:latin typeface="Century Gothic"/>
                <a:cs typeface="Century Gothic"/>
              </a:rPr>
              <a:t>BENNETT</a:t>
            </a:r>
            <a:endParaRPr sz="703">
              <a:latin typeface="Century Gothic"/>
              <a:cs typeface="Century Gothic"/>
            </a:endParaRPr>
          </a:p>
          <a:p>
            <a:pPr algn="ctr">
              <a:spcBef>
                <a:spcPts val="178"/>
              </a:spcBef>
            </a:pPr>
            <a:r>
              <a:rPr sz="563" dirty="0">
                <a:solidFill>
                  <a:srgbClr val="F6F6F6"/>
                </a:solidFill>
                <a:latin typeface="Tahoma"/>
                <a:cs typeface="Tahoma"/>
              </a:rPr>
              <a:t>P</a:t>
            </a:r>
            <a:r>
              <a:rPr sz="563" spc="-52" dirty="0">
                <a:solidFill>
                  <a:srgbClr val="F6F6F6"/>
                </a:solidFill>
                <a:latin typeface="Tahoma"/>
                <a:cs typeface="Tahoma"/>
              </a:rPr>
              <a:t> </a:t>
            </a:r>
            <a:r>
              <a:rPr sz="563" dirty="0">
                <a:solidFill>
                  <a:srgbClr val="F6F6F6"/>
                </a:solidFill>
                <a:latin typeface="Tahoma"/>
                <a:cs typeface="Tahoma"/>
              </a:rPr>
              <a:t>o</a:t>
            </a:r>
            <a:r>
              <a:rPr sz="563" spc="-52" dirty="0">
                <a:solidFill>
                  <a:srgbClr val="F6F6F6"/>
                </a:solidFill>
                <a:latin typeface="Tahoma"/>
                <a:cs typeface="Tahoma"/>
              </a:rPr>
              <a:t> </a:t>
            </a:r>
            <a:r>
              <a:rPr sz="563" dirty="0">
                <a:solidFill>
                  <a:srgbClr val="F6F6F6"/>
                </a:solidFill>
                <a:latin typeface="Tahoma"/>
                <a:cs typeface="Tahoma"/>
              </a:rPr>
              <a:t>l</a:t>
            </a:r>
            <a:r>
              <a:rPr sz="563" spc="-52" dirty="0">
                <a:solidFill>
                  <a:srgbClr val="F6F6F6"/>
                </a:solidFill>
                <a:latin typeface="Tahoma"/>
                <a:cs typeface="Tahoma"/>
              </a:rPr>
              <a:t> </a:t>
            </a:r>
            <a:r>
              <a:rPr sz="563" dirty="0">
                <a:solidFill>
                  <a:srgbClr val="F6F6F6"/>
                </a:solidFill>
                <a:latin typeface="Tahoma"/>
                <a:cs typeface="Tahoma"/>
              </a:rPr>
              <a:t>i</a:t>
            </a:r>
            <a:r>
              <a:rPr sz="563" spc="-52" dirty="0">
                <a:solidFill>
                  <a:srgbClr val="F6F6F6"/>
                </a:solidFill>
                <a:latin typeface="Tahoma"/>
                <a:cs typeface="Tahoma"/>
              </a:rPr>
              <a:t> </a:t>
            </a:r>
            <a:r>
              <a:rPr sz="563" spc="52" dirty="0">
                <a:solidFill>
                  <a:srgbClr val="F6F6F6"/>
                </a:solidFill>
                <a:latin typeface="Tahoma"/>
                <a:cs typeface="Tahoma"/>
              </a:rPr>
              <a:t>c</a:t>
            </a:r>
            <a:r>
              <a:rPr sz="563" spc="-52" dirty="0">
                <a:solidFill>
                  <a:srgbClr val="F6F6F6"/>
                </a:solidFill>
                <a:latin typeface="Tahoma"/>
                <a:cs typeface="Tahoma"/>
              </a:rPr>
              <a:t> </a:t>
            </a:r>
            <a:r>
              <a:rPr sz="563" dirty="0">
                <a:solidFill>
                  <a:srgbClr val="F6F6F6"/>
                </a:solidFill>
                <a:latin typeface="Tahoma"/>
                <a:cs typeface="Tahoma"/>
              </a:rPr>
              <a:t>y</a:t>
            </a:r>
            <a:r>
              <a:rPr sz="563" spc="234" dirty="0">
                <a:solidFill>
                  <a:srgbClr val="F6F6F6"/>
                </a:solidFill>
                <a:latin typeface="Tahoma"/>
                <a:cs typeface="Tahoma"/>
              </a:rPr>
              <a:t> </a:t>
            </a:r>
            <a:r>
              <a:rPr sz="563" spc="94" dirty="0">
                <a:solidFill>
                  <a:srgbClr val="F6F6F6"/>
                </a:solidFill>
                <a:latin typeface="Tahoma"/>
                <a:cs typeface="Tahoma"/>
              </a:rPr>
              <a:t>C</a:t>
            </a:r>
            <a:r>
              <a:rPr sz="563" spc="-52" dirty="0">
                <a:solidFill>
                  <a:srgbClr val="F6F6F6"/>
                </a:solidFill>
                <a:latin typeface="Tahoma"/>
                <a:cs typeface="Tahoma"/>
              </a:rPr>
              <a:t> </a:t>
            </a:r>
            <a:r>
              <a:rPr sz="563" spc="-19" dirty="0">
                <a:solidFill>
                  <a:srgbClr val="F6F6F6"/>
                </a:solidFill>
                <a:latin typeface="Tahoma"/>
                <a:cs typeface="Tahoma"/>
              </a:rPr>
              <a:t>h</a:t>
            </a:r>
            <a:r>
              <a:rPr sz="563" spc="-52" dirty="0">
                <a:solidFill>
                  <a:srgbClr val="F6F6F6"/>
                </a:solidFill>
                <a:latin typeface="Tahoma"/>
                <a:cs typeface="Tahoma"/>
              </a:rPr>
              <a:t> </a:t>
            </a:r>
            <a:r>
              <a:rPr sz="563" dirty="0">
                <a:solidFill>
                  <a:srgbClr val="F6F6F6"/>
                </a:solidFill>
                <a:latin typeface="Tahoma"/>
                <a:cs typeface="Tahoma"/>
              </a:rPr>
              <a:t>i</a:t>
            </a:r>
            <a:r>
              <a:rPr sz="563" spc="-52" dirty="0">
                <a:solidFill>
                  <a:srgbClr val="F6F6F6"/>
                </a:solidFill>
                <a:latin typeface="Tahoma"/>
                <a:cs typeface="Tahoma"/>
              </a:rPr>
              <a:t> </a:t>
            </a:r>
            <a:r>
              <a:rPr sz="563" dirty="0">
                <a:solidFill>
                  <a:srgbClr val="F6F6F6"/>
                </a:solidFill>
                <a:latin typeface="Tahoma"/>
                <a:cs typeface="Tahoma"/>
              </a:rPr>
              <a:t>e</a:t>
            </a:r>
            <a:r>
              <a:rPr sz="563" spc="-47" dirty="0">
                <a:solidFill>
                  <a:srgbClr val="F6F6F6"/>
                </a:solidFill>
                <a:latin typeface="Tahoma"/>
                <a:cs typeface="Tahoma"/>
              </a:rPr>
              <a:t> f</a:t>
            </a:r>
            <a:endParaRPr sz="563">
              <a:latin typeface="Tahoma"/>
              <a:cs typeface="Tahoma"/>
            </a:endParaRPr>
          </a:p>
        </p:txBody>
      </p:sp>
      <p:grpSp>
        <p:nvGrpSpPr>
          <p:cNvPr id="51" name="object 51">
            <a:extLst>
              <a:ext uri="{C183D7F6-B498-43B3-948B-1728B52AA6E4}">
                <adec:decorative xmlns:adec="http://schemas.microsoft.com/office/drawing/2017/decorative" val="1"/>
              </a:ext>
            </a:extLst>
          </p:cNvPr>
          <p:cNvGrpSpPr/>
          <p:nvPr/>
        </p:nvGrpSpPr>
        <p:grpSpPr>
          <a:xfrm>
            <a:off x="6279481" y="2672076"/>
            <a:ext cx="1419820" cy="723900"/>
            <a:chOff x="6698112" y="2850214"/>
            <a:chExt cx="1514475" cy="772160"/>
          </a:xfrm>
        </p:grpSpPr>
        <p:sp>
          <p:nvSpPr>
            <p:cNvPr id="52" name="object 52"/>
            <p:cNvSpPr/>
            <p:nvPr/>
          </p:nvSpPr>
          <p:spPr>
            <a:xfrm>
              <a:off x="7466830" y="2864501"/>
              <a:ext cx="0" cy="743585"/>
            </a:xfrm>
            <a:custGeom>
              <a:avLst/>
              <a:gdLst/>
              <a:ahLst/>
              <a:cxnLst/>
              <a:rect l="l" t="t" r="r" b="b"/>
              <a:pathLst>
                <a:path h="743585">
                  <a:moveTo>
                    <a:pt x="0" y="743095"/>
                  </a:moveTo>
                  <a:lnTo>
                    <a:pt x="0" y="0"/>
                  </a:lnTo>
                </a:path>
              </a:pathLst>
            </a:custGeom>
            <a:ln w="28575">
              <a:solidFill>
                <a:srgbClr val="008037"/>
              </a:solidFill>
            </a:ln>
          </p:spPr>
          <p:txBody>
            <a:bodyPr wrap="square" lIns="0" tIns="0" rIns="0" bIns="0" rtlCol="0"/>
            <a:lstStyle/>
            <a:p>
              <a:endParaRPr sz="1875"/>
            </a:p>
          </p:txBody>
        </p:sp>
        <p:sp>
          <p:nvSpPr>
            <p:cNvPr id="53" name="object 53"/>
            <p:cNvSpPr/>
            <p:nvPr/>
          </p:nvSpPr>
          <p:spPr>
            <a:xfrm>
              <a:off x="6698112" y="3247496"/>
              <a:ext cx="1514475" cy="371475"/>
            </a:xfrm>
            <a:custGeom>
              <a:avLst/>
              <a:gdLst/>
              <a:ahLst/>
              <a:cxnLst/>
              <a:rect l="l" t="t" r="r" b="b"/>
              <a:pathLst>
                <a:path w="1514475" h="371475">
                  <a:moveTo>
                    <a:pt x="1444610" y="371464"/>
                  </a:moveTo>
                  <a:lnTo>
                    <a:pt x="69864" y="371464"/>
                  </a:lnTo>
                  <a:lnTo>
                    <a:pt x="42707" y="365950"/>
                  </a:lnTo>
                  <a:lnTo>
                    <a:pt x="20496" y="350926"/>
                  </a:lnTo>
                  <a:lnTo>
                    <a:pt x="5502" y="328669"/>
                  </a:lnTo>
                  <a:lnTo>
                    <a:pt x="0" y="301457"/>
                  </a:lnTo>
                  <a:lnTo>
                    <a:pt x="0" y="70006"/>
                  </a:lnTo>
                  <a:lnTo>
                    <a:pt x="5502" y="42794"/>
                  </a:lnTo>
                  <a:lnTo>
                    <a:pt x="20496" y="20537"/>
                  </a:lnTo>
                  <a:lnTo>
                    <a:pt x="42707" y="5513"/>
                  </a:lnTo>
                  <a:lnTo>
                    <a:pt x="69864" y="0"/>
                  </a:lnTo>
                  <a:lnTo>
                    <a:pt x="1444610" y="0"/>
                  </a:lnTo>
                  <a:lnTo>
                    <a:pt x="1471767" y="5513"/>
                  </a:lnTo>
                  <a:lnTo>
                    <a:pt x="1493978" y="20537"/>
                  </a:lnTo>
                  <a:lnTo>
                    <a:pt x="1508972" y="42794"/>
                  </a:lnTo>
                  <a:lnTo>
                    <a:pt x="1514474" y="70006"/>
                  </a:lnTo>
                  <a:lnTo>
                    <a:pt x="1514474" y="301457"/>
                  </a:lnTo>
                  <a:lnTo>
                    <a:pt x="1508972" y="328669"/>
                  </a:lnTo>
                  <a:lnTo>
                    <a:pt x="1493978" y="350926"/>
                  </a:lnTo>
                  <a:lnTo>
                    <a:pt x="1471767" y="365950"/>
                  </a:lnTo>
                  <a:lnTo>
                    <a:pt x="1444610" y="371464"/>
                  </a:lnTo>
                  <a:close/>
                </a:path>
              </a:pathLst>
            </a:custGeom>
            <a:solidFill>
              <a:srgbClr val="282626"/>
            </a:solidFill>
          </p:spPr>
          <p:txBody>
            <a:bodyPr wrap="square" lIns="0" tIns="0" rIns="0" bIns="0" rtlCol="0"/>
            <a:lstStyle/>
            <a:p>
              <a:endParaRPr sz="1875"/>
            </a:p>
          </p:txBody>
        </p:sp>
      </p:grpSp>
      <p:sp>
        <p:nvSpPr>
          <p:cNvPr id="54" name="object 54"/>
          <p:cNvSpPr txBox="1"/>
          <p:nvPr/>
        </p:nvSpPr>
        <p:spPr>
          <a:xfrm>
            <a:off x="6381863" y="3102985"/>
            <a:ext cx="1215033" cy="257714"/>
          </a:xfrm>
          <a:prstGeom prst="rect">
            <a:avLst/>
          </a:prstGeom>
        </p:spPr>
        <p:txBody>
          <a:bodyPr vert="horz" wrap="square" lIns="0" tIns="36909" rIns="0" bIns="0" rtlCol="0">
            <a:spAutoFit/>
          </a:bodyPr>
          <a:lstStyle/>
          <a:p>
            <a:pPr marL="11906">
              <a:spcBef>
                <a:spcPts val="291"/>
              </a:spcBef>
            </a:pPr>
            <a:r>
              <a:rPr sz="703" spc="103" dirty="0">
                <a:solidFill>
                  <a:srgbClr val="F6F6F6"/>
                </a:solidFill>
                <a:latin typeface="Century Gothic"/>
                <a:cs typeface="Century Gothic"/>
              </a:rPr>
              <a:t>DONNA</a:t>
            </a:r>
            <a:r>
              <a:rPr sz="703" spc="56" dirty="0">
                <a:solidFill>
                  <a:srgbClr val="F6F6F6"/>
                </a:solidFill>
                <a:latin typeface="Century Gothic"/>
                <a:cs typeface="Century Gothic"/>
              </a:rPr>
              <a:t> </a:t>
            </a:r>
            <a:r>
              <a:rPr sz="703" spc="113" dirty="0">
                <a:solidFill>
                  <a:srgbClr val="F6F6F6"/>
                </a:solidFill>
                <a:latin typeface="Century Gothic"/>
                <a:cs typeface="Century Gothic"/>
              </a:rPr>
              <a:t>RICHARDSON</a:t>
            </a:r>
            <a:endParaRPr sz="703">
              <a:latin typeface="Century Gothic"/>
              <a:cs typeface="Century Gothic"/>
            </a:endParaRPr>
          </a:p>
          <a:p>
            <a:pPr marL="267295">
              <a:spcBef>
                <a:spcPts val="178"/>
              </a:spcBef>
            </a:pPr>
            <a:r>
              <a:rPr sz="563" dirty="0">
                <a:solidFill>
                  <a:srgbClr val="F6F6F6"/>
                </a:solidFill>
                <a:latin typeface="Tahoma"/>
                <a:cs typeface="Tahoma"/>
              </a:rPr>
              <a:t>P</a:t>
            </a:r>
            <a:r>
              <a:rPr sz="563" spc="-47"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o</a:t>
            </a:r>
            <a:r>
              <a:rPr sz="563" spc="-42" dirty="0">
                <a:solidFill>
                  <a:srgbClr val="F6F6F6"/>
                </a:solidFill>
                <a:latin typeface="Tahoma"/>
                <a:cs typeface="Tahoma"/>
              </a:rPr>
              <a:t> </a:t>
            </a:r>
            <a:r>
              <a:rPr sz="563" dirty="0">
                <a:solidFill>
                  <a:srgbClr val="F6F6F6"/>
                </a:solidFill>
                <a:latin typeface="Tahoma"/>
                <a:cs typeface="Tahoma"/>
              </a:rPr>
              <a:t>g</a:t>
            </a:r>
            <a:r>
              <a:rPr sz="563" spc="-47" dirty="0">
                <a:solidFill>
                  <a:srgbClr val="F6F6F6"/>
                </a:solidFill>
                <a:latin typeface="Tahoma"/>
                <a:cs typeface="Tahoma"/>
              </a:rPr>
              <a:t> </a:t>
            </a:r>
            <a:r>
              <a:rPr sz="563" spc="-23" dirty="0">
                <a:solidFill>
                  <a:srgbClr val="F6F6F6"/>
                </a:solidFill>
                <a:latin typeface="Tahoma"/>
                <a:cs typeface="Tahoma"/>
              </a:rPr>
              <a:t>r</a:t>
            </a:r>
            <a:r>
              <a:rPr sz="563" spc="-42"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dirty="0">
                <a:solidFill>
                  <a:srgbClr val="F6F6F6"/>
                </a:solidFill>
                <a:latin typeface="Tahoma"/>
                <a:cs typeface="Tahoma"/>
              </a:rPr>
              <a:t>m</a:t>
            </a:r>
            <a:r>
              <a:rPr sz="563" spc="258" dirty="0">
                <a:solidFill>
                  <a:srgbClr val="F6F6F6"/>
                </a:solidFill>
                <a:latin typeface="Tahoma"/>
                <a:cs typeface="Tahoma"/>
              </a:rPr>
              <a:t> </a:t>
            </a:r>
            <a:r>
              <a:rPr sz="563" dirty="0">
                <a:solidFill>
                  <a:srgbClr val="F6F6F6"/>
                </a:solidFill>
                <a:latin typeface="Tahoma"/>
                <a:cs typeface="Tahoma"/>
              </a:rPr>
              <a:t>A</a:t>
            </a:r>
            <a:r>
              <a:rPr sz="563" spc="-42" dirty="0">
                <a:solidFill>
                  <a:srgbClr val="F6F6F6"/>
                </a:solidFill>
                <a:latin typeface="Tahoma"/>
                <a:cs typeface="Tahoma"/>
              </a:rPr>
              <a:t> </a:t>
            </a:r>
            <a:r>
              <a:rPr sz="563" spc="-19" dirty="0">
                <a:solidFill>
                  <a:srgbClr val="F6F6F6"/>
                </a:solidFill>
                <a:latin typeface="Tahoma"/>
                <a:cs typeface="Tahoma"/>
              </a:rPr>
              <a:t>n</a:t>
            </a:r>
            <a:r>
              <a:rPr sz="563" spc="-42" dirty="0">
                <a:solidFill>
                  <a:srgbClr val="F6F6F6"/>
                </a:solidFill>
                <a:latin typeface="Tahoma"/>
                <a:cs typeface="Tahoma"/>
              </a:rPr>
              <a:t> </a:t>
            </a:r>
            <a:r>
              <a:rPr sz="563" dirty="0">
                <a:solidFill>
                  <a:srgbClr val="F6F6F6"/>
                </a:solidFill>
                <a:latin typeface="Tahoma"/>
                <a:cs typeface="Tahoma"/>
              </a:rPr>
              <a:t>a</a:t>
            </a:r>
            <a:r>
              <a:rPr sz="563" spc="-47" dirty="0">
                <a:solidFill>
                  <a:srgbClr val="F6F6F6"/>
                </a:solidFill>
                <a:latin typeface="Tahoma"/>
                <a:cs typeface="Tahoma"/>
              </a:rPr>
              <a:t> </a:t>
            </a:r>
            <a:r>
              <a:rPr sz="563" dirty="0">
                <a:solidFill>
                  <a:srgbClr val="F6F6F6"/>
                </a:solidFill>
                <a:latin typeface="Tahoma"/>
                <a:cs typeface="Tahoma"/>
              </a:rPr>
              <a:t>l</a:t>
            </a:r>
            <a:r>
              <a:rPr sz="563" spc="-42" dirty="0">
                <a:solidFill>
                  <a:srgbClr val="F6F6F6"/>
                </a:solidFill>
                <a:latin typeface="Tahoma"/>
                <a:cs typeface="Tahoma"/>
              </a:rPr>
              <a:t> </a:t>
            </a:r>
            <a:r>
              <a:rPr sz="563" spc="-33" dirty="0">
                <a:solidFill>
                  <a:srgbClr val="F6F6F6"/>
                </a:solidFill>
                <a:latin typeface="Tahoma"/>
                <a:cs typeface="Tahoma"/>
              </a:rPr>
              <a:t>y</a:t>
            </a:r>
            <a:r>
              <a:rPr sz="563" spc="-42" dirty="0">
                <a:solidFill>
                  <a:srgbClr val="F6F6F6"/>
                </a:solidFill>
                <a:latin typeface="Tahoma"/>
                <a:cs typeface="Tahoma"/>
              </a:rPr>
              <a:t> </a:t>
            </a:r>
            <a:r>
              <a:rPr sz="563" spc="-19" dirty="0">
                <a:solidFill>
                  <a:srgbClr val="F6F6F6"/>
                </a:solidFill>
                <a:latin typeface="Tahoma"/>
                <a:cs typeface="Tahoma"/>
              </a:rPr>
              <a:t>s</a:t>
            </a:r>
            <a:r>
              <a:rPr sz="563" spc="-47" dirty="0">
                <a:solidFill>
                  <a:srgbClr val="F6F6F6"/>
                </a:solidFill>
                <a:latin typeface="Tahoma"/>
                <a:cs typeface="Tahoma"/>
              </a:rPr>
              <a:t> t</a:t>
            </a:r>
            <a:endParaRPr sz="563">
              <a:latin typeface="Tahoma"/>
              <a:cs typeface="Tahoma"/>
            </a:endParaRPr>
          </a:p>
        </p:txBody>
      </p:sp>
      <p:grpSp>
        <p:nvGrpSpPr>
          <p:cNvPr id="55" name="object 55">
            <a:extLst>
              <a:ext uri="{C183D7F6-B498-43B3-948B-1728B52AA6E4}">
                <adec:decorative xmlns:adec="http://schemas.microsoft.com/office/drawing/2017/decorative" val="1"/>
              </a:ext>
            </a:extLst>
          </p:cNvPr>
          <p:cNvGrpSpPr/>
          <p:nvPr/>
        </p:nvGrpSpPr>
        <p:grpSpPr>
          <a:xfrm>
            <a:off x="7749080" y="2652542"/>
            <a:ext cx="1395413" cy="744141"/>
            <a:chOff x="8265686" y="2829378"/>
            <a:chExt cx="1488440" cy="793750"/>
          </a:xfrm>
        </p:grpSpPr>
        <p:sp>
          <p:nvSpPr>
            <p:cNvPr id="56" name="object 56"/>
            <p:cNvSpPr/>
            <p:nvPr/>
          </p:nvSpPr>
          <p:spPr>
            <a:xfrm>
              <a:off x="9543775" y="2843665"/>
              <a:ext cx="0" cy="743585"/>
            </a:xfrm>
            <a:custGeom>
              <a:avLst/>
              <a:gdLst/>
              <a:ahLst/>
              <a:cxnLst/>
              <a:rect l="l" t="t" r="r" b="b"/>
              <a:pathLst>
                <a:path h="743585">
                  <a:moveTo>
                    <a:pt x="0" y="743095"/>
                  </a:moveTo>
                  <a:lnTo>
                    <a:pt x="0" y="0"/>
                  </a:lnTo>
                </a:path>
              </a:pathLst>
            </a:custGeom>
            <a:ln w="28575">
              <a:solidFill>
                <a:srgbClr val="008037"/>
              </a:solidFill>
            </a:ln>
          </p:spPr>
          <p:txBody>
            <a:bodyPr wrap="square" lIns="0" tIns="0" rIns="0" bIns="0" rtlCol="0"/>
            <a:lstStyle/>
            <a:p>
              <a:endParaRPr sz="1875"/>
            </a:p>
          </p:txBody>
        </p:sp>
        <p:sp>
          <p:nvSpPr>
            <p:cNvPr id="57" name="object 57"/>
            <p:cNvSpPr/>
            <p:nvPr/>
          </p:nvSpPr>
          <p:spPr>
            <a:xfrm>
              <a:off x="8265686" y="3251664"/>
              <a:ext cx="1488440" cy="371475"/>
            </a:xfrm>
            <a:custGeom>
              <a:avLst/>
              <a:gdLst/>
              <a:ahLst/>
              <a:cxnLst/>
              <a:rect l="l" t="t" r="r" b="b"/>
              <a:pathLst>
                <a:path w="1488440" h="371475">
                  <a:moveTo>
                    <a:pt x="1444610" y="371464"/>
                  </a:moveTo>
                  <a:lnTo>
                    <a:pt x="69864" y="371464"/>
                  </a:lnTo>
                  <a:lnTo>
                    <a:pt x="42707" y="365950"/>
                  </a:lnTo>
                  <a:lnTo>
                    <a:pt x="20496" y="350926"/>
                  </a:lnTo>
                  <a:lnTo>
                    <a:pt x="5502" y="328670"/>
                  </a:lnTo>
                  <a:lnTo>
                    <a:pt x="0" y="301457"/>
                  </a:lnTo>
                  <a:lnTo>
                    <a:pt x="0" y="70006"/>
                  </a:lnTo>
                  <a:lnTo>
                    <a:pt x="5502" y="42794"/>
                  </a:lnTo>
                  <a:lnTo>
                    <a:pt x="20496" y="20537"/>
                  </a:lnTo>
                  <a:lnTo>
                    <a:pt x="42707" y="5513"/>
                  </a:lnTo>
                  <a:lnTo>
                    <a:pt x="69864" y="0"/>
                  </a:lnTo>
                  <a:lnTo>
                    <a:pt x="1444610" y="0"/>
                  </a:lnTo>
                  <a:lnTo>
                    <a:pt x="1471767" y="5513"/>
                  </a:lnTo>
                  <a:lnTo>
                    <a:pt x="1487913" y="16435"/>
                  </a:lnTo>
                  <a:lnTo>
                    <a:pt x="1487913" y="355029"/>
                  </a:lnTo>
                  <a:lnTo>
                    <a:pt x="1471767" y="365950"/>
                  </a:lnTo>
                  <a:lnTo>
                    <a:pt x="1444610" y="371464"/>
                  </a:lnTo>
                  <a:close/>
                </a:path>
              </a:pathLst>
            </a:custGeom>
            <a:solidFill>
              <a:srgbClr val="282626"/>
            </a:solidFill>
          </p:spPr>
          <p:txBody>
            <a:bodyPr wrap="square" lIns="0" tIns="0" rIns="0" bIns="0" rtlCol="0"/>
            <a:lstStyle/>
            <a:p>
              <a:endParaRPr sz="1875"/>
            </a:p>
          </p:txBody>
        </p:sp>
      </p:grpSp>
      <p:sp>
        <p:nvSpPr>
          <p:cNvPr id="58" name="object 58"/>
          <p:cNvSpPr txBox="1"/>
          <p:nvPr/>
        </p:nvSpPr>
        <p:spPr>
          <a:xfrm>
            <a:off x="7885120" y="3104328"/>
            <a:ext cx="1232297" cy="293085"/>
          </a:xfrm>
          <a:prstGeom prst="rect">
            <a:avLst/>
          </a:prstGeom>
        </p:spPr>
        <p:txBody>
          <a:bodyPr vert="horz" wrap="square" lIns="0" tIns="12502" rIns="0" bIns="0" rtlCol="0">
            <a:spAutoFit/>
          </a:bodyPr>
          <a:lstStyle/>
          <a:p>
            <a:pPr marR="16669" algn="ctr">
              <a:spcBef>
                <a:spcPts val="98"/>
              </a:spcBef>
            </a:pPr>
            <a:r>
              <a:rPr sz="656" spc="113" dirty="0">
                <a:solidFill>
                  <a:srgbClr val="F6F6F6"/>
                </a:solidFill>
                <a:latin typeface="Century Gothic"/>
                <a:cs typeface="Century Gothic"/>
              </a:rPr>
              <a:t>ANTHONY</a:t>
            </a:r>
            <a:r>
              <a:rPr sz="656" spc="61" dirty="0">
                <a:solidFill>
                  <a:srgbClr val="F6F6F6"/>
                </a:solidFill>
                <a:latin typeface="Century Gothic"/>
                <a:cs typeface="Century Gothic"/>
              </a:rPr>
              <a:t> </a:t>
            </a:r>
            <a:r>
              <a:rPr sz="656" spc="113" dirty="0">
                <a:solidFill>
                  <a:srgbClr val="F6F6F6"/>
                </a:solidFill>
                <a:latin typeface="Century Gothic"/>
                <a:cs typeface="Century Gothic"/>
              </a:rPr>
              <a:t>HAWKINS</a:t>
            </a:r>
            <a:endParaRPr sz="656">
              <a:latin typeface="Century Gothic"/>
              <a:cs typeface="Century Gothic"/>
            </a:endParaRPr>
          </a:p>
          <a:p>
            <a:pPr marL="11311" marR="4763" algn="ctr">
              <a:lnSpc>
                <a:spcPts val="656"/>
              </a:lnSpc>
              <a:spcBef>
                <a:spcPts val="47"/>
              </a:spcBef>
            </a:pPr>
            <a:r>
              <a:rPr sz="563" spc="-23" dirty="0">
                <a:solidFill>
                  <a:srgbClr val="F6F6F6"/>
                </a:solidFill>
                <a:latin typeface="Tahoma"/>
                <a:cs typeface="Tahoma"/>
              </a:rPr>
              <a:t>P</a:t>
            </a:r>
            <a:r>
              <a:rPr sz="563" spc="-61" dirty="0">
                <a:solidFill>
                  <a:srgbClr val="F6F6F6"/>
                </a:solidFill>
                <a:latin typeface="Tahoma"/>
                <a:cs typeface="Tahoma"/>
              </a:rPr>
              <a:t> </a:t>
            </a:r>
            <a:r>
              <a:rPr sz="563" spc="-38" dirty="0">
                <a:solidFill>
                  <a:srgbClr val="F6F6F6"/>
                </a:solidFill>
                <a:latin typeface="Tahoma"/>
                <a:cs typeface="Tahoma"/>
              </a:rPr>
              <a:t>r</a:t>
            </a:r>
            <a:r>
              <a:rPr sz="563" spc="-56" dirty="0">
                <a:solidFill>
                  <a:srgbClr val="F6F6F6"/>
                </a:solidFill>
                <a:latin typeface="Tahoma"/>
                <a:cs typeface="Tahoma"/>
              </a:rPr>
              <a:t> </a:t>
            </a:r>
            <a:r>
              <a:rPr sz="563" dirty="0">
                <a:solidFill>
                  <a:srgbClr val="F6F6F6"/>
                </a:solidFill>
                <a:latin typeface="Tahoma"/>
                <a:cs typeface="Tahoma"/>
              </a:rPr>
              <a:t>o</a:t>
            </a:r>
            <a:r>
              <a:rPr sz="563" spc="-61" dirty="0">
                <a:solidFill>
                  <a:srgbClr val="F6F6F6"/>
                </a:solidFill>
                <a:latin typeface="Tahoma"/>
                <a:cs typeface="Tahoma"/>
              </a:rPr>
              <a:t> </a:t>
            </a:r>
            <a:r>
              <a:rPr sz="563" dirty="0">
                <a:solidFill>
                  <a:srgbClr val="F6F6F6"/>
                </a:solidFill>
                <a:latin typeface="Tahoma"/>
                <a:cs typeface="Tahoma"/>
              </a:rPr>
              <a:t>c</a:t>
            </a:r>
            <a:r>
              <a:rPr sz="563" spc="-56" dirty="0">
                <a:solidFill>
                  <a:srgbClr val="F6F6F6"/>
                </a:solidFill>
                <a:latin typeface="Tahoma"/>
                <a:cs typeface="Tahoma"/>
              </a:rPr>
              <a:t> </a:t>
            </a:r>
            <a:r>
              <a:rPr sz="563" spc="-38" dirty="0">
                <a:solidFill>
                  <a:srgbClr val="F6F6F6"/>
                </a:solidFill>
                <a:latin typeface="Tahoma"/>
                <a:cs typeface="Tahoma"/>
              </a:rPr>
              <a:t>u</a:t>
            </a:r>
            <a:r>
              <a:rPr sz="563" spc="-56" dirty="0">
                <a:solidFill>
                  <a:srgbClr val="F6F6F6"/>
                </a:solidFill>
                <a:latin typeface="Tahoma"/>
                <a:cs typeface="Tahoma"/>
              </a:rPr>
              <a:t> </a:t>
            </a:r>
            <a:r>
              <a:rPr sz="563" spc="-38" dirty="0">
                <a:solidFill>
                  <a:srgbClr val="F6F6F6"/>
                </a:solidFill>
                <a:latin typeface="Tahoma"/>
                <a:cs typeface="Tahoma"/>
              </a:rPr>
              <a:t>r</a:t>
            </a:r>
            <a:r>
              <a:rPr sz="563" spc="-61" dirty="0">
                <a:solidFill>
                  <a:srgbClr val="F6F6F6"/>
                </a:solidFill>
                <a:latin typeface="Tahoma"/>
                <a:cs typeface="Tahoma"/>
              </a:rPr>
              <a:t> </a:t>
            </a:r>
            <a:r>
              <a:rPr sz="563" dirty="0">
                <a:solidFill>
                  <a:srgbClr val="F6F6F6"/>
                </a:solidFill>
                <a:latin typeface="Tahoma"/>
                <a:cs typeface="Tahoma"/>
              </a:rPr>
              <a:t>e</a:t>
            </a:r>
            <a:r>
              <a:rPr sz="563" spc="-56" dirty="0">
                <a:solidFill>
                  <a:srgbClr val="F6F6F6"/>
                </a:solidFill>
                <a:latin typeface="Tahoma"/>
                <a:cs typeface="Tahoma"/>
              </a:rPr>
              <a:t> m </a:t>
            </a:r>
            <a:r>
              <a:rPr sz="563" dirty="0">
                <a:solidFill>
                  <a:srgbClr val="F6F6F6"/>
                </a:solidFill>
                <a:latin typeface="Tahoma"/>
                <a:cs typeface="Tahoma"/>
              </a:rPr>
              <a:t>e</a:t>
            </a:r>
            <a:r>
              <a:rPr sz="563" spc="-61" dirty="0">
                <a:solidFill>
                  <a:srgbClr val="F6F6F6"/>
                </a:solidFill>
                <a:latin typeface="Tahoma"/>
                <a:cs typeface="Tahoma"/>
              </a:rPr>
              <a:t> </a:t>
            </a:r>
            <a:r>
              <a:rPr sz="563" spc="-38" dirty="0">
                <a:solidFill>
                  <a:srgbClr val="F6F6F6"/>
                </a:solidFill>
                <a:latin typeface="Tahoma"/>
                <a:cs typeface="Tahoma"/>
              </a:rPr>
              <a:t>n</a:t>
            </a:r>
            <a:r>
              <a:rPr sz="563" spc="-56" dirty="0">
                <a:solidFill>
                  <a:srgbClr val="F6F6F6"/>
                </a:solidFill>
                <a:latin typeface="Tahoma"/>
                <a:cs typeface="Tahoma"/>
              </a:rPr>
              <a:t> </a:t>
            </a:r>
            <a:r>
              <a:rPr sz="563" dirty="0">
                <a:solidFill>
                  <a:srgbClr val="F6F6F6"/>
                </a:solidFill>
                <a:latin typeface="Tahoma"/>
                <a:cs typeface="Tahoma"/>
              </a:rPr>
              <a:t>t</a:t>
            </a:r>
            <a:r>
              <a:rPr sz="563" spc="220" dirty="0">
                <a:solidFill>
                  <a:srgbClr val="F6F6F6"/>
                </a:solidFill>
                <a:latin typeface="Tahoma"/>
                <a:cs typeface="Tahoma"/>
              </a:rPr>
              <a:t> </a:t>
            </a:r>
            <a:r>
              <a:rPr sz="563" dirty="0">
                <a:solidFill>
                  <a:srgbClr val="F6F6F6"/>
                </a:solidFill>
                <a:latin typeface="Tahoma"/>
                <a:cs typeface="Tahoma"/>
              </a:rPr>
              <a:t>A</a:t>
            </a:r>
            <a:r>
              <a:rPr sz="563" spc="-56" dirty="0">
                <a:solidFill>
                  <a:srgbClr val="F6F6F6"/>
                </a:solidFill>
                <a:latin typeface="Tahoma"/>
                <a:cs typeface="Tahoma"/>
              </a:rPr>
              <a:t> </a:t>
            </a:r>
            <a:r>
              <a:rPr sz="563" spc="-38" dirty="0">
                <a:solidFill>
                  <a:srgbClr val="F6F6F6"/>
                </a:solidFill>
                <a:latin typeface="Tahoma"/>
                <a:cs typeface="Tahoma"/>
              </a:rPr>
              <a:t>n</a:t>
            </a:r>
            <a:r>
              <a:rPr sz="563" spc="-56" dirty="0">
                <a:solidFill>
                  <a:srgbClr val="F6F6F6"/>
                </a:solidFill>
                <a:latin typeface="Tahoma"/>
                <a:cs typeface="Tahoma"/>
              </a:rPr>
              <a:t> </a:t>
            </a:r>
            <a:r>
              <a:rPr sz="563" dirty="0">
                <a:solidFill>
                  <a:srgbClr val="F6F6F6"/>
                </a:solidFill>
                <a:latin typeface="Tahoma"/>
                <a:cs typeface="Tahoma"/>
              </a:rPr>
              <a:t>a</a:t>
            </a:r>
            <a:r>
              <a:rPr sz="563" spc="-61" dirty="0">
                <a:solidFill>
                  <a:srgbClr val="F6F6F6"/>
                </a:solidFill>
                <a:latin typeface="Tahoma"/>
                <a:cs typeface="Tahoma"/>
              </a:rPr>
              <a:t> </a:t>
            </a:r>
            <a:r>
              <a:rPr sz="563" spc="-9" dirty="0">
                <a:solidFill>
                  <a:srgbClr val="F6F6F6"/>
                </a:solidFill>
                <a:latin typeface="Tahoma"/>
                <a:cs typeface="Tahoma"/>
              </a:rPr>
              <a:t>l</a:t>
            </a:r>
            <a:r>
              <a:rPr sz="563" spc="-56" dirty="0">
                <a:solidFill>
                  <a:srgbClr val="F6F6F6"/>
                </a:solidFill>
                <a:latin typeface="Tahoma"/>
                <a:cs typeface="Tahoma"/>
              </a:rPr>
              <a:t> </a:t>
            </a:r>
            <a:r>
              <a:rPr sz="563" spc="-47" dirty="0">
                <a:solidFill>
                  <a:srgbClr val="F6F6F6"/>
                </a:solidFill>
                <a:latin typeface="Tahoma"/>
                <a:cs typeface="Tahoma"/>
              </a:rPr>
              <a:t>y</a:t>
            </a:r>
            <a:r>
              <a:rPr sz="563" spc="-61" dirty="0">
                <a:solidFill>
                  <a:srgbClr val="F6F6F6"/>
                </a:solidFill>
                <a:latin typeface="Tahoma"/>
                <a:cs typeface="Tahoma"/>
              </a:rPr>
              <a:t> </a:t>
            </a:r>
            <a:r>
              <a:rPr sz="563" spc="-33" dirty="0">
                <a:solidFill>
                  <a:srgbClr val="F6F6F6"/>
                </a:solidFill>
                <a:latin typeface="Tahoma"/>
                <a:cs typeface="Tahoma"/>
              </a:rPr>
              <a:t>s</a:t>
            </a:r>
            <a:r>
              <a:rPr sz="563" spc="-56" dirty="0">
                <a:solidFill>
                  <a:srgbClr val="F6F6F6"/>
                </a:solidFill>
                <a:latin typeface="Tahoma"/>
                <a:cs typeface="Tahoma"/>
              </a:rPr>
              <a:t> </a:t>
            </a:r>
            <a:r>
              <a:rPr sz="563" spc="-9" dirty="0">
                <a:solidFill>
                  <a:srgbClr val="F6F6F6"/>
                </a:solidFill>
                <a:latin typeface="Tahoma"/>
                <a:cs typeface="Tahoma"/>
              </a:rPr>
              <a:t>t</a:t>
            </a:r>
            <a:r>
              <a:rPr sz="563" spc="-56" dirty="0">
                <a:solidFill>
                  <a:srgbClr val="F6F6F6"/>
                </a:solidFill>
                <a:latin typeface="Tahoma"/>
                <a:cs typeface="Tahoma"/>
              </a:rPr>
              <a:t> </a:t>
            </a:r>
            <a:r>
              <a:rPr sz="563" spc="84" dirty="0">
                <a:solidFill>
                  <a:srgbClr val="F6F6F6"/>
                </a:solidFill>
                <a:latin typeface="Tahoma"/>
                <a:cs typeface="Tahoma"/>
              </a:rPr>
              <a:t>/</a:t>
            </a:r>
            <a:r>
              <a:rPr sz="563" spc="220" dirty="0">
                <a:solidFill>
                  <a:srgbClr val="F6F6F6"/>
                </a:solidFill>
                <a:latin typeface="Tahoma"/>
                <a:cs typeface="Tahoma"/>
              </a:rPr>
              <a:t> </a:t>
            </a:r>
            <a:r>
              <a:rPr sz="563" dirty="0">
                <a:solidFill>
                  <a:srgbClr val="F6F6F6"/>
                </a:solidFill>
                <a:latin typeface="Tahoma"/>
                <a:cs typeface="Tahoma"/>
              </a:rPr>
              <a:t>S</a:t>
            </a:r>
            <a:r>
              <a:rPr sz="563" spc="-56" dirty="0">
                <a:solidFill>
                  <a:srgbClr val="F6F6F6"/>
                </a:solidFill>
                <a:latin typeface="Tahoma"/>
                <a:cs typeface="Tahoma"/>
              </a:rPr>
              <a:t> m</a:t>
            </a:r>
            <a:r>
              <a:rPr sz="563" spc="-61" dirty="0">
                <a:solidFill>
                  <a:srgbClr val="F6F6F6"/>
                </a:solidFill>
                <a:latin typeface="Tahoma"/>
                <a:cs typeface="Tahoma"/>
              </a:rPr>
              <a:t> </a:t>
            </a:r>
            <a:r>
              <a:rPr sz="563" dirty="0">
                <a:solidFill>
                  <a:srgbClr val="F6F6F6"/>
                </a:solidFill>
                <a:latin typeface="Tahoma"/>
                <a:cs typeface="Tahoma"/>
              </a:rPr>
              <a:t>a</a:t>
            </a:r>
            <a:r>
              <a:rPr sz="563" spc="-56" dirty="0">
                <a:solidFill>
                  <a:srgbClr val="F6F6F6"/>
                </a:solidFill>
                <a:latin typeface="Tahoma"/>
                <a:cs typeface="Tahoma"/>
              </a:rPr>
              <a:t> </a:t>
            </a:r>
            <a:r>
              <a:rPr sz="563" spc="-9" dirty="0">
                <a:solidFill>
                  <a:srgbClr val="F6F6F6"/>
                </a:solidFill>
                <a:latin typeface="Tahoma"/>
                <a:cs typeface="Tahoma"/>
              </a:rPr>
              <a:t>l</a:t>
            </a:r>
            <a:r>
              <a:rPr sz="563" spc="-56" dirty="0">
                <a:solidFill>
                  <a:srgbClr val="F6F6F6"/>
                </a:solidFill>
                <a:latin typeface="Tahoma"/>
                <a:cs typeface="Tahoma"/>
              </a:rPr>
              <a:t> </a:t>
            </a:r>
            <a:r>
              <a:rPr sz="563" spc="-47" dirty="0">
                <a:solidFill>
                  <a:srgbClr val="F6F6F6"/>
                </a:solidFill>
                <a:latin typeface="Tahoma"/>
                <a:cs typeface="Tahoma"/>
              </a:rPr>
              <a:t>l</a:t>
            </a:r>
            <a:r>
              <a:rPr sz="563" spc="469" dirty="0">
                <a:solidFill>
                  <a:srgbClr val="F6F6F6"/>
                </a:solidFill>
                <a:latin typeface="Tahoma"/>
                <a:cs typeface="Tahoma"/>
              </a:rPr>
              <a:t> </a:t>
            </a:r>
            <a:r>
              <a:rPr sz="563" spc="-38" dirty="0">
                <a:solidFill>
                  <a:srgbClr val="F6F6F6"/>
                </a:solidFill>
                <a:latin typeface="Tahoma"/>
                <a:cs typeface="Tahoma"/>
              </a:rPr>
              <a:t>B</a:t>
            </a:r>
            <a:r>
              <a:rPr sz="563" spc="-66" dirty="0">
                <a:solidFill>
                  <a:srgbClr val="F6F6F6"/>
                </a:solidFill>
                <a:latin typeface="Tahoma"/>
                <a:cs typeface="Tahoma"/>
              </a:rPr>
              <a:t> </a:t>
            </a:r>
            <a:r>
              <a:rPr sz="563" spc="-38" dirty="0">
                <a:solidFill>
                  <a:srgbClr val="F6F6F6"/>
                </a:solidFill>
                <a:latin typeface="Tahoma"/>
                <a:cs typeface="Tahoma"/>
              </a:rPr>
              <a:t>u</a:t>
            </a:r>
            <a:r>
              <a:rPr sz="563" spc="-61" dirty="0">
                <a:solidFill>
                  <a:srgbClr val="F6F6F6"/>
                </a:solidFill>
                <a:latin typeface="Tahoma"/>
                <a:cs typeface="Tahoma"/>
              </a:rPr>
              <a:t> </a:t>
            </a:r>
            <a:r>
              <a:rPr sz="563" spc="-33" dirty="0">
                <a:solidFill>
                  <a:srgbClr val="F6F6F6"/>
                </a:solidFill>
                <a:latin typeface="Tahoma"/>
                <a:cs typeface="Tahoma"/>
              </a:rPr>
              <a:t>s</a:t>
            </a:r>
            <a:r>
              <a:rPr sz="563" spc="-61" dirty="0">
                <a:solidFill>
                  <a:srgbClr val="F6F6F6"/>
                </a:solidFill>
                <a:latin typeface="Tahoma"/>
                <a:cs typeface="Tahoma"/>
              </a:rPr>
              <a:t> </a:t>
            </a:r>
            <a:r>
              <a:rPr sz="563" dirty="0">
                <a:solidFill>
                  <a:srgbClr val="F6F6F6"/>
                </a:solidFill>
                <a:latin typeface="Tahoma"/>
                <a:cs typeface="Tahoma"/>
              </a:rPr>
              <a:t>i</a:t>
            </a:r>
            <a:r>
              <a:rPr sz="563" spc="-61" dirty="0">
                <a:solidFill>
                  <a:srgbClr val="F6F6F6"/>
                </a:solidFill>
                <a:latin typeface="Tahoma"/>
                <a:cs typeface="Tahoma"/>
              </a:rPr>
              <a:t> </a:t>
            </a:r>
            <a:r>
              <a:rPr sz="563" spc="-38" dirty="0">
                <a:solidFill>
                  <a:srgbClr val="F6F6F6"/>
                </a:solidFill>
                <a:latin typeface="Tahoma"/>
                <a:cs typeface="Tahoma"/>
              </a:rPr>
              <a:t>n</a:t>
            </a:r>
            <a:r>
              <a:rPr sz="563" spc="-61" dirty="0">
                <a:solidFill>
                  <a:srgbClr val="F6F6F6"/>
                </a:solidFill>
                <a:latin typeface="Tahoma"/>
                <a:cs typeface="Tahoma"/>
              </a:rPr>
              <a:t> </a:t>
            </a:r>
            <a:r>
              <a:rPr sz="563" dirty="0">
                <a:solidFill>
                  <a:srgbClr val="F6F6F6"/>
                </a:solidFill>
                <a:latin typeface="Tahoma"/>
                <a:cs typeface="Tahoma"/>
              </a:rPr>
              <a:t>e</a:t>
            </a:r>
            <a:r>
              <a:rPr sz="563" spc="-61" dirty="0">
                <a:solidFill>
                  <a:srgbClr val="F6F6F6"/>
                </a:solidFill>
                <a:latin typeface="Tahoma"/>
                <a:cs typeface="Tahoma"/>
              </a:rPr>
              <a:t> </a:t>
            </a:r>
            <a:r>
              <a:rPr sz="563" spc="-33" dirty="0">
                <a:solidFill>
                  <a:srgbClr val="F6F6F6"/>
                </a:solidFill>
                <a:latin typeface="Tahoma"/>
                <a:cs typeface="Tahoma"/>
              </a:rPr>
              <a:t>s</a:t>
            </a:r>
            <a:r>
              <a:rPr sz="563" spc="-61" dirty="0">
                <a:solidFill>
                  <a:srgbClr val="F6F6F6"/>
                </a:solidFill>
                <a:latin typeface="Tahoma"/>
                <a:cs typeface="Tahoma"/>
              </a:rPr>
              <a:t> </a:t>
            </a:r>
            <a:r>
              <a:rPr sz="563" dirty="0">
                <a:solidFill>
                  <a:srgbClr val="F6F6F6"/>
                </a:solidFill>
                <a:latin typeface="Tahoma"/>
                <a:cs typeface="Tahoma"/>
              </a:rPr>
              <a:t>s</a:t>
            </a:r>
            <a:r>
              <a:rPr sz="563" spc="215" dirty="0">
                <a:solidFill>
                  <a:srgbClr val="F6F6F6"/>
                </a:solidFill>
                <a:latin typeface="Tahoma"/>
                <a:cs typeface="Tahoma"/>
              </a:rPr>
              <a:t> </a:t>
            </a:r>
            <a:r>
              <a:rPr sz="563" spc="70" dirty="0">
                <a:solidFill>
                  <a:srgbClr val="F6F6F6"/>
                </a:solidFill>
                <a:latin typeface="Tahoma"/>
                <a:cs typeface="Tahoma"/>
              </a:rPr>
              <a:t>C</a:t>
            </a:r>
            <a:r>
              <a:rPr sz="563" spc="-66" dirty="0">
                <a:solidFill>
                  <a:srgbClr val="F6F6F6"/>
                </a:solidFill>
                <a:latin typeface="Tahoma"/>
                <a:cs typeface="Tahoma"/>
              </a:rPr>
              <a:t> </a:t>
            </a:r>
            <a:r>
              <a:rPr sz="563" dirty="0">
                <a:solidFill>
                  <a:srgbClr val="F6F6F6"/>
                </a:solidFill>
                <a:latin typeface="Tahoma"/>
                <a:cs typeface="Tahoma"/>
              </a:rPr>
              <a:t>o</a:t>
            </a:r>
            <a:r>
              <a:rPr sz="563" spc="-61" dirty="0">
                <a:solidFill>
                  <a:srgbClr val="F6F6F6"/>
                </a:solidFill>
                <a:latin typeface="Tahoma"/>
                <a:cs typeface="Tahoma"/>
              </a:rPr>
              <a:t> </a:t>
            </a:r>
            <a:r>
              <a:rPr sz="563" dirty="0">
                <a:solidFill>
                  <a:srgbClr val="F6F6F6"/>
                </a:solidFill>
                <a:latin typeface="Tahoma"/>
                <a:cs typeface="Tahoma"/>
              </a:rPr>
              <a:t>o</a:t>
            </a:r>
            <a:r>
              <a:rPr sz="563" spc="-61" dirty="0">
                <a:solidFill>
                  <a:srgbClr val="F6F6F6"/>
                </a:solidFill>
                <a:latin typeface="Tahoma"/>
                <a:cs typeface="Tahoma"/>
              </a:rPr>
              <a:t> </a:t>
            </a:r>
            <a:r>
              <a:rPr sz="563" spc="-38" dirty="0">
                <a:solidFill>
                  <a:srgbClr val="F6F6F6"/>
                </a:solidFill>
                <a:latin typeface="Tahoma"/>
                <a:cs typeface="Tahoma"/>
              </a:rPr>
              <a:t>r</a:t>
            </a:r>
            <a:r>
              <a:rPr sz="563" spc="-61" dirty="0">
                <a:solidFill>
                  <a:srgbClr val="F6F6F6"/>
                </a:solidFill>
                <a:latin typeface="Tahoma"/>
                <a:cs typeface="Tahoma"/>
              </a:rPr>
              <a:t> </a:t>
            </a:r>
            <a:r>
              <a:rPr sz="563" dirty="0">
                <a:solidFill>
                  <a:srgbClr val="F6F6F6"/>
                </a:solidFill>
                <a:latin typeface="Tahoma"/>
                <a:cs typeface="Tahoma"/>
              </a:rPr>
              <a:t>d</a:t>
            </a:r>
            <a:r>
              <a:rPr sz="563" spc="-61" dirty="0">
                <a:solidFill>
                  <a:srgbClr val="F6F6F6"/>
                </a:solidFill>
                <a:latin typeface="Tahoma"/>
                <a:cs typeface="Tahoma"/>
              </a:rPr>
              <a:t> </a:t>
            </a:r>
            <a:r>
              <a:rPr sz="563" dirty="0">
                <a:solidFill>
                  <a:srgbClr val="F6F6F6"/>
                </a:solidFill>
                <a:latin typeface="Tahoma"/>
                <a:cs typeface="Tahoma"/>
              </a:rPr>
              <a:t>i</a:t>
            </a:r>
            <a:r>
              <a:rPr sz="563" spc="-61" dirty="0">
                <a:solidFill>
                  <a:srgbClr val="F6F6F6"/>
                </a:solidFill>
                <a:latin typeface="Tahoma"/>
                <a:cs typeface="Tahoma"/>
              </a:rPr>
              <a:t> </a:t>
            </a:r>
            <a:r>
              <a:rPr sz="563" spc="-38" dirty="0">
                <a:solidFill>
                  <a:srgbClr val="F6F6F6"/>
                </a:solidFill>
                <a:latin typeface="Tahoma"/>
                <a:cs typeface="Tahoma"/>
              </a:rPr>
              <a:t>n</a:t>
            </a:r>
            <a:r>
              <a:rPr sz="563" spc="-61" dirty="0">
                <a:solidFill>
                  <a:srgbClr val="F6F6F6"/>
                </a:solidFill>
                <a:latin typeface="Tahoma"/>
                <a:cs typeface="Tahoma"/>
              </a:rPr>
              <a:t> </a:t>
            </a:r>
            <a:r>
              <a:rPr sz="563" dirty="0">
                <a:solidFill>
                  <a:srgbClr val="F6F6F6"/>
                </a:solidFill>
                <a:latin typeface="Tahoma"/>
                <a:cs typeface="Tahoma"/>
              </a:rPr>
              <a:t>a</a:t>
            </a:r>
            <a:r>
              <a:rPr sz="563" spc="-61" dirty="0">
                <a:solidFill>
                  <a:srgbClr val="F6F6F6"/>
                </a:solidFill>
                <a:latin typeface="Tahoma"/>
                <a:cs typeface="Tahoma"/>
              </a:rPr>
              <a:t> </a:t>
            </a:r>
            <a:r>
              <a:rPr sz="563" spc="-9" dirty="0">
                <a:solidFill>
                  <a:srgbClr val="F6F6F6"/>
                </a:solidFill>
                <a:latin typeface="Tahoma"/>
                <a:cs typeface="Tahoma"/>
              </a:rPr>
              <a:t>t</a:t>
            </a:r>
            <a:r>
              <a:rPr sz="563" spc="-61" dirty="0">
                <a:solidFill>
                  <a:srgbClr val="F6F6F6"/>
                </a:solidFill>
                <a:latin typeface="Tahoma"/>
                <a:cs typeface="Tahoma"/>
              </a:rPr>
              <a:t> </a:t>
            </a:r>
            <a:r>
              <a:rPr sz="563" dirty="0">
                <a:solidFill>
                  <a:srgbClr val="F6F6F6"/>
                </a:solidFill>
                <a:latin typeface="Tahoma"/>
                <a:cs typeface="Tahoma"/>
              </a:rPr>
              <a:t>o</a:t>
            </a:r>
            <a:r>
              <a:rPr sz="563" spc="-61" dirty="0">
                <a:solidFill>
                  <a:srgbClr val="F6F6F6"/>
                </a:solidFill>
                <a:latin typeface="Tahoma"/>
                <a:cs typeface="Tahoma"/>
              </a:rPr>
              <a:t> </a:t>
            </a:r>
            <a:r>
              <a:rPr sz="563" spc="-47" dirty="0">
                <a:solidFill>
                  <a:srgbClr val="F6F6F6"/>
                </a:solidFill>
                <a:latin typeface="Tahoma"/>
                <a:cs typeface="Tahoma"/>
              </a:rPr>
              <a:t>r</a:t>
            </a:r>
            <a:endParaRPr sz="563">
              <a:latin typeface="Tahoma"/>
              <a:cs typeface="Tahoma"/>
            </a:endParaRPr>
          </a:p>
        </p:txBody>
      </p:sp>
      <p:sp>
        <p:nvSpPr>
          <p:cNvPr id="59" name="object 59">
            <a:extLst>
              <a:ext uri="{C183D7F6-B498-43B3-948B-1728B52AA6E4}">
                <adec:decorative xmlns:adec="http://schemas.microsoft.com/office/drawing/2017/decorative" val="1"/>
              </a:ext>
            </a:extLst>
          </p:cNvPr>
          <p:cNvSpPr/>
          <p:nvPr/>
        </p:nvSpPr>
        <p:spPr>
          <a:xfrm>
            <a:off x="4822440" y="1942496"/>
            <a:ext cx="0" cy="697111"/>
          </a:xfrm>
          <a:custGeom>
            <a:avLst/>
            <a:gdLst/>
            <a:ahLst/>
            <a:cxnLst/>
            <a:rect l="l" t="t" r="r" b="b"/>
            <a:pathLst>
              <a:path h="743585">
                <a:moveTo>
                  <a:pt x="0" y="743095"/>
                </a:moveTo>
                <a:lnTo>
                  <a:pt x="0" y="0"/>
                </a:lnTo>
              </a:path>
            </a:pathLst>
          </a:custGeom>
          <a:ln w="28575">
            <a:solidFill>
              <a:srgbClr val="008037"/>
            </a:solidFill>
          </a:ln>
        </p:spPr>
        <p:txBody>
          <a:bodyPr wrap="square" lIns="0" tIns="0" rIns="0" bIns="0" rtlCol="0"/>
          <a:lstStyle/>
          <a:p>
            <a:endParaRPr sz="1875"/>
          </a:p>
        </p:txBody>
      </p:sp>
    </p:spTree>
    <p:extLst>
      <p:ext uri="{BB962C8B-B14F-4D97-AF65-F5344CB8AC3E}">
        <p14:creationId xmlns:p14="http://schemas.microsoft.com/office/powerpoint/2010/main" val="24023308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19268-4A24-4380-A4EC-9BDCD85106AD}"/>
              </a:ext>
            </a:extLst>
          </p:cNvPr>
          <p:cNvSpPr>
            <a:spLocks noGrp="1"/>
          </p:cNvSpPr>
          <p:nvPr>
            <p:ph type="title"/>
          </p:nvPr>
        </p:nvSpPr>
        <p:spPr/>
        <p:txBody>
          <a:bodyPr/>
          <a:lstStyle/>
          <a:p>
            <a:r>
              <a:rPr lang="en-US" sz="3600" dirty="0"/>
              <a:t>Major Programs</a:t>
            </a:r>
          </a:p>
        </p:txBody>
      </p:sp>
      <p:sp>
        <p:nvSpPr>
          <p:cNvPr id="3" name="Content Placeholder 2">
            <a:extLst>
              <a:ext uri="{FF2B5EF4-FFF2-40B4-BE49-F238E27FC236}">
                <a16:creationId xmlns:a16="http://schemas.microsoft.com/office/drawing/2014/main" id="{8ED5AAC1-3970-4E99-94AD-4D6D7078CE47}"/>
              </a:ext>
            </a:extLst>
          </p:cNvPr>
          <p:cNvSpPr>
            <a:spLocks noGrp="1"/>
          </p:cNvSpPr>
          <p:nvPr>
            <p:ph idx="1"/>
          </p:nvPr>
        </p:nvSpPr>
        <p:spPr/>
        <p:txBody>
          <a:bodyPr/>
          <a:lstStyle/>
          <a:p>
            <a:r>
              <a:rPr lang="en-US" dirty="0"/>
              <a:t>FNS has four (4) major programs areas:</a:t>
            </a:r>
          </a:p>
          <a:p>
            <a:pPr marL="914400" lvl="1" indent="-457200">
              <a:buFont typeface="+mj-lt"/>
              <a:buAutoNum type="arabicPeriod"/>
            </a:pPr>
            <a:r>
              <a:rPr lang="en-US" dirty="0"/>
              <a:t>Child Nutrition Programs (CNP)</a:t>
            </a:r>
          </a:p>
          <a:p>
            <a:pPr marL="914400" lvl="1" indent="-457200">
              <a:buFont typeface="+mj-lt"/>
              <a:buAutoNum type="arabicPeriod"/>
            </a:pPr>
            <a:r>
              <a:rPr lang="en-US" dirty="0"/>
              <a:t>Center for Nutrition Policy and Promotion</a:t>
            </a:r>
          </a:p>
          <a:p>
            <a:pPr marL="914400" lvl="1" indent="-457200">
              <a:buFont typeface="+mj-lt"/>
              <a:buAutoNum type="arabicPeriod"/>
            </a:pPr>
            <a:r>
              <a:rPr lang="en-US" dirty="0"/>
              <a:t>Supplemental Nutrition Assistance Program (SNAP)</a:t>
            </a:r>
          </a:p>
          <a:p>
            <a:pPr marL="914400" lvl="1" indent="-457200">
              <a:buFont typeface="+mj-lt"/>
              <a:buAutoNum type="arabicPeriod"/>
            </a:pPr>
            <a:r>
              <a:rPr lang="en-US" dirty="0"/>
              <a:t>Supplemental Nutrition and Safety Program (SNAS)</a:t>
            </a:r>
          </a:p>
        </p:txBody>
      </p:sp>
    </p:spTree>
    <p:extLst>
      <p:ext uri="{BB962C8B-B14F-4D97-AF65-F5344CB8AC3E}">
        <p14:creationId xmlns:p14="http://schemas.microsoft.com/office/powerpoint/2010/main" val="229703769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19268-4A24-4380-A4EC-9BDCD85106AD}"/>
              </a:ext>
            </a:extLst>
          </p:cNvPr>
          <p:cNvSpPr>
            <a:spLocks noGrp="1"/>
          </p:cNvSpPr>
          <p:nvPr>
            <p:ph type="title"/>
          </p:nvPr>
        </p:nvSpPr>
        <p:spPr/>
        <p:txBody>
          <a:bodyPr/>
          <a:lstStyle/>
          <a:p>
            <a:r>
              <a:rPr lang="en-US" sz="3600" dirty="0"/>
              <a:t>Programs Supported by CMD</a:t>
            </a:r>
          </a:p>
        </p:txBody>
      </p:sp>
      <p:sp>
        <p:nvSpPr>
          <p:cNvPr id="3" name="Content Placeholder 2">
            <a:extLst>
              <a:ext uri="{FF2B5EF4-FFF2-40B4-BE49-F238E27FC236}">
                <a16:creationId xmlns:a16="http://schemas.microsoft.com/office/drawing/2014/main" id="{8ED5AAC1-3970-4E99-94AD-4D6D7078CE47}"/>
              </a:ext>
            </a:extLst>
          </p:cNvPr>
          <p:cNvSpPr>
            <a:spLocks noGrp="1"/>
          </p:cNvSpPr>
          <p:nvPr>
            <p:ph idx="1"/>
          </p:nvPr>
        </p:nvSpPr>
        <p:spPr/>
        <p:txBody>
          <a:bodyPr/>
          <a:lstStyle/>
          <a:p>
            <a:pPr marL="0" indent="0">
              <a:buNone/>
            </a:pPr>
            <a:r>
              <a:rPr lang="en-US" dirty="0"/>
              <a:t>Child Nutrition Programs include:</a:t>
            </a:r>
          </a:p>
          <a:p>
            <a:pPr lvl="1"/>
            <a:r>
              <a:rPr lang="en-US" dirty="0"/>
              <a:t>National School Lunch Program</a:t>
            </a:r>
          </a:p>
          <a:p>
            <a:pPr lvl="1"/>
            <a:r>
              <a:rPr lang="en-US" dirty="0"/>
              <a:t>School Breakfast Program</a:t>
            </a:r>
          </a:p>
          <a:p>
            <a:pPr lvl="1"/>
            <a:r>
              <a:rPr lang="en-US" dirty="0"/>
              <a:t>Special Milk Program</a:t>
            </a:r>
          </a:p>
          <a:p>
            <a:pPr lvl="1"/>
            <a:r>
              <a:rPr lang="en-US" dirty="0"/>
              <a:t>Child and Adult Care Food Program</a:t>
            </a:r>
          </a:p>
          <a:p>
            <a:pPr lvl="1"/>
            <a:r>
              <a:rPr lang="en-US" dirty="0"/>
              <a:t>Summer Food Service Program</a:t>
            </a:r>
          </a:p>
        </p:txBody>
      </p:sp>
    </p:spTree>
    <p:extLst>
      <p:ext uri="{BB962C8B-B14F-4D97-AF65-F5344CB8AC3E}">
        <p14:creationId xmlns:p14="http://schemas.microsoft.com/office/powerpoint/2010/main" val="161120033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19268-4A24-4380-A4EC-9BDCD85106AD}"/>
              </a:ext>
            </a:extLst>
          </p:cNvPr>
          <p:cNvSpPr>
            <a:spLocks noGrp="1"/>
          </p:cNvSpPr>
          <p:nvPr>
            <p:ph type="title"/>
          </p:nvPr>
        </p:nvSpPr>
        <p:spPr/>
        <p:txBody>
          <a:bodyPr/>
          <a:lstStyle/>
          <a:p>
            <a:r>
              <a:rPr lang="en-US" sz="3600" dirty="0"/>
              <a:t>Programs Supported by CMD</a:t>
            </a:r>
          </a:p>
        </p:txBody>
      </p:sp>
      <p:sp>
        <p:nvSpPr>
          <p:cNvPr id="3" name="Content Placeholder 2">
            <a:extLst>
              <a:ext uri="{FF2B5EF4-FFF2-40B4-BE49-F238E27FC236}">
                <a16:creationId xmlns:a16="http://schemas.microsoft.com/office/drawing/2014/main" id="{8ED5AAC1-3970-4E99-94AD-4D6D7078CE47}"/>
              </a:ext>
            </a:extLst>
          </p:cNvPr>
          <p:cNvSpPr>
            <a:spLocks noGrp="1"/>
          </p:cNvSpPr>
          <p:nvPr>
            <p:ph idx="1"/>
          </p:nvPr>
        </p:nvSpPr>
        <p:spPr/>
        <p:txBody>
          <a:bodyPr/>
          <a:lstStyle/>
          <a:p>
            <a:pPr marL="0" indent="0">
              <a:buNone/>
            </a:pPr>
            <a:r>
              <a:rPr lang="en-US" dirty="0"/>
              <a:t>Child Nutrition Policy and Promotion include:</a:t>
            </a:r>
          </a:p>
          <a:p>
            <a:pPr lvl="1"/>
            <a:r>
              <a:rPr lang="en-US" dirty="0"/>
              <a:t>Myplate.gov</a:t>
            </a:r>
          </a:p>
          <a:p>
            <a:pPr lvl="1"/>
            <a:r>
              <a:rPr lang="en-US" dirty="0"/>
              <a:t>Nutrition Evidence Systematic Review (NESR)</a:t>
            </a:r>
          </a:p>
          <a:p>
            <a:pPr lvl="1"/>
            <a:r>
              <a:rPr lang="en-US" dirty="0"/>
              <a:t>USDA Food Plans: Cost of Food Reports</a:t>
            </a:r>
          </a:p>
          <a:p>
            <a:pPr lvl="1"/>
            <a:r>
              <a:rPr lang="en-US" dirty="0"/>
              <a:t>Pregnancy and Birth to 24 Months</a:t>
            </a:r>
          </a:p>
          <a:p>
            <a:pPr lvl="1"/>
            <a:r>
              <a:rPr lang="en-US" dirty="0"/>
              <a:t>Dietary Guidelines for Americans</a:t>
            </a:r>
          </a:p>
          <a:p>
            <a:pPr lvl="1"/>
            <a:r>
              <a:rPr lang="en-US" dirty="0"/>
              <a:t>Healthy Eating Index (HEI)</a:t>
            </a:r>
          </a:p>
          <a:p>
            <a:pPr lvl="1"/>
            <a:r>
              <a:rPr lang="en-US" dirty="0"/>
              <a:t>USDA Food Patterns</a:t>
            </a:r>
          </a:p>
          <a:p>
            <a:pPr lvl="1"/>
            <a:r>
              <a:rPr lang="en-US" dirty="0"/>
              <a:t>Health and Medicine Division Study</a:t>
            </a:r>
          </a:p>
        </p:txBody>
      </p:sp>
    </p:spTree>
    <p:extLst>
      <p:ext uri="{BB962C8B-B14F-4D97-AF65-F5344CB8AC3E}">
        <p14:creationId xmlns:p14="http://schemas.microsoft.com/office/powerpoint/2010/main" val="161569017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19268-4A24-4380-A4EC-9BDCD85106AD}"/>
              </a:ext>
            </a:extLst>
          </p:cNvPr>
          <p:cNvSpPr>
            <a:spLocks noGrp="1"/>
          </p:cNvSpPr>
          <p:nvPr>
            <p:ph type="title"/>
          </p:nvPr>
        </p:nvSpPr>
        <p:spPr/>
        <p:txBody>
          <a:bodyPr/>
          <a:lstStyle/>
          <a:p>
            <a:r>
              <a:rPr lang="en-US" sz="3600" dirty="0"/>
              <a:t>Programs Supported by CMD</a:t>
            </a:r>
          </a:p>
        </p:txBody>
      </p:sp>
      <p:sp>
        <p:nvSpPr>
          <p:cNvPr id="3" name="Content Placeholder 2">
            <a:extLst>
              <a:ext uri="{FF2B5EF4-FFF2-40B4-BE49-F238E27FC236}">
                <a16:creationId xmlns:a16="http://schemas.microsoft.com/office/drawing/2014/main" id="{8ED5AAC1-3970-4E99-94AD-4D6D7078CE47}"/>
              </a:ext>
            </a:extLst>
          </p:cNvPr>
          <p:cNvSpPr>
            <a:spLocks noGrp="1"/>
          </p:cNvSpPr>
          <p:nvPr>
            <p:ph idx="1"/>
          </p:nvPr>
        </p:nvSpPr>
        <p:spPr/>
        <p:txBody>
          <a:bodyPr/>
          <a:lstStyle/>
          <a:p>
            <a:pPr marL="0" indent="0">
              <a:buNone/>
            </a:pPr>
            <a:r>
              <a:rPr lang="en-US" dirty="0"/>
              <a:t>Supplemental Nutrition Assistance Program(SNAP)</a:t>
            </a:r>
          </a:p>
          <a:p>
            <a:pPr marL="0" indent="0">
              <a:buNone/>
            </a:pPr>
            <a:r>
              <a:rPr lang="en-US" sz="1800" dirty="0"/>
              <a:t>SNAP offers nutrition assistance to millions of eligible, low-income individuals and families and provides economic benefits to communities. SNAP is the largest program in the domestic hunger safety net. The Food and Nutrition Service works with State agencies, nutrition educators, and neighborhood and faith-based organizations to ensure that those eligible for nutrition assistance can make informed decisions about applying for the program and can access benefits. FNS also works with State partners and the retail community to improve program administration and ensure program integrity.</a:t>
            </a:r>
          </a:p>
        </p:txBody>
      </p:sp>
    </p:spTree>
    <p:extLst>
      <p:ext uri="{BB962C8B-B14F-4D97-AF65-F5344CB8AC3E}">
        <p14:creationId xmlns:p14="http://schemas.microsoft.com/office/powerpoint/2010/main" val="327709143"/>
      </p:ext>
    </p:extLst>
  </p:cSld>
  <p:clrMapOvr>
    <a:masterClrMapping/>
  </p:clrMapOvr>
  <p:transition/>
</p:sld>
</file>

<file path=ppt/theme/theme1.xml><?xml version="1.0" encoding="utf-8"?>
<a:theme xmlns:a="http://schemas.openxmlformats.org/drawingml/2006/main" name="USDA">
  <a:themeElements>
    <a:clrScheme name="Custom 1">
      <a:dk1>
        <a:srgbClr val="555555"/>
      </a:dk1>
      <a:lt1>
        <a:srgbClr val="FFFFFF"/>
      </a:lt1>
      <a:dk2>
        <a:srgbClr val="002060"/>
      </a:dk2>
      <a:lt2>
        <a:srgbClr val="FFFFFF"/>
      </a:lt2>
      <a:accent1>
        <a:srgbClr val="002060"/>
      </a:accent1>
      <a:accent2>
        <a:srgbClr val="BBBBBB"/>
      </a:accent2>
      <a:accent3>
        <a:srgbClr val="FFFFFF"/>
      </a:accent3>
      <a:accent4>
        <a:srgbClr val="474747"/>
      </a:accent4>
      <a:accent5>
        <a:srgbClr val="4949F9"/>
      </a:accent5>
      <a:accent6>
        <a:srgbClr val="999999"/>
      </a:accent6>
      <a:hlink>
        <a:srgbClr val="163FEE"/>
      </a:hlink>
      <a:folHlink>
        <a:srgbClr val="555555"/>
      </a:folHlink>
    </a:clrScheme>
    <a:fontScheme name="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13">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555555"/>
        </a:hlink>
        <a:folHlink>
          <a:srgbClr val="B50C00"/>
        </a:folHlink>
      </a:clrScheme>
      <a:clrMap bg1="lt1" tx1="dk1" bg2="lt2" tx2="dk2" accent1="accent1" accent2="accent2" accent3="accent3" accent4="accent4" accent5="accent5" accent6="accent6" hlink="hlink" folHlink="folHlink"/>
    </a:extraClrScheme>
    <a:extraClrScheme>
      <a:clrScheme name="default 14">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
      <a:clrScheme name="default 15">
        <a:dk1>
          <a:srgbClr val="555555"/>
        </a:dk1>
        <a:lt1>
          <a:srgbClr val="FFFFFF"/>
        </a:lt1>
        <a:dk2>
          <a:srgbClr val="B50C00"/>
        </a:dk2>
        <a:lt2>
          <a:srgbClr val="BEBEBE"/>
        </a:lt2>
        <a:accent1>
          <a:srgbClr val="E0001B"/>
        </a:accent1>
        <a:accent2>
          <a:srgbClr val="BEBEBE"/>
        </a:accent2>
        <a:accent3>
          <a:srgbClr val="FFFFFF"/>
        </a:accent3>
        <a:accent4>
          <a:srgbClr val="474747"/>
        </a:accent4>
        <a:accent5>
          <a:srgbClr val="EDAAAB"/>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USDA" id="{F29B68F6-B6B6-4BFC-97AF-DCCA0FA7C1F1}" vid="{711BBBF7-0404-40BB-9322-E1C15A56CEF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B236C8C896E140A6C0A00676FDFF25" ma:contentTypeVersion="9" ma:contentTypeDescription="Create a new document." ma:contentTypeScope="" ma:versionID="4abad9cae726bd22b72be2d49d02303a">
  <xsd:schema xmlns:xsd="http://www.w3.org/2001/XMLSchema" xmlns:xs="http://www.w3.org/2001/XMLSchema" xmlns:p="http://schemas.microsoft.com/office/2006/metadata/properties" xmlns:ns2="0c0205a6-db34-4529-8077-d7a92e3e3354" xmlns:ns3="4ce865f6-d2b8-432a-ad72-977780d276f3" targetNamespace="http://schemas.microsoft.com/office/2006/metadata/properties" ma:root="true" ma:fieldsID="a930c9a86071159c871aa98838a9a7bf" ns2:_="" ns3:_="">
    <xsd:import namespace="0c0205a6-db34-4529-8077-d7a92e3e3354"/>
    <xsd:import namespace="4ce865f6-d2b8-432a-ad72-977780d276f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0205a6-db34-4529-8077-d7a92e3e33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e865f6-d2b8-432a-ad72-977780d276f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03E7370-1B86-4672-8B54-118ACD59F7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0205a6-db34-4529-8077-d7a92e3e3354"/>
    <ds:schemaRef ds:uri="4ce865f6-d2b8-432a-ad72-977780d276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9C206D8-32BA-44B6-A7AB-90DAAFBA2D57}">
  <ds:schemaRefs>
    <ds:schemaRef ds:uri="http://schemas.microsoft.com/sharepoint/v3/contenttype/forms"/>
  </ds:schemaRefs>
</ds:datastoreItem>
</file>

<file path=customXml/itemProps3.xml><?xml version="1.0" encoding="utf-8"?>
<ds:datastoreItem xmlns:ds="http://schemas.openxmlformats.org/officeDocument/2006/customXml" ds:itemID="{BF075423-F39F-4A2D-A918-53CA697FEBC4}">
  <ds:schemaRefs>
    <ds:schemaRef ds:uri="http://schemas.microsoft.com/office/2006/metadata/properties"/>
    <ds:schemaRef ds:uri="http://purl.org/dc/elements/1.1/"/>
    <ds:schemaRef ds:uri="47d677c5-67a1-4b2f-94a4-52b40f1f2589"/>
    <ds:schemaRef ds:uri="http://schemas.openxmlformats.org/package/2006/metadata/core-properties"/>
    <ds:schemaRef ds:uri="http://purl.org/dc/terms/"/>
    <ds:schemaRef ds:uri="8c84f251-161c-4319-a4b5-aaedc613c88a"/>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14185</TotalTime>
  <Words>1476</Words>
  <Application>Microsoft Office PowerPoint</Application>
  <PresentationFormat>On-screen Show (4:3)</PresentationFormat>
  <Paragraphs>202</Paragraphs>
  <Slides>15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Segoe UI</vt:lpstr>
      <vt:lpstr>Tahoma</vt:lpstr>
      <vt:lpstr>Wingdings</vt:lpstr>
      <vt:lpstr>USDA</vt:lpstr>
      <vt:lpstr>Food and Nutrition Service Overview</vt:lpstr>
      <vt:lpstr>FNS Mission and Vision</vt:lpstr>
      <vt:lpstr>CMD Mission and Vision</vt:lpstr>
      <vt:lpstr>Purpose Statement</vt:lpstr>
      <vt:lpstr>Agency Contracting Structure</vt:lpstr>
      <vt:lpstr>Major Programs</vt:lpstr>
      <vt:lpstr>Programs Supported by CMD</vt:lpstr>
      <vt:lpstr>Programs Supported by CMD</vt:lpstr>
      <vt:lpstr>Programs Supported by CMD</vt:lpstr>
      <vt:lpstr>Programs Supported by CMD</vt:lpstr>
      <vt:lpstr>Typical Contract Types</vt:lpstr>
      <vt:lpstr>FY21 – Top NAICS Categories</vt:lpstr>
      <vt:lpstr>FY22 - Small Business Achievement</vt:lpstr>
      <vt:lpstr>FY21 – CMD Facts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QSR Template</dc:title>
  <dc:creator>Gardner, Maureen - OSEC, Washington, DC</dc:creator>
  <cp:lastModifiedBy>Coleman, Rick - RD, National Office</cp:lastModifiedBy>
  <cp:revision>66</cp:revision>
  <cp:lastPrinted>2019-11-22T22:37:16Z</cp:lastPrinted>
  <dcterms:created xsi:type="dcterms:W3CDTF">2019-11-11T18:14:04Z</dcterms:created>
  <dcterms:modified xsi:type="dcterms:W3CDTF">2022-04-19T13:31:28Z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0x0101007BB236C8C896E140A6C0A00676FDFF25</vt:lpwstr>
  </property>
</Properties>
</file>