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notesSlides/notesSlide1.xml" ContentType="application/vnd.openxmlformats-officedocument.presentationml.notesSlide+xml"/>
  <Override PartName="/ppt/slideLayouts/slideLayout22.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6" r:id="rId2"/>
  </p:sldMasterIdLst>
  <p:notesMasterIdLst>
    <p:notesMasterId r:id="rId13"/>
  </p:notesMasterIdLst>
  <p:sldIdLst>
    <p:sldId id="256" r:id="rId3"/>
    <p:sldId id="415" r:id="rId4"/>
    <p:sldId id="300" r:id="rId5"/>
    <p:sldId id="276" r:id="rId6"/>
    <p:sldId id="305" r:id="rId7"/>
    <p:sldId id="275" r:id="rId8"/>
    <p:sldId id="303" r:id="rId9"/>
    <p:sldId id="271" r:id="rId10"/>
    <p:sldId id="261" r:id="rId11"/>
    <p:sldId id="304" r:id="rId12"/>
  </p:sldIdLst>
  <p:sldSz cx="9144000" cy="6858000" type="screen4x3"/>
  <p:notesSz cx="7010400" cy="9296400"/>
  <p:defaultTextStyle>
    <a:defPPr>
      <a:defRPr lang="en-US"/>
    </a:defPPr>
    <a:lvl1pPr algn="l" rtl="0" fontAlgn="base">
      <a:spcBef>
        <a:spcPct val="0"/>
      </a:spcBef>
      <a:spcAft>
        <a:spcPct val="0"/>
      </a:spcAft>
      <a:defRPr sz="2000" kern="1200">
        <a:solidFill>
          <a:srgbClr val="545555"/>
        </a:solidFill>
        <a:latin typeface="Arial" charset="0"/>
        <a:ea typeface="ＭＳ Ｐゴシック"/>
        <a:cs typeface="ＭＳ Ｐゴシック"/>
      </a:defRPr>
    </a:lvl1pPr>
    <a:lvl2pPr marL="457200" algn="l" rtl="0" fontAlgn="base">
      <a:spcBef>
        <a:spcPct val="0"/>
      </a:spcBef>
      <a:spcAft>
        <a:spcPct val="0"/>
      </a:spcAft>
      <a:defRPr sz="2000" kern="1200">
        <a:solidFill>
          <a:srgbClr val="545555"/>
        </a:solidFill>
        <a:latin typeface="Arial" charset="0"/>
        <a:ea typeface="ＭＳ Ｐゴシック"/>
        <a:cs typeface="ＭＳ Ｐゴシック"/>
      </a:defRPr>
    </a:lvl2pPr>
    <a:lvl3pPr marL="914400" algn="l" rtl="0" fontAlgn="base">
      <a:spcBef>
        <a:spcPct val="0"/>
      </a:spcBef>
      <a:spcAft>
        <a:spcPct val="0"/>
      </a:spcAft>
      <a:defRPr sz="2000" kern="1200">
        <a:solidFill>
          <a:srgbClr val="545555"/>
        </a:solidFill>
        <a:latin typeface="Arial" charset="0"/>
        <a:ea typeface="ＭＳ Ｐゴシック"/>
        <a:cs typeface="ＭＳ Ｐゴシック"/>
      </a:defRPr>
    </a:lvl3pPr>
    <a:lvl4pPr marL="1371600" algn="l" rtl="0" fontAlgn="base">
      <a:spcBef>
        <a:spcPct val="0"/>
      </a:spcBef>
      <a:spcAft>
        <a:spcPct val="0"/>
      </a:spcAft>
      <a:defRPr sz="2000" kern="1200">
        <a:solidFill>
          <a:srgbClr val="545555"/>
        </a:solidFill>
        <a:latin typeface="Arial" charset="0"/>
        <a:ea typeface="ＭＳ Ｐゴシック"/>
        <a:cs typeface="ＭＳ Ｐゴシック"/>
      </a:defRPr>
    </a:lvl4pPr>
    <a:lvl5pPr marL="1828800" algn="l" rtl="0" fontAlgn="base">
      <a:spcBef>
        <a:spcPct val="0"/>
      </a:spcBef>
      <a:spcAft>
        <a:spcPct val="0"/>
      </a:spcAft>
      <a:defRPr sz="2000" kern="1200">
        <a:solidFill>
          <a:srgbClr val="545555"/>
        </a:solidFill>
        <a:latin typeface="Arial" charset="0"/>
        <a:ea typeface="ＭＳ Ｐゴシック"/>
        <a:cs typeface="ＭＳ Ｐゴシック"/>
      </a:defRPr>
    </a:lvl5pPr>
    <a:lvl6pPr marL="2286000" algn="l" defTabSz="914400" rtl="0" eaLnBrk="1" latinLnBrk="0" hangingPunct="1">
      <a:defRPr sz="2000" kern="1200">
        <a:solidFill>
          <a:srgbClr val="545555"/>
        </a:solidFill>
        <a:latin typeface="Arial" charset="0"/>
        <a:ea typeface="ＭＳ Ｐゴシック"/>
        <a:cs typeface="ＭＳ Ｐゴシック"/>
      </a:defRPr>
    </a:lvl6pPr>
    <a:lvl7pPr marL="2743200" algn="l" defTabSz="914400" rtl="0" eaLnBrk="1" latinLnBrk="0" hangingPunct="1">
      <a:defRPr sz="2000" kern="1200">
        <a:solidFill>
          <a:srgbClr val="545555"/>
        </a:solidFill>
        <a:latin typeface="Arial" charset="0"/>
        <a:ea typeface="ＭＳ Ｐゴシック"/>
        <a:cs typeface="ＭＳ Ｐゴシック"/>
      </a:defRPr>
    </a:lvl7pPr>
    <a:lvl8pPr marL="3200400" algn="l" defTabSz="914400" rtl="0" eaLnBrk="1" latinLnBrk="0" hangingPunct="1">
      <a:defRPr sz="2000" kern="1200">
        <a:solidFill>
          <a:srgbClr val="545555"/>
        </a:solidFill>
        <a:latin typeface="Arial" charset="0"/>
        <a:ea typeface="ＭＳ Ｐゴシック"/>
        <a:cs typeface="ＭＳ Ｐゴシック"/>
      </a:defRPr>
    </a:lvl8pPr>
    <a:lvl9pPr marL="3657600" algn="l" defTabSz="914400" rtl="0" eaLnBrk="1" latinLnBrk="0" hangingPunct="1">
      <a:defRPr sz="2000" kern="1200">
        <a:solidFill>
          <a:srgbClr val="545555"/>
        </a:solidFill>
        <a:latin typeface="Arial" charset="0"/>
        <a:ea typeface="ＭＳ Ｐゴシック"/>
        <a:cs typeface="ＭＳ Ｐゴシック"/>
      </a:defRPr>
    </a:lvl9pPr>
  </p:defaultTextStyle>
  <p:extLst>
    <p:ext uri="{521415D9-36F7-43E2-AB2F-B90AF26B5E84}">
      <p14:sectionLst xmlns:p14="http://schemas.microsoft.com/office/powerpoint/2010/main">
        <p14:section name="Introduction" id="{D4F275B2-4768-4588-8305-DB0DA0928243}">
          <p14:sldIdLst>
            <p14:sldId id="256"/>
            <p14:sldId id="415"/>
          </p14:sldIdLst>
        </p14:section>
        <p14:section name="Small Business Overview" id="{56ECB4B4-62FB-4368-8FFC-2E9F017F14E5}">
          <p14:sldIdLst>
            <p14:sldId id="300"/>
            <p14:sldId id="276"/>
            <p14:sldId id="305"/>
          </p14:sldIdLst>
        </p14:section>
        <p14:section name="Procurement Data &amp; Trends" id="{2E3429CE-0884-4CB2-8D12-6EC5E2CB0125}">
          <p14:sldIdLst>
            <p14:sldId id="275"/>
            <p14:sldId id="303"/>
            <p14:sldId id="271"/>
            <p14:sldId id="261"/>
            <p14:sldId id="304"/>
          </p14:sldIdLst>
        </p14:section>
      </p14:sectionLst>
    </p:ext>
    <p:ext uri="{EFAFB233-063F-42B5-8137-9DF3F51BA10A}">
      <p15:sldGuideLst xmlns:p15="http://schemas.microsoft.com/office/powerpoint/2012/main">
        <p15:guide id="1" orient="horz" pos="2640">
          <p15:clr>
            <a:srgbClr val="A4A3A4"/>
          </p15:clr>
        </p15:guide>
        <p15:guide id="2" pos="417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58" autoAdjust="0"/>
    <p:restoredTop sz="96400" autoAdjust="0"/>
  </p:normalViewPr>
  <p:slideViewPr>
    <p:cSldViewPr snapToGrid="0">
      <p:cViewPr varScale="1">
        <p:scale>
          <a:sx n="80" d="100"/>
          <a:sy n="80" d="100"/>
        </p:scale>
        <p:origin x="53" y="120"/>
      </p:cViewPr>
      <p:guideLst>
        <p:guide orient="horz" pos="2640"/>
        <p:guide pos="4176"/>
      </p:guideLst>
    </p:cSldViewPr>
  </p:slideViewPr>
  <p:outlineViewPr>
    <p:cViewPr>
      <p:scale>
        <a:sx n="33" d="100"/>
        <a:sy n="33" d="100"/>
      </p:scale>
      <p:origin x="0" y="-1728"/>
    </p:cViewPr>
  </p:outlin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2ACBEA1-B348-4597-A599-72215B51CECF}" type="datetimeFigureOut">
              <a:rPr lang="en-US" smtClean="0"/>
              <a:t>4/25/2022</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030E05A-A200-4AF8-9264-39400CC7A248}" type="slidenum">
              <a:rPr lang="en-US" smtClean="0"/>
              <a:t>‹#›</a:t>
            </a:fld>
            <a:endParaRPr lang="en-US"/>
          </a:p>
        </p:txBody>
      </p:sp>
    </p:spTree>
    <p:extLst>
      <p:ext uri="{BB962C8B-B14F-4D97-AF65-F5344CB8AC3E}">
        <p14:creationId xmlns:p14="http://schemas.microsoft.com/office/powerpoint/2010/main" val="851212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26471" rtl="0" eaLnBrk="1" fontAlgn="base" latinLnBrk="0" hangingPunct="1">
              <a:lnSpc>
                <a:spcPct val="100000"/>
              </a:lnSpc>
              <a:spcBef>
                <a:spcPct val="0"/>
              </a:spcBef>
              <a:spcAft>
                <a:spcPct val="0"/>
              </a:spcAft>
              <a:buClrTx/>
              <a:buSzTx/>
              <a:buFontTx/>
              <a:buNone/>
              <a:tabLst/>
              <a:defRPr/>
            </a:pPr>
            <a:fld id="{78E37E85-AB30-4E7E-8092-43D16375185F}" type="slidenum">
              <a:rPr kumimoji="0" lang="en-US" sz="1200" b="0" i="0" u="none" strike="noStrike" kern="1200" cap="none" spc="0" normalizeH="0" baseline="0" noProof="0" smtClean="0">
                <a:ln>
                  <a:noFill/>
                </a:ln>
                <a:solidFill>
                  <a:srgbClr val="545555"/>
                </a:solidFill>
                <a:effectLst/>
                <a:uLnTx/>
                <a:uFillTx/>
                <a:latin typeface="Arial Narrow" pitchFamily="34" charset="0"/>
                <a:ea typeface="ＭＳ Ｐゴシック"/>
              </a:rPr>
              <a:pPr marL="0" marR="0" lvl="0" indent="0" algn="r" defTabSz="926471"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545555"/>
              </a:solidFill>
              <a:effectLst/>
              <a:uLnTx/>
              <a:uFillTx/>
              <a:latin typeface="Arial Narrow" pitchFamily="34" charset="0"/>
              <a:ea typeface="ＭＳ Ｐゴシック"/>
            </a:endParaRPr>
          </a:p>
        </p:txBody>
      </p:sp>
    </p:spTree>
    <p:extLst>
      <p:ext uri="{BB962C8B-B14F-4D97-AF65-F5344CB8AC3E}">
        <p14:creationId xmlns:p14="http://schemas.microsoft.com/office/powerpoint/2010/main" val="162428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Segoe UI" panose="020B0502040204020203" pitchFamily="34" charset="0"/>
              </a:rPr>
              <a:t>The Agency obligates nearly $1.5B annually in federal contracts. Approximately $1.17B a year is awarded to small businesses.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agency historical achievement [as captured in </a:t>
            </a:r>
            <a:r>
              <a:rPr lang="en-US" sz="1200" kern="1200" dirty="0" err="1">
                <a:solidFill>
                  <a:schemeClr val="tx1"/>
                </a:solidFill>
                <a:effectLst/>
                <a:latin typeface="+mn-lt"/>
                <a:ea typeface="+mn-ea"/>
                <a:cs typeface="+mn-cs"/>
              </a:rPr>
              <a:t>beta.sam</a:t>
            </a:r>
            <a:r>
              <a:rPr lang="en-US" sz="1200" kern="1200" dirty="0">
                <a:solidFill>
                  <a:schemeClr val="tx1"/>
                </a:solidFill>
                <a:effectLst/>
                <a:latin typeface="+mn-lt"/>
                <a:ea typeface="+mn-ea"/>
                <a:cs typeface="+mn-cs"/>
              </a:rPr>
              <a:t>] is as follows</a:t>
            </a:r>
          </a:p>
          <a:p>
            <a:pPr lvl="0"/>
            <a:r>
              <a:rPr lang="en-US" sz="1200" kern="1200" dirty="0">
                <a:solidFill>
                  <a:schemeClr val="tx1"/>
                </a:solidFill>
                <a:effectLst/>
                <a:latin typeface="+mn-lt"/>
                <a:ea typeface="+mn-ea"/>
                <a:cs typeface="+mn-cs"/>
              </a:rPr>
              <a:t>FY10 – 80%</a:t>
            </a:r>
          </a:p>
          <a:p>
            <a:pPr lvl="0"/>
            <a:r>
              <a:rPr lang="en-US" sz="1200" kern="1200" dirty="0">
                <a:solidFill>
                  <a:schemeClr val="tx1"/>
                </a:solidFill>
                <a:effectLst/>
                <a:latin typeface="+mn-lt"/>
                <a:ea typeface="+mn-ea"/>
                <a:cs typeface="+mn-cs"/>
              </a:rPr>
              <a:t>FY11 – 82%</a:t>
            </a:r>
          </a:p>
          <a:p>
            <a:pPr lvl="0"/>
            <a:r>
              <a:rPr lang="en-US" sz="1200" kern="1200" dirty="0">
                <a:solidFill>
                  <a:schemeClr val="tx1"/>
                </a:solidFill>
                <a:effectLst/>
                <a:latin typeface="+mn-lt"/>
                <a:ea typeface="+mn-ea"/>
                <a:cs typeface="+mn-cs"/>
              </a:rPr>
              <a:t>FY12 – 83%</a:t>
            </a:r>
          </a:p>
          <a:p>
            <a:pPr lvl="0"/>
            <a:r>
              <a:rPr lang="en-US" sz="1200" kern="1200" dirty="0">
                <a:solidFill>
                  <a:schemeClr val="tx1"/>
                </a:solidFill>
                <a:effectLst/>
                <a:latin typeface="+mn-lt"/>
                <a:ea typeface="+mn-ea"/>
                <a:cs typeface="+mn-cs"/>
              </a:rPr>
              <a:t>FY13 – 83%</a:t>
            </a:r>
          </a:p>
          <a:p>
            <a:pPr lvl="0"/>
            <a:r>
              <a:rPr lang="en-US" sz="1200" kern="1200" dirty="0">
                <a:solidFill>
                  <a:schemeClr val="tx1"/>
                </a:solidFill>
                <a:effectLst/>
                <a:latin typeface="+mn-lt"/>
                <a:ea typeface="+mn-ea"/>
                <a:cs typeface="+mn-cs"/>
              </a:rPr>
              <a:t>FY14 – 84%</a:t>
            </a:r>
          </a:p>
          <a:p>
            <a:pPr lvl="0"/>
            <a:r>
              <a:rPr lang="en-US" sz="1200" kern="1200" dirty="0">
                <a:solidFill>
                  <a:schemeClr val="tx1"/>
                </a:solidFill>
                <a:effectLst/>
                <a:latin typeface="+mn-lt"/>
                <a:ea typeface="+mn-ea"/>
                <a:cs typeface="+mn-cs"/>
              </a:rPr>
              <a:t>FY15 – 84%</a:t>
            </a:r>
          </a:p>
          <a:p>
            <a:pPr lvl="0"/>
            <a:r>
              <a:rPr lang="en-US" sz="1200" kern="1200" dirty="0">
                <a:solidFill>
                  <a:schemeClr val="tx1"/>
                </a:solidFill>
                <a:effectLst/>
                <a:latin typeface="+mn-lt"/>
                <a:ea typeface="+mn-ea"/>
                <a:cs typeface="+mn-cs"/>
              </a:rPr>
              <a:t>FY16 – 84%</a:t>
            </a:r>
          </a:p>
          <a:p>
            <a:pPr lvl="0"/>
            <a:r>
              <a:rPr lang="en-US" sz="1200" kern="1200" dirty="0">
                <a:solidFill>
                  <a:schemeClr val="tx1"/>
                </a:solidFill>
                <a:effectLst/>
                <a:latin typeface="+mn-lt"/>
                <a:ea typeface="+mn-ea"/>
                <a:cs typeface="+mn-cs"/>
              </a:rPr>
              <a:t>FY17 – 87%</a:t>
            </a:r>
          </a:p>
          <a:p>
            <a:pPr lvl="0"/>
            <a:r>
              <a:rPr lang="en-US" sz="1200" kern="1200" dirty="0">
                <a:solidFill>
                  <a:schemeClr val="tx1"/>
                </a:solidFill>
                <a:effectLst/>
                <a:latin typeface="+mn-lt"/>
                <a:ea typeface="+mn-ea"/>
                <a:cs typeface="+mn-cs"/>
              </a:rPr>
              <a:t>FY18 – 86%</a:t>
            </a:r>
          </a:p>
          <a:p>
            <a:pPr lvl="0"/>
            <a:r>
              <a:rPr lang="en-US" sz="1200" kern="1200" dirty="0">
                <a:solidFill>
                  <a:schemeClr val="tx1"/>
                </a:solidFill>
                <a:effectLst/>
                <a:latin typeface="+mn-lt"/>
                <a:ea typeface="+mn-ea"/>
                <a:cs typeface="+mn-cs"/>
              </a:rPr>
              <a:t>FY19 – 87%</a:t>
            </a:r>
          </a:p>
          <a:p>
            <a:pPr lvl="0"/>
            <a:r>
              <a:rPr lang="en-US" sz="1200" kern="1200" dirty="0">
                <a:solidFill>
                  <a:schemeClr val="tx1"/>
                </a:solidFill>
                <a:effectLst/>
                <a:latin typeface="+mn-lt"/>
                <a:ea typeface="+mn-ea"/>
                <a:cs typeface="+mn-cs"/>
              </a:rPr>
              <a:t>FY20 – 80%</a:t>
            </a:r>
          </a:p>
          <a:p>
            <a:endParaRPr lang="en-US" dirty="0"/>
          </a:p>
        </p:txBody>
      </p:sp>
      <p:sp>
        <p:nvSpPr>
          <p:cNvPr id="4" name="Slide Number Placeholder 3"/>
          <p:cNvSpPr>
            <a:spLocks noGrp="1"/>
          </p:cNvSpPr>
          <p:nvPr>
            <p:ph type="sldNum" sz="quarter" idx="5"/>
          </p:nvPr>
        </p:nvSpPr>
        <p:spPr/>
        <p:txBody>
          <a:bodyPr/>
          <a:lstStyle/>
          <a:p>
            <a:fld id="{E24F8C35-E4C8-4D78-A860-19355B622AB8}" type="slidenum">
              <a:rPr lang="en-US" smtClean="0"/>
              <a:pPr/>
              <a:t>3</a:t>
            </a:fld>
            <a:endParaRPr lang="en-US"/>
          </a:p>
        </p:txBody>
      </p:sp>
    </p:spTree>
    <p:extLst>
      <p:ext uri="{BB962C8B-B14F-4D97-AF65-F5344CB8AC3E}">
        <p14:creationId xmlns:p14="http://schemas.microsoft.com/office/powerpoint/2010/main" val="100948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8 NAICS</a:t>
            </a:r>
          </a:p>
        </p:txBody>
      </p:sp>
      <p:sp>
        <p:nvSpPr>
          <p:cNvPr id="4" name="Slide Number Placeholder 3"/>
          <p:cNvSpPr>
            <a:spLocks noGrp="1"/>
          </p:cNvSpPr>
          <p:nvPr>
            <p:ph type="sldNum" sz="quarter" idx="5"/>
          </p:nvPr>
        </p:nvSpPr>
        <p:spPr/>
        <p:txBody>
          <a:bodyPr/>
          <a:lstStyle/>
          <a:p>
            <a:fld id="{E24F8C35-E4C8-4D78-A860-19355B622AB8}" type="slidenum">
              <a:rPr lang="en-US" smtClean="0"/>
              <a:pPr/>
              <a:t>7</a:t>
            </a:fld>
            <a:endParaRPr lang="en-US"/>
          </a:p>
        </p:txBody>
      </p:sp>
    </p:spTree>
    <p:extLst>
      <p:ext uri="{BB962C8B-B14F-4D97-AF65-F5344CB8AC3E}">
        <p14:creationId xmlns:p14="http://schemas.microsoft.com/office/powerpoint/2010/main" val="1176499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a:t>
            </a:r>
            <a:r>
              <a:rPr lang="en-US" dirty="0" err="1"/>
              <a:t>presolicitation</a:t>
            </a:r>
            <a:r>
              <a:rPr lang="en-US" dirty="0"/>
              <a:t> numbers</a:t>
            </a:r>
          </a:p>
          <a:p>
            <a:r>
              <a:rPr lang="en-US" dirty="0"/>
              <a:t>Define blank categories</a:t>
            </a:r>
          </a:p>
        </p:txBody>
      </p:sp>
      <p:sp>
        <p:nvSpPr>
          <p:cNvPr id="4" name="Slide Number Placeholder 3"/>
          <p:cNvSpPr>
            <a:spLocks noGrp="1"/>
          </p:cNvSpPr>
          <p:nvPr>
            <p:ph type="sldNum" sz="quarter" idx="5"/>
          </p:nvPr>
        </p:nvSpPr>
        <p:spPr/>
        <p:txBody>
          <a:bodyPr/>
          <a:lstStyle/>
          <a:p>
            <a:fld id="{F030E05A-A200-4AF8-9264-39400CC7A248}" type="slidenum">
              <a:rPr lang="en-US" smtClean="0"/>
              <a:t>8</a:t>
            </a:fld>
            <a:endParaRPr lang="en-US"/>
          </a:p>
        </p:txBody>
      </p:sp>
    </p:spTree>
    <p:extLst>
      <p:ext uri="{BB962C8B-B14F-4D97-AF65-F5344CB8AC3E}">
        <p14:creationId xmlns:p14="http://schemas.microsoft.com/office/powerpoint/2010/main" val="33535685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6" name="Rectangle 36"/>
          <p:cNvSpPr>
            <a:spLocks noChangeArrowheads="1"/>
          </p:cNvSpPr>
          <p:nvPr/>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7" name="Line 41"/>
          <p:cNvSpPr>
            <a:spLocks noChangeShapeType="1"/>
          </p:cNvSpPr>
          <p:nvPr/>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dirty="0">
              <a:ea typeface="ＭＳ Ｐゴシック" pitchFamily="96" charset="-128"/>
              <a:cs typeface="+mn-cs"/>
            </a:endParaRPr>
          </a:p>
        </p:txBody>
      </p:sp>
      <p:sp>
        <p:nvSpPr>
          <p:cNvPr id="8" name="Text Box 51"/>
          <p:cNvSpPr txBox="1">
            <a:spLocks noChangeArrowheads="1"/>
          </p:cNvSpPr>
          <p:nvPr/>
        </p:nvSpPr>
        <p:spPr bwMode="auto">
          <a:xfrm>
            <a:off x="4114800" y="226010"/>
            <a:ext cx="4876800" cy="338554"/>
          </a:xfrm>
          <a:prstGeom prst="rect">
            <a:avLst/>
          </a:prstGeom>
          <a:noFill/>
          <a:ln w="9525">
            <a:noFill/>
            <a:miter lim="800000"/>
            <a:headEnd/>
            <a:tailEnd/>
          </a:ln>
          <a:effectLst/>
        </p:spPr>
        <p:txBody>
          <a:bodyPr anchor="ctr">
            <a:spAutoFit/>
          </a:bodyPr>
          <a:lstStyle/>
          <a:p>
            <a:pPr algn="r">
              <a:defRPr/>
            </a:pPr>
            <a:r>
              <a:rPr lang="en-US" sz="1600" dirty="0">
                <a:solidFill>
                  <a:srgbClr val="EDEDED"/>
                </a:solidFill>
                <a:ea typeface="ＭＳ Ｐゴシック" pitchFamily="96" charset="-128"/>
                <a:cs typeface="+mn-cs"/>
              </a:rPr>
              <a:t>United States Department of Agriculture</a:t>
            </a:r>
          </a:p>
        </p:txBody>
      </p:sp>
      <p:pic>
        <p:nvPicPr>
          <p:cNvPr id="9" name="Picture 5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24"/>
          <p:cNvSpPr>
            <a:spLocks noGrp="1" noChangeArrowheads="1"/>
          </p:cNvSpPr>
          <p:nvPr>
            <p:ph type="sldNum" sz="quarter" idx="10"/>
          </p:nvPr>
        </p:nvSpPr>
        <p:spPr>
          <a:xfrm>
            <a:off x="0" y="6324600"/>
            <a:ext cx="533400" cy="533400"/>
          </a:xfrm>
          <a:ln/>
        </p:spPr>
        <p:txBody>
          <a:bodyPr/>
          <a:lstStyle>
            <a:lvl1pPr>
              <a:defRPr/>
            </a:lvl1pPr>
          </a:lstStyle>
          <a:p>
            <a:pPr>
              <a:defRPr/>
            </a:pPr>
            <a:fld id="{A03A9978-6755-4BC3-8940-FEE5FD5C6EF9}" type="slidenum">
              <a:rPr lang="en-US"/>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r>
              <a:rPr lang="en-US" noProof="0"/>
              <a:t>Click icon to add SmartArt graphic</a:t>
            </a:r>
            <a:endParaRPr lang="en-US" noProof="0" dirty="0"/>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dirty="0"/>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userDrawn="1"/>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userDrawn="1"/>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a:ea typeface="ＭＳ Ｐゴシック" pitchFamily="96" charset="-128"/>
              <a:cs typeface="+mn-cs"/>
            </a:endParaRPr>
          </a:p>
        </p:txBody>
      </p:sp>
      <p:sp>
        <p:nvSpPr>
          <p:cNvPr id="6" name="Rectangle 36"/>
          <p:cNvSpPr>
            <a:spLocks noChangeArrowheads="1"/>
          </p:cNvSpPr>
          <p:nvPr userDrawn="1"/>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a:ea typeface="ＭＳ Ｐゴシック" pitchFamily="96" charset="-128"/>
              <a:cs typeface="+mn-cs"/>
            </a:endParaRPr>
          </a:p>
        </p:txBody>
      </p:sp>
      <p:sp>
        <p:nvSpPr>
          <p:cNvPr id="7" name="Line 41"/>
          <p:cNvSpPr>
            <a:spLocks noChangeShapeType="1"/>
          </p:cNvSpPr>
          <p:nvPr userDrawn="1"/>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a:ea typeface="ＭＳ Ｐゴシック" pitchFamily="96" charset="-128"/>
              <a:cs typeface="+mn-cs"/>
            </a:endParaRPr>
          </a:p>
        </p:txBody>
      </p:sp>
      <p:sp>
        <p:nvSpPr>
          <p:cNvPr id="8" name="Text Box 51"/>
          <p:cNvSpPr txBox="1">
            <a:spLocks noChangeArrowheads="1"/>
          </p:cNvSpPr>
          <p:nvPr userDrawn="1"/>
        </p:nvSpPr>
        <p:spPr bwMode="auto">
          <a:xfrm>
            <a:off x="4114800" y="104775"/>
            <a:ext cx="4876800" cy="581025"/>
          </a:xfrm>
          <a:prstGeom prst="rect">
            <a:avLst/>
          </a:prstGeom>
          <a:noFill/>
          <a:ln w="9525">
            <a:noFill/>
            <a:miter lim="800000"/>
            <a:headEnd/>
            <a:tailEnd/>
          </a:ln>
          <a:effectLst/>
        </p:spPr>
        <p:txBody>
          <a:bodyPr anchor="ctr">
            <a:spAutoFit/>
          </a:bodyPr>
          <a:lstStyle/>
          <a:p>
            <a:pPr algn="r">
              <a:defRPr/>
            </a:pPr>
            <a:r>
              <a:rPr lang="en-US" sz="1600">
                <a:solidFill>
                  <a:srgbClr val="EDEDED"/>
                </a:solidFill>
                <a:ea typeface="ＭＳ Ｐゴシック" pitchFamily="96" charset="-128"/>
                <a:cs typeface="+mn-cs"/>
              </a:rPr>
              <a:t>United States Department of Agriculture</a:t>
            </a:r>
          </a:p>
          <a:p>
            <a:pPr algn="r">
              <a:defRPr/>
            </a:pPr>
            <a:r>
              <a:rPr lang="en-US" sz="1600">
                <a:solidFill>
                  <a:srgbClr val="EDEDED"/>
                </a:solidFill>
                <a:ea typeface="ＭＳ Ｐゴシック" pitchFamily="96" charset="-128"/>
                <a:cs typeface="+mn-cs"/>
              </a:rPr>
              <a:t>Office of Contracting and Procurement</a:t>
            </a:r>
          </a:p>
        </p:txBody>
      </p:sp>
      <p:pic>
        <p:nvPicPr>
          <p:cNvPr id="9" name="Picture 56"/>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extLst>
      <p:ext uri="{BB962C8B-B14F-4D97-AF65-F5344CB8AC3E}">
        <p14:creationId xmlns:p14="http://schemas.microsoft.com/office/powerpoint/2010/main" val="169174632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a:p>
        </p:txBody>
      </p:sp>
    </p:spTree>
    <p:extLst>
      <p:ext uri="{BB962C8B-B14F-4D97-AF65-F5344CB8AC3E}">
        <p14:creationId xmlns:p14="http://schemas.microsoft.com/office/powerpoint/2010/main" val="231817952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a:p>
        </p:txBody>
      </p:sp>
    </p:spTree>
    <p:extLst>
      <p:ext uri="{BB962C8B-B14F-4D97-AF65-F5344CB8AC3E}">
        <p14:creationId xmlns:p14="http://schemas.microsoft.com/office/powerpoint/2010/main" val="22119280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a:p>
        </p:txBody>
      </p:sp>
    </p:spTree>
    <p:extLst>
      <p:ext uri="{BB962C8B-B14F-4D97-AF65-F5344CB8AC3E}">
        <p14:creationId xmlns:p14="http://schemas.microsoft.com/office/powerpoint/2010/main" val="232280572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a:p>
        </p:txBody>
      </p:sp>
    </p:spTree>
    <p:extLst>
      <p:ext uri="{BB962C8B-B14F-4D97-AF65-F5344CB8AC3E}">
        <p14:creationId xmlns:p14="http://schemas.microsoft.com/office/powerpoint/2010/main" val="409871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a:p>
        </p:txBody>
      </p:sp>
    </p:spTree>
    <p:extLst>
      <p:ext uri="{BB962C8B-B14F-4D97-AF65-F5344CB8AC3E}">
        <p14:creationId xmlns:p14="http://schemas.microsoft.com/office/powerpoint/2010/main" val="4877482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a:p>
        </p:txBody>
      </p:sp>
    </p:spTree>
    <p:extLst>
      <p:ext uri="{BB962C8B-B14F-4D97-AF65-F5344CB8AC3E}">
        <p14:creationId xmlns:p14="http://schemas.microsoft.com/office/powerpoint/2010/main" val="422796337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a:p>
        </p:txBody>
      </p:sp>
    </p:spTree>
    <p:extLst>
      <p:ext uri="{BB962C8B-B14F-4D97-AF65-F5344CB8AC3E}">
        <p14:creationId xmlns:p14="http://schemas.microsoft.com/office/powerpoint/2010/main" val="332593557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a:p>
        </p:txBody>
      </p:sp>
    </p:spTree>
    <p:extLst>
      <p:ext uri="{BB962C8B-B14F-4D97-AF65-F5344CB8AC3E}">
        <p14:creationId xmlns:p14="http://schemas.microsoft.com/office/powerpoint/2010/main" val="13343439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a:p>
        </p:txBody>
      </p:sp>
    </p:spTree>
    <p:extLst>
      <p:ext uri="{BB962C8B-B14F-4D97-AF65-F5344CB8AC3E}">
        <p14:creationId xmlns:p14="http://schemas.microsoft.com/office/powerpoint/2010/main" val="89237591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a:p>
        </p:txBody>
      </p:sp>
    </p:spTree>
    <p:extLst>
      <p:ext uri="{BB962C8B-B14F-4D97-AF65-F5344CB8AC3E}">
        <p14:creationId xmlns:p14="http://schemas.microsoft.com/office/powerpoint/2010/main" val="121055855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a:p>
        </p:txBody>
      </p:sp>
    </p:spTree>
    <p:extLst>
      <p:ext uri="{BB962C8B-B14F-4D97-AF65-F5344CB8AC3E}">
        <p14:creationId xmlns:p14="http://schemas.microsoft.com/office/powerpoint/2010/main" val="78092262"/>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a:p>
        </p:txBody>
      </p:sp>
    </p:spTree>
    <p:extLst>
      <p:ext uri="{BB962C8B-B14F-4D97-AF65-F5344CB8AC3E}">
        <p14:creationId xmlns:p14="http://schemas.microsoft.com/office/powerpoint/2010/main" val="77865224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4"/>
          <p:cNvSpPr>
            <a:spLocks noGrp="1" noChangeArrowheads="1"/>
          </p:cNvSpPr>
          <p:nvPr>
            <p:ph type="sldNum" sz="quarter" idx="10"/>
          </p:nvPr>
        </p:nvSpPr>
        <p:spPr>
          <a:ln/>
        </p:spPr>
        <p:txBody>
          <a:bodyPr/>
          <a:lstStyle>
            <a:lvl1pPr>
              <a:defRPr/>
            </a:lvl1pPr>
          </a:lstStyle>
          <a:p>
            <a:pPr>
              <a:defRPr/>
            </a:pPr>
            <a:fld id="{A03A9978-6755-4BC3-8940-FEE5FD5C6EF9}" type="slidenum">
              <a:rPr lang="en-US"/>
              <a:pPr>
                <a:defRPr/>
              </a:pPr>
              <a:t>‹#›</a:t>
            </a:fld>
            <a:endParaRPr lang="en-US"/>
          </a:p>
        </p:txBody>
      </p:sp>
    </p:spTree>
    <p:extLst>
      <p:ext uri="{BB962C8B-B14F-4D97-AF65-F5344CB8AC3E}">
        <p14:creationId xmlns:p14="http://schemas.microsoft.com/office/powerpoint/2010/main" val="271963608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endParaRPr lang="en-US" noProof="0"/>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a:p>
        </p:txBody>
      </p:sp>
    </p:spTree>
    <p:extLst>
      <p:ext uri="{BB962C8B-B14F-4D97-AF65-F5344CB8AC3E}">
        <p14:creationId xmlns:p14="http://schemas.microsoft.com/office/powerpoint/2010/main" val="146169629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a:p>
        </p:txBody>
      </p:sp>
    </p:spTree>
    <p:extLst>
      <p:ext uri="{BB962C8B-B14F-4D97-AF65-F5344CB8AC3E}">
        <p14:creationId xmlns:p14="http://schemas.microsoft.com/office/powerpoint/2010/main" val="1960725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1052" name="Rectangle 28"/>
          <p:cNvSpPr>
            <a:spLocks noChangeArrowheads="1"/>
          </p:cNvSpPr>
          <p:nvPr/>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dirty="0"/>
          </a:p>
        </p:txBody>
      </p:sp>
      <p:sp>
        <p:nvSpPr>
          <p:cNvPr id="1063" name="Rectangle 39"/>
          <p:cNvSpPr>
            <a:spLocks noChangeArrowheads="1"/>
          </p:cNvSpPr>
          <p:nvPr/>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pic>
        <p:nvPicPr>
          <p:cNvPr id="1032" name="Picture 43"/>
          <p:cNvPicPr>
            <a:picLocks noChangeAspect="1" noChangeArrowheads="1"/>
          </p:cNvPicPr>
          <p:nvPr/>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 id="2147483654" r:id="rId12"/>
    <p:sldLayoutId id="2147483653" r:id="rId13"/>
    <p:sldLayoutId id="2147483652" r:id="rId14"/>
    <p:sldLayoutId id="2147483651" r:id="rId15"/>
    <p:sldLayoutId id="2147483650" r:id="rId16"/>
  </p:sldLayoutIdLst>
  <p:transition/>
  <p:hf hdr="0" ftr="0" dt="0"/>
  <p:txStyles>
    <p:title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1" fontAlgn="base" hangingPunct="1">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1" fontAlgn="base" hangingPunct="1">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1" fontAlgn="base" hangingPunct="1">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1" fontAlgn="base" hangingPunct="1">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userDrawn="1"/>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a:ea typeface="ＭＳ Ｐゴシック" pitchFamily="96" charset="-128"/>
              <a:cs typeface="+mn-cs"/>
            </a:endParaRPr>
          </a:p>
        </p:txBody>
      </p:sp>
      <p:sp>
        <p:nvSpPr>
          <p:cNvPr id="1052" name="Rectangle 28"/>
          <p:cNvSpPr>
            <a:spLocks noChangeArrowheads="1"/>
          </p:cNvSpPr>
          <p:nvPr userDrawn="1"/>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a:p>
        </p:txBody>
      </p:sp>
      <p:sp>
        <p:nvSpPr>
          <p:cNvPr id="1063" name="Rectangle 39"/>
          <p:cNvSpPr>
            <a:spLocks noChangeArrowheads="1"/>
          </p:cNvSpPr>
          <p:nvPr userDrawn="1"/>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a:solidFill>
                <a:srgbClr val="F0BA20"/>
              </a:solidFill>
              <a:ea typeface="ＭＳ Ｐゴシック" pitchFamily="96" charset="-128"/>
              <a:cs typeface="+mn-cs"/>
            </a:endParaRPr>
          </a:p>
        </p:txBody>
      </p:sp>
      <p:pic>
        <p:nvPicPr>
          <p:cNvPr id="1032" name="Picture 43"/>
          <p:cNvPicPr>
            <a:picLocks noChangeAspect="1" noChangeArrowheads="1"/>
          </p:cNvPicPr>
          <p:nvPr userDrawn="1"/>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extLst>
      <p:ext uri="{BB962C8B-B14F-4D97-AF65-F5344CB8AC3E}">
        <p14:creationId xmlns:p14="http://schemas.microsoft.com/office/powerpoint/2010/main" val="292797485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ransition/>
  <p:hf hdr="0" ftr="0" dt="0"/>
  <p:txStyles>
    <p:titleStyle>
      <a:lvl1pPr algn="l" rtl="0" eaLnBrk="0" fontAlgn="base" hangingPunct="0">
        <a:spcBef>
          <a:spcPct val="0"/>
        </a:spcBef>
        <a:spcAft>
          <a:spcPct val="0"/>
        </a:spcAft>
        <a:defRPr sz="3600">
          <a:solidFill>
            <a:schemeClr val="bg2"/>
          </a:solidFill>
          <a:latin typeface="+mj-lt"/>
          <a:ea typeface="+mj-ea"/>
          <a:cs typeface="ＭＳ Ｐゴシック"/>
        </a:defRPr>
      </a:lvl1pPr>
      <a:lvl2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fontAlgn="base">
        <a:spcBef>
          <a:spcPct val="0"/>
        </a:spcBef>
        <a:spcAft>
          <a:spcPct val="0"/>
        </a:spcAft>
        <a:defRPr sz="3600">
          <a:solidFill>
            <a:schemeClr val="bg2"/>
          </a:solidFill>
          <a:latin typeface="Arial" charset="0"/>
          <a:ea typeface="ＭＳ Ｐゴシック" pitchFamily="96" charset="-128"/>
        </a:defRPr>
      </a:lvl6pPr>
      <a:lvl7pPr marL="914400" algn="l" rtl="0" fontAlgn="base">
        <a:spcBef>
          <a:spcPct val="0"/>
        </a:spcBef>
        <a:spcAft>
          <a:spcPct val="0"/>
        </a:spcAft>
        <a:defRPr sz="3600">
          <a:solidFill>
            <a:schemeClr val="bg2"/>
          </a:solidFill>
          <a:latin typeface="Arial" charset="0"/>
          <a:ea typeface="ＭＳ Ｐゴシック" pitchFamily="96" charset="-128"/>
        </a:defRPr>
      </a:lvl7pPr>
      <a:lvl8pPr marL="1371600" algn="l" rtl="0" fontAlgn="base">
        <a:spcBef>
          <a:spcPct val="0"/>
        </a:spcBef>
        <a:spcAft>
          <a:spcPct val="0"/>
        </a:spcAft>
        <a:defRPr sz="3600">
          <a:solidFill>
            <a:schemeClr val="bg2"/>
          </a:solidFill>
          <a:latin typeface="Arial" charset="0"/>
          <a:ea typeface="ＭＳ Ｐゴシック" pitchFamily="96" charset="-128"/>
        </a:defRPr>
      </a:lvl8pPr>
      <a:lvl9pPr marL="1828800" algn="l" rtl="0" fontAlgn="base">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0" fontAlgn="base" hangingPunct="0">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0" fontAlgn="base" hangingPunct="0">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0" fontAlgn="base" hangingPunct="0">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0" fontAlgn="base" hangingPunct="0">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0" fontAlgn="base" hangingPunct="0">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fontAlgn="base">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Madonna.Montgomery@usd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sam.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BEFB-A274-42E5-84B5-E612D615796A}"/>
              </a:ext>
            </a:extLst>
          </p:cNvPr>
          <p:cNvSpPr>
            <a:spLocks noGrp="1"/>
          </p:cNvSpPr>
          <p:nvPr>
            <p:ph type="ctrTitle"/>
          </p:nvPr>
        </p:nvSpPr>
        <p:spPr>
          <a:xfrm>
            <a:off x="1573567" y="3039862"/>
            <a:ext cx="6858000" cy="1524000"/>
          </a:xfrm>
        </p:spPr>
        <p:txBody>
          <a:bodyPr/>
          <a:lstStyle/>
          <a:p>
            <a:r>
              <a:rPr lang="en-US" dirty="0"/>
              <a:t>Procurement – Small Business Activities </a:t>
            </a:r>
            <a:br>
              <a:rPr lang="en-US" dirty="0"/>
            </a:br>
            <a:br>
              <a:rPr lang="en-US" dirty="0"/>
            </a:br>
            <a:r>
              <a:rPr lang="en-US" b="1" dirty="0"/>
              <a:t>Food Safety &amp; Inspection Service (FSIS) Overview</a:t>
            </a:r>
          </a:p>
        </p:txBody>
      </p:sp>
      <p:sp>
        <p:nvSpPr>
          <p:cNvPr id="3" name="Subtitle 2">
            <a:extLst>
              <a:ext uri="{FF2B5EF4-FFF2-40B4-BE49-F238E27FC236}">
                <a16:creationId xmlns:a16="http://schemas.microsoft.com/office/drawing/2014/main" id="{D1CFC908-487F-4B9D-ACDB-EB739DAC4BD4}"/>
              </a:ext>
            </a:extLst>
          </p:cNvPr>
          <p:cNvSpPr>
            <a:spLocks noGrp="1"/>
          </p:cNvSpPr>
          <p:nvPr>
            <p:ph type="subTitle" idx="1"/>
          </p:nvPr>
        </p:nvSpPr>
        <p:spPr>
          <a:xfrm>
            <a:off x="1219200" y="5372100"/>
            <a:ext cx="6477000" cy="808892"/>
          </a:xfrm>
        </p:spPr>
        <p:txBody>
          <a:bodyPr/>
          <a:lstStyle/>
          <a:p>
            <a:r>
              <a:rPr lang="en-US" dirty="0"/>
              <a:t>George Baptist, Madonna Montgomery &amp; Karen Petty</a:t>
            </a:r>
          </a:p>
        </p:txBody>
      </p:sp>
    </p:spTree>
    <p:extLst>
      <p:ext uri="{BB962C8B-B14F-4D97-AF65-F5344CB8AC3E}">
        <p14:creationId xmlns:p14="http://schemas.microsoft.com/office/powerpoint/2010/main" val="283274810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4344-FBAC-460D-85C0-A88E9C000F69}"/>
              </a:ext>
            </a:extLst>
          </p:cNvPr>
          <p:cNvSpPr>
            <a:spLocks noGrp="1"/>
          </p:cNvSpPr>
          <p:nvPr>
            <p:ph type="title"/>
          </p:nvPr>
        </p:nvSpPr>
        <p:spPr/>
        <p:txBody>
          <a:bodyPr/>
          <a:lstStyle/>
          <a:p>
            <a:r>
              <a:rPr lang="en-US" sz="3600" dirty="0"/>
              <a:t>Small Business Contact Information</a:t>
            </a:r>
          </a:p>
        </p:txBody>
      </p:sp>
      <p:sp>
        <p:nvSpPr>
          <p:cNvPr id="8" name="Content Placeholder 7">
            <a:extLst>
              <a:ext uri="{FF2B5EF4-FFF2-40B4-BE49-F238E27FC236}">
                <a16:creationId xmlns:a16="http://schemas.microsoft.com/office/drawing/2014/main" id="{B74434FB-6008-4972-82AB-1880D4AB9785}"/>
              </a:ext>
            </a:extLst>
          </p:cNvPr>
          <p:cNvSpPr>
            <a:spLocks noGrp="1"/>
          </p:cNvSpPr>
          <p:nvPr>
            <p:ph idx="1"/>
          </p:nvPr>
        </p:nvSpPr>
        <p:spPr>
          <a:xfrm>
            <a:off x="419100" y="1311468"/>
            <a:ext cx="8305800" cy="4648200"/>
          </a:xfrm>
        </p:spPr>
        <p:txBody>
          <a:bodyPr/>
          <a:lstStyle/>
          <a:p>
            <a:r>
              <a:rPr lang="en-US" dirty="0"/>
              <a:t>FSIS Small Business Representative </a:t>
            </a:r>
          </a:p>
          <a:p>
            <a:pPr lvl="1"/>
            <a:r>
              <a:rPr lang="en-US" dirty="0"/>
              <a:t>Madonna Montgomery, Acquisition Analyst</a:t>
            </a:r>
          </a:p>
          <a:p>
            <a:pPr lvl="1"/>
            <a:r>
              <a:rPr lang="en-US" dirty="0"/>
              <a:t>E-mail: </a:t>
            </a:r>
            <a:r>
              <a:rPr lang="en-US" dirty="0">
                <a:hlinkClick r:id="rId2"/>
              </a:rPr>
              <a:t>Madonna.Montgomery@usda.gov</a:t>
            </a:r>
            <a:r>
              <a:rPr lang="en-US" dirty="0"/>
              <a:t> </a:t>
            </a:r>
          </a:p>
          <a:p>
            <a:pPr lvl="1"/>
            <a:endParaRPr lang="en-US" dirty="0"/>
          </a:p>
          <a:p>
            <a:pPr lvl="1"/>
            <a:r>
              <a:rPr lang="en-US" dirty="0"/>
              <a:t>Firms or individuals wishing to do business with FSIS, please provide company capability statement identifying your areas of expertise with your e-mail.</a:t>
            </a:r>
          </a:p>
        </p:txBody>
      </p:sp>
    </p:spTree>
    <p:extLst>
      <p:ext uri="{BB962C8B-B14F-4D97-AF65-F5344CB8AC3E}">
        <p14:creationId xmlns:p14="http://schemas.microsoft.com/office/powerpoint/2010/main" val="38373956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CDBFF-C220-4C0D-B75E-BFD97317E0FD}"/>
              </a:ext>
            </a:extLst>
          </p:cNvPr>
          <p:cNvSpPr>
            <a:spLocks noGrp="1"/>
          </p:cNvSpPr>
          <p:nvPr>
            <p:ph type="title"/>
          </p:nvPr>
        </p:nvSpPr>
        <p:spPr/>
        <p:txBody>
          <a:bodyPr/>
          <a:lstStyle/>
          <a:p>
            <a:r>
              <a:rPr lang="en-US" dirty="0"/>
              <a:t>FSIS Mission</a:t>
            </a:r>
          </a:p>
        </p:txBody>
      </p:sp>
      <p:sp>
        <p:nvSpPr>
          <p:cNvPr id="3" name="Content Placeholder 2">
            <a:extLst>
              <a:ext uri="{FF2B5EF4-FFF2-40B4-BE49-F238E27FC236}">
                <a16:creationId xmlns:a16="http://schemas.microsoft.com/office/drawing/2014/main" id="{A0B8354F-8D74-434B-BEB2-632C3C192CD7}"/>
              </a:ext>
            </a:extLst>
          </p:cNvPr>
          <p:cNvSpPr>
            <a:spLocks noGrp="1"/>
          </p:cNvSpPr>
          <p:nvPr>
            <p:ph idx="1"/>
          </p:nvPr>
        </p:nvSpPr>
        <p:spPr>
          <a:xfrm>
            <a:off x="381000" y="1133474"/>
            <a:ext cx="8305800" cy="5052721"/>
          </a:xfrm>
        </p:spPr>
        <p:txBody>
          <a:bodyPr/>
          <a:lstStyle/>
          <a:p>
            <a:r>
              <a:rPr lang="en-US" sz="2000" dirty="0"/>
              <a:t>The Food Safety and Inspection Service (FSIS), is a food safety regulatory agency within the U.S. Department of Agriculture (USDA) responsible for ensuring that domestic and imported meat, poultry, and egg products are safe, wholesome, and accurately labeled.</a:t>
            </a:r>
          </a:p>
          <a:p>
            <a:pPr lvl="1"/>
            <a:r>
              <a:rPr lang="en-US" dirty="0"/>
              <a:t>FSIS employs approximately 9,000 workers who collectively conduct a broad range of food safety activities to achieve FSIS’ overall vision—that everyone’s food is safe. The Agency’s employees comprise a frontline workforce assigned duties at federally regulated establishments, FSIS laboratories, and in-commerce facilities nationwide as well as technical, administrative, and support staff.</a:t>
            </a:r>
          </a:p>
          <a:p>
            <a:pPr lvl="1"/>
            <a:r>
              <a:rPr lang="en-US" dirty="0"/>
              <a:t>FSIS is unique as we are our own mission area.  Unlike some other USDA agencies that have multiple agencies within their mission.  Within FSIS, we have 15 program offices that we procure goods and services .</a:t>
            </a:r>
          </a:p>
        </p:txBody>
      </p:sp>
      <p:sp>
        <p:nvSpPr>
          <p:cNvPr id="4" name="Slide Number Placeholder 3">
            <a:extLst>
              <a:ext uri="{FF2B5EF4-FFF2-40B4-BE49-F238E27FC236}">
                <a16:creationId xmlns:a16="http://schemas.microsoft.com/office/drawing/2014/main" id="{306B6595-B948-4900-A265-316AB5ECBDA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2B4643D-BBDE-4897-B0CB-091B235D2EFD}" type="slidenum">
              <a:rPr kumimoji="0" lang="en-US" sz="1600" b="0" i="0" u="none" strike="noStrike" kern="1200" cap="none" spc="0" normalizeH="0" baseline="0" noProof="0" smtClean="0">
                <a:ln>
                  <a:noFill/>
                </a:ln>
                <a:solidFill>
                  <a:srgbClr val="FFFFFF"/>
                </a:solidFill>
                <a:effectLst/>
                <a:uLnTx/>
                <a:uFillTx/>
                <a:latin typeface="Arial" charset="0"/>
                <a:ea typeface="ＭＳ Ｐゴシック" pitchFamily="96"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600" b="0" i="0" u="none" strike="noStrike" kern="1200" cap="none" spc="0" normalizeH="0" baseline="0" noProof="0">
              <a:ln>
                <a:noFill/>
              </a:ln>
              <a:solidFill>
                <a:srgbClr val="FFFFFF"/>
              </a:solidFill>
              <a:effectLst/>
              <a:uLnTx/>
              <a:uFillTx/>
              <a:latin typeface="Arial" charset="0"/>
              <a:ea typeface="ＭＳ Ｐゴシック" pitchFamily="96" charset="-128"/>
              <a:cs typeface="+mn-cs"/>
            </a:endParaRPr>
          </a:p>
        </p:txBody>
      </p:sp>
    </p:spTree>
    <p:extLst>
      <p:ext uri="{BB962C8B-B14F-4D97-AF65-F5344CB8AC3E}">
        <p14:creationId xmlns:p14="http://schemas.microsoft.com/office/powerpoint/2010/main" val="18641001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148F-E229-4BF7-98E2-9C8231A993A1}"/>
              </a:ext>
            </a:extLst>
          </p:cNvPr>
          <p:cNvSpPr>
            <a:spLocks noGrp="1"/>
          </p:cNvSpPr>
          <p:nvPr>
            <p:ph type="title"/>
          </p:nvPr>
        </p:nvSpPr>
        <p:spPr/>
        <p:txBody>
          <a:bodyPr/>
          <a:lstStyle/>
          <a:p>
            <a:r>
              <a:rPr lang="en-US" sz="3600" dirty="0"/>
              <a:t>Small Business Overview</a:t>
            </a:r>
          </a:p>
        </p:txBody>
      </p:sp>
      <p:sp>
        <p:nvSpPr>
          <p:cNvPr id="3" name="Content Placeholder 2">
            <a:extLst>
              <a:ext uri="{FF2B5EF4-FFF2-40B4-BE49-F238E27FC236}">
                <a16:creationId xmlns:a16="http://schemas.microsoft.com/office/drawing/2014/main" id="{FC0E6122-14B8-4945-8F34-C916AB10FA18}"/>
              </a:ext>
            </a:extLst>
          </p:cNvPr>
          <p:cNvSpPr>
            <a:spLocks noGrp="1"/>
          </p:cNvSpPr>
          <p:nvPr>
            <p:ph idx="1"/>
          </p:nvPr>
        </p:nvSpPr>
        <p:spPr/>
        <p:txBody>
          <a:bodyPr>
            <a:normAutofit fontScale="92500" lnSpcReduction="20000"/>
          </a:bodyPr>
          <a:lstStyle/>
          <a:p>
            <a:r>
              <a:rPr lang="en-US" dirty="0">
                <a:latin typeface="+mj-lt"/>
              </a:rPr>
              <a:t>FSIS </a:t>
            </a:r>
            <a:r>
              <a:rPr lang="en-US" dirty="0"/>
              <a:t>consistently achieves our Small Business goals each year with the purchase of a wide variety of supplies, equipment, and services such as:</a:t>
            </a:r>
          </a:p>
          <a:p>
            <a:pPr lvl="1"/>
            <a:r>
              <a:rPr lang="en-US" dirty="0"/>
              <a:t>Laboratory/scientific equipment and supplies</a:t>
            </a:r>
          </a:p>
          <a:p>
            <a:pPr lvl="1"/>
            <a:r>
              <a:rPr lang="en-US" dirty="0"/>
              <a:t>Maintenance agreements on laboratory equipment</a:t>
            </a:r>
          </a:p>
          <a:p>
            <a:pPr lvl="1"/>
            <a:r>
              <a:rPr lang="en-US" dirty="0"/>
              <a:t>Equipment used by inspection staff</a:t>
            </a:r>
          </a:p>
          <a:p>
            <a:pPr lvl="1"/>
            <a:r>
              <a:rPr lang="en-US" dirty="0"/>
              <a:t>Information Technology equipment and services</a:t>
            </a:r>
          </a:p>
          <a:p>
            <a:pPr lvl="1"/>
            <a:r>
              <a:rPr lang="en-US" dirty="0"/>
              <a:t>Office machines and supplies</a:t>
            </a:r>
          </a:p>
          <a:p>
            <a:pPr lvl="1"/>
            <a:r>
              <a:rPr lang="en-US" dirty="0"/>
              <a:t>Training</a:t>
            </a:r>
          </a:p>
          <a:p>
            <a:r>
              <a:rPr lang="en-US" dirty="0">
                <a:latin typeface="+mj-lt"/>
              </a:rPr>
              <a:t>FSIS does not have any Major Contracting Programs.</a:t>
            </a:r>
          </a:p>
          <a:p>
            <a:r>
              <a:rPr lang="en-US" dirty="0">
                <a:latin typeface="+mj-lt"/>
              </a:rPr>
              <a:t>FSIS only has one contracting activity.</a:t>
            </a:r>
          </a:p>
          <a:p>
            <a:pPr lvl="1"/>
            <a:endParaRPr lang="en-US" dirty="0">
              <a:latin typeface="+mj-lt"/>
            </a:endParaRPr>
          </a:p>
        </p:txBody>
      </p:sp>
    </p:spTree>
    <p:extLst>
      <p:ext uri="{BB962C8B-B14F-4D97-AF65-F5344CB8AC3E}">
        <p14:creationId xmlns:p14="http://schemas.microsoft.com/office/powerpoint/2010/main" val="222955348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gency Contracting Structure">
            <a:extLst>
              <a:ext uri="{FF2B5EF4-FFF2-40B4-BE49-F238E27FC236}">
                <a16:creationId xmlns:a16="http://schemas.microsoft.com/office/drawing/2014/main" id="{F90038BB-21E2-4BEB-972D-487A0F1973FE}"/>
              </a:ext>
            </a:extLst>
          </p:cNvPr>
          <p:cNvSpPr>
            <a:spLocks noGrp="1"/>
          </p:cNvSpPr>
          <p:nvPr>
            <p:ph type="title"/>
          </p:nvPr>
        </p:nvSpPr>
        <p:spPr/>
        <p:txBody>
          <a:bodyPr/>
          <a:lstStyle/>
          <a:p>
            <a:r>
              <a:rPr lang="en-US" sz="3600" dirty="0"/>
              <a:t>Agency Contracting Structure</a:t>
            </a:r>
          </a:p>
        </p:txBody>
      </p:sp>
      <p:graphicFrame>
        <p:nvGraphicFramePr>
          <p:cNvPr id="6" name="Table 5" descr="Branch Chief of Procurement is George Baptist, phone number is 202-604-6767.">
            <a:extLst>
              <a:ext uri="{FF2B5EF4-FFF2-40B4-BE49-F238E27FC236}">
                <a16:creationId xmlns:a16="http://schemas.microsoft.com/office/drawing/2014/main" id="{ED5E2CFD-9372-4E02-BC2E-4EF2E8A37A00}"/>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2410277840"/>
              </p:ext>
            </p:extLst>
          </p:nvPr>
        </p:nvGraphicFramePr>
        <p:xfrm>
          <a:off x="3596640" y="1248347"/>
          <a:ext cx="1714147" cy="883920"/>
        </p:xfrm>
        <a:graphic>
          <a:graphicData uri="http://schemas.openxmlformats.org/drawingml/2006/table">
            <a:tbl>
              <a:tblPr firstRow="1" bandRow="1"/>
              <a:tblGrid>
                <a:gridCol w="1714147">
                  <a:extLst>
                    <a:ext uri="{9D8B030D-6E8A-4147-A177-3AD203B41FA5}">
                      <a16:colId xmlns:a16="http://schemas.microsoft.com/office/drawing/2014/main" val="20000"/>
                    </a:ext>
                  </a:extLst>
                </a:gridCol>
              </a:tblGrid>
              <a:tr h="369810">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en-US" sz="1200" b="1" u="sng" dirty="0">
                          <a:solidFill>
                            <a:schemeClr val="tx1"/>
                          </a:solidFill>
                        </a:rPr>
                        <a:t>Branch Chief of Procurement</a:t>
                      </a:r>
                      <a:endParaRPr lang="en-US" sz="1200" b="1" u="sng" strike="sngStrike" dirty="0">
                        <a:solidFill>
                          <a:schemeClr val="tx1"/>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10000"/>
                  </a:ext>
                </a:extLst>
              </a:tr>
              <a:tr h="369810">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r>
                        <a:rPr lang="en-US" sz="1100" dirty="0">
                          <a:solidFill>
                            <a:schemeClr val="tx1"/>
                          </a:solidFill>
                        </a:rPr>
                        <a:t>George Baptist</a:t>
                      </a:r>
                    </a:p>
                    <a:p>
                      <a:r>
                        <a:rPr lang="en-US" sz="1100" dirty="0">
                          <a:solidFill>
                            <a:schemeClr val="tx1"/>
                          </a:solidFill>
                        </a:rPr>
                        <a:t>(202) 604-6767</a:t>
                      </a:r>
                    </a:p>
                  </a:txBody>
                  <a:tcPr anchor="ctr" anchorCtr="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10001"/>
                  </a:ext>
                </a:extLst>
              </a:tr>
            </a:tbl>
          </a:graphicData>
        </a:graphic>
      </p:graphicFrame>
      <p:cxnSp>
        <p:nvCxnSpPr>
          <p:cNvPr id="9" name="Straight Arrow Connector 8" descr="Arrow down to show workflow from Branch Chief to Procurement Staff">
            <a:extLst>
              <a:ext uri="{FF2B5EF4-FFF2-40B4-BE49-F238E27FC236}">
                <a16:creationId xmlns:a16="http://schemas.microsoft.com/office/drawing/2014/main" id="{5F730A92-3A02-41B8-BB52-5CD702D96078}"/>
              </a:ext>
            </a:extLst>
          </p:cNvPr>
          <p:cNvCxnSpPr/>
          <p:nvPr/>
        </p:nvCxnSpPr>
        <p:spPr>
          <a:xfrm>
            <a:off x="4461270" y="2171062"/>
            <a:ext cx="0" cy="1338972"/>
          </a:xfrm>
          <a:prstGeom prst="straightConnector1">
            <a:avLst/>
          </a:prstGeom>
          <a:noFill/>
          <a:ln w="38100" cap="rnd" cmpd="sng" algn="ctr">
            <a:solidFill>
              <a:srgbClr val="90C226"/>
            </a:solidFill>
            <a:prstDash val="solid"/>
            <a:tailEnd type="arrow"/>
          </a:ln>
          <a:effectLst/>
        </p:spPr>
      </p:cxnSp>
      <p:cxnSp>
        <p:nvCxnSpPr>
          <p:cNvPr id="10" name="Straight Connector 9" descr="Cross arrow to show the two Team Leads reporting under the Branch Chief of Procurement">
            <a:extLst>
              <a:ext uri="{FF2B5EF4-FFF2-40B4-BE49-F238E27FC236}">
                <a16:creationId xmlns:a16="http://schemas.microsoft.com/office/drawing/2014/main" id="{BC3B7787-884C-4EB5-BFC1-7048737C5F16}"/>
              </a:ext>
            </a:extLst>
          </p:cNvPr>
          <p:cNvCxnSpPr>
            <a:cxnSpLocks/>
          </p:cNvCxnSpPr>
          <p:nvPr/>
        </p:nvCxnSpPr>
        <p:spPr>
          <a:xfrm>
            <a:off x="3123797" y="2619395"/>
            <a:ext cx="2703183" cy="0"/>
          </a:xfrm>
          <a:prstGeom prst="line">
            <a:avLst/>
          </a:prstGeom>
          <a:noFill/>
          <a:ln w="38100" cap="rnd" cmpd="sng" algn="ctr">
            <a:solidFill>
              <a:srgbClr val="90C226"/>
            </a:solidFill>
            <a:prstDash val="solid"/>
          </a:ln>
          <a:effectLst/>
        </p:spPr>
      </p:cxnSp>
      <p:graphicFrame>
        <p:nvGraphicFramePr>
          <p:cNvPr id="7" name="Table 6" descr="FSIS has 2 Team Leads, the first Team Lead is Karen Petty and she is responsible for the following program areas: OCIO, OFO, OPPD, OIC, OEED.  Karen can be reached via e-mail at Karen.Petty2@usda.gov.">
            <a:extLst>
              <a:ext uri="{FF2B5EF4-FFF2-40B4-BE49-F238E27FC236}">
                <a16:creationId xmlns:a16="http://schemas.microsoft.com/office/drawing/2014/main" id="{1389F654-5BF8-4C8F-BD61-0D1B80B6EF13}"/>
              </a:ext>
            </a:extLst>
          </p:cNvPr>
          <p:cNvGraphicFramePr>
            <a:graphicFrameLocks noGrp="1"/>
          </p:cNvGraphicFramePr>
          <p:nvPr>
            <p:extLst>
              <p:ext uri="{D42A27DB-BD31-4B8C-83A1-F6EECF244321}">
                <p14:modId xmlns:p14="http://schemas.microsoft.com/office/powerpoint/2010/main" val="2391580446"/>
              </p:ext>
            </p:extLst>
          </p:nvPr>
        </p:nvGraphicFramePr>
        <p:xfrm>
          <a:off x="1432742" y="2132267"/>
          <a:ext cx="1662818" cy="1199710"/>
        </p:xfrm>
        <a:graphic>
          <a:graphicData uri="http://schemas.openxmlformats.org/drawingml/2006/table">
            <a:tbl>
              <a:tblPr firstRow="1" bandRow="1"/>
              <a:tblGrid>
                <a:gridCol w="1662818">
                  <a:extLst>
                    <a:ext uri="{9D8B030D-6E8A-4147-A177-3AD203B41FA5}">
                      <a16:colId xmlns:a16="http://schemas.microsoft.com/office/drawing/2014/main" val="20000"/>
                    </a:ext>
                  </a:extLst>
                </a:gridCol>
              </a:tblGrid>
              <a:tr h="376750">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en-US" sz="1200" u="sng" dirty="0">
                          <a:solidFill>
                            <a:schemeClr val="tx1"/>
                          </a:solidFill>
                        </a:rPr>
                        <a:t>Team Lead</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10000"/>
                  </a:ext>
                </a:extLst>
              </a:tr>
              <a:tr h="376750">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i="1" dirty="0">
                          <a:solidFill>
                            <a:schemeClr val="tx1"/>
                          </a:solidFill>
                        </a:rPr>
                        <a:t>Program Areas: OCIO, OFO, OPPD, OIC, OEED </a:t>
                      </a:r>
                    </a:p>
                  </a:txBody>
                  <a:tcPr anchor="ctr" anchorCtr="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10001"/>
                  </a:ext>
                </a:extLst>
              </a:tr>
              <a:tr h="376750">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dirty="0">
                          <a:solidFill>
                            <a:schemeClr val="tx1"/>
                          </a:solidFill>
                        </a:rPr>
                        <a:t>Karen Petty</a:t>
                      </a:r>
                    </a:p>
                    <a:p>
                      <a:pPr algn="ctr"/>
                      <a:r>
                        <a:rPr lang="en-US" sz="900" i="1" baseline="0" dirty="0">
                          <a:solidFill>
                            <a:schemeClr val="tx1"/>
                          </a:solidFill>
                        </a:rPr>
                        <a:t>Karen.Petty2@usda.gov</a:t>
                      </a:r>
                      <a:endParaRPr lang="en-US" sz="900" i="1" dirty="0">
                        <a:solidFill>
                          <a:schemeClr val="tx1"/>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extLst>
                  <a:ext uri="{0D108BD9-81ED-4DB2-BD59-A6C34878D82A}">
                    <a16:rowId xmlns:a16="http://schemas.microsoft.com/office/drawing/2014/main" val="10002"/>
                  </a:ext>
                </a:extLst>
              </a:tr>
            </a:tbl>
          </a:graphicData>
        </a:graphic>
      </p:graphicFrame>
      <p:graphicFrame>
        <p:nvGraphicFramePr>
          <p:cNvPr id="8" name="Table 7" descr="Our other Team Lead is currently vacant.  They are responsible for the following program areas:  OM, IA, OIEA, OPHS, OPACE, OPARM, OCFO">
            <a:extLst>
              <a:ext uri="{FF2B5EF4-FFF2-40B4-BE49-F238E27FC236}">
                <a16:creationId xmlns:a16="http://schemas.microsoft.com/office/drawing/2014/main" id="{9AD70FD5-6C7A-40EE-9C29-5C3BAE5DD5FD}"/>
              </a:ext>
            </a:extLst>
          </p:cNvPr>
          <p:cNvGraphicFramePr>
            <a:graphicFrameLocks noGrp="1"/>
          </p:cNvGraphicFramePr>
          <p:nvPr>
            <p:extLst>
              <p:ext uri="{D42A27DB-BD31-4B8C-83A1-F6EECF244321}">
                <p14:modId xmlns:p14="http://schemas.microsoft.com/office/powerpoint/2010/main" val="3867784951"/>
              </p:ext>
            </p:extLst>
          </p:nvPr>
        </p:nvGraphicFramePr>
        <p:xfrm>
          <a:off x="5826980" y="1831088"/>
          <a:ext cx="1671873" cy="1500889"/>
        </p:xfrm>
        <a:graphic>
          <a:graphicData uri="http://schemas.openxmlformats.org/drawingml/2006/table">
            <a:tbl>
              <a:tblPr firstRow="1" bandRow="1"/>
              <a:tblGrid>
                <a:gridCol w="1671873">
                  <a:extLst>
                    <a:ext uri="{9D8B030D-6E8A-4147-A177-3AD203B41FA5}">
                      <a16:colId xmlns:a16="http://schemas.microsoft.com/office/drawing/2014/main" val="20000"/>
                    </a:ext>
                  </a:extLst>
                </a:gridCol>
              </a:tblGrid>
              <a:tr h="342649">
                <a:tc>
                  <a:txBody>
                    <a:bodyPr/>
                    <a:lstStyle>
                      <a:lvl1pPr marL="0" algn="l" defTabSz="914400" rtl="0" eaLnBrk="1" latinLnBrk="0" hangingPunct="1">
                        <a:defRPr sz="1800" b="1" kern="1200">
                          <a:solidFill>
                            <a:schemeClr val="lt1"/>
                          </a:solidFill>
                          <a:latin typeface="Trebuchet MS" panose="020B0603020202020204"/>
                        </a:defRPr>
                      </a:lvl1pPr>
                      <a:lvl2pPr marL="457200" algn="l" defTabSz="914400" rtl="0" eaLnBrk="1" latinLnBrk="0" hangingPunct="1">
                        <a:defRPr sz="1800" b="1" kern="1200">
                          <a:solidFill>
                            <a:schemeClr val="lt1"/>
                          </a:solidFill>
                          <a:latin typeface="Trebuchet MS" panose="020B0603020202020204"/>
                        </a:defRPr>
                      </a:lvl2pPr>
                      <a:lvl3pPr marL="914400" algn="l" defTabSz="914400" rtl="0" eaLnBrk="1" latinLnBrk="0" hangingPunct="1">
                        <a:defRPr sz="1800" b="1" kern="1200">
                          <a:solidFill>
                            <a:schemeClr val="lt1"/>
                          </a:solidFill>
                          <a:latin typeface="Trebuchet MS" panose="020B0603020202020204"/>
                        </a:defRPr>
                      </a:lvl3pPr>
                      <a:lvl4pPr marL="1371600" algn="l" defTabSz="914400" rtl="0" eaLnBrk="1" latinLnBrk="0" hangingPunct="1">
                        <a:defRPr sz="1800" b="1" kern="1200">
                          <a:solidFill>
                            <a:schemeClr val="lt1"/>
                          </a:solidFill>
                          <a:latin typeface="Trebuchet MS" panose="020B0603020202020204"/>
                        </a:defRPr>
                      </a:lvl4pPr>
                      <a:lvl5pPr marL="1828800" algn="l" defTabSz="914400" rtl="0" eaLnBrk="1" latinLnBrk="0" hangingPunct="1">
                        <a:defRPr sz="1800" b="1" kern="1200">
                          <a:solidFill>
                            <a:schemeClr val="lt1"/>
                          </a:solidFill>
                          <a:latin typeface="Trebuchet MS" panose="020B0603020202020204"/>
                        </a:defRPr>
                      </a:lvl5pPr>
                      <a:lvl6pPr marL="2286000" algn="l" defTabSz="914400" rtl="0" eaLnBrk="1" latinLnBrk="0" hangingPunct="1">
                        <a:defRPr sz="1800" b="1" kern="1200">
                          <a:solidFill>
                            <a:schemeClr val="lt1"/>
                          </a:solidFill>
                          <a:latin typeface="Trebuchet MS" panose="020B0603020202020204"/>
                        </a:defRPr>
                      </a:lvl6pPr>
                      <a:lvl7pPr marL="2743200" algn="l" defTabSz="914400" rtl="0" eaLnBrk="1" latinLnBrk="0" hangingPunct="1">
                        <a:defRPr sz="1800" b="1" kern="1200">
                          <a:solidFill>
                            <a:schemeClr val="lt1"/>
                          </a:solidFill>
                          <a:latin typeface="Trebuchet MS" panose="020B0603020202020204"/>
                        </a:defRPr>
                      </a:lvl7pPr>
                      <a:lvl8pPr marL="3200400" algn="l" defTabSz="914400" rtl="0" eaLnBrk="1" latinLnBrk="0" hangingPunct="1">
                        <a:defRPr sz="1800" b="1" kern="1200">
                          <a:solidFill>
                            <a:schemeClr val="lt1"/>
                          </a:solidFill>
                          <a:latin typeface="Trebuchet MS" panose="020B0603020202020204"/>
                        </a:defRPr>
                      </a:lvl8pPr>
                      <a:lvl9pPr marL="3657600" algn="l" defTabSz="914400" rtl="0" eaLnBrk="1" latinLnBrk="0" hangingPunct="1">
                        <a:defRPr sz="1800" b="1" kern="1200">
                          <a:solidFill>
                            <a:schemeClr val="lt1"/>
                          </a:solidFill>
                          <a:latin typeface="Trebuchet MS" panose="020B0603020202020204"/>
                        </a:defRPr>
                      </a:lvl9pPr>
                    </a:lstStyle>
                    <a:p>
                      <a:pPr algn="ctr"/>
                      <a:r>
                        <a:rPr lang="en-US" sz="1200" u="sng" dirty="0">
                          <a:solidFill>
                            <a:schemeClr val="tx1"/>
                          </a:solidFill>
                        </a:rPr>
                        <a:t>Team</a:t>
                      </a:r>
                      <a:r>
                        <a:rPr lang="en-US" sz="1200" u="sng" baseline="0" dirty="0">
                          <a:solidFill>
                            <a:schemeClr val="tx1"/>
                          </a:solidFill>
                        </a:rPr>
                        <a:t> Lead</a:t>
                      </a:r>
                      <a:endParaRPr lang="en-US" sz="1200" u="sng" dirty="0">
                        <a:solidFill>
                          <a:schemeClr val="tx1"/>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10000"/>
                  </a:ext>
                </a:extLst>
              </a:tr>
              <a:tr h="342649">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i="1" dirty="0">
                          <a:solidFill>
                            <a:schemeClr val="tx1"/>
                          </a:solidFill>
                        </a:rPr>
                        <a:t>Program Areas: OM(ASD,</a:t>
                      </a:r>
                      <a:r>
                        <a:rPr lang="en-US" sz="1100" i="1" baseline="0" dirty="0">
                          <a:solidFill>
                            <a:schemeClr val="tx1"/>
                          </a:solidFill>
                        </a:rPr>
                        <a:t> OHR, ESHWS); IA, OIEA, OPHS, OPACE, OPARM, OCFO </a:t>
                      </a:r>
                      <a:endParaRPr lang="en-US" sz="1100" i="1" dirty="0">
                        <a:solidFill>
                          <a:schemeClr val="tx1"/>
                        </a:solidFill>
                      </a:endParaRPr>
                    </a:p>
                  </a:txBody>
                  <a:tcPr anchor="ctr" anchorCtr="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40000"/>
                      </a:srgbClr>
                    </a:solidFill>
                  </a:tcPr>
                </a:tc>
                <a:extLst>
                  <a:ext uri="{0D108BD9-81ED-4DB2-BD59-A6C34878D82A}">
                    <a16:rowId xmlns:a16="http://schemas.microsoft.com/office/drawing/2014/main" val="10001"/>
                  </a:ext>
                </a:extLst>
              </a:tr>
              <a:tr h="342649">
                <a:tc>
                  <a:txBody>
                    <a:bodyPr/>
                    <a:lstStyle>
                      <a:lvl1pPr marL="0" algn="l" defTabSz="914400" rtl="0" eaLnBrk="1" latinLnBrk="0" hangingPunct="1">
                        <a:defRPr sz="1800" kern="1200">
                          <a:solidFill>
                            <a:schemeClr val="dk1"/>
                          </a:solidFill>
                          <a:latin typeface="Trebuchet MS" panose="020B0603020202020204"/>
                        </a:defRPr>
                      </a:lvl1pPr>
                      <a:lvl2pPr marL="457200" algn="l" defTabSz="914400" rtl="0" eaLnBrk="1" latinLnBrk="0" hangingPunct="1">
                        <a:defRPr sz="1800" kern="1200">
                          <a:solidFill>
                            <a:schemeClr val="dk1"/>
                          </a:solidFill>
                          <a:latin typeface="Trebuchet MS" panose="020B0603020202020204"/>
                        </a:defRPr>
                      </a:lvl2pPr>
                      <a:lvl3pPr marL="914400" algn="l" defTabSz="914400" rtl="0" eaLnBrk="1" latinLnBrk="0" hangingPunct="1">
                        <a:defRPr sz="1800" kern="1200">
                          <a:solidFill>
                            <a:schemeClr val="dk1"/>
                          </a:solidFill>
                          <a:latin typeface="Trebuchet MS" panose="020B0603020202020204"/>
                        </a:defRPr>
                      </a:lvl3pPr>
                      <a:lvl4pPr marL="1371600" algn="l" defTabSz="914400" rtl="0" eaLnBrk="1" latinLnBrk="0" hangingPunct="1">
                        <a:defRPr sz="1800" kern="1200">
                          <a:solidFill>
                            <a:schemeClr val="dk1"/>
                          </a:solidFill>
                          <a:latin typeface="Trebuchet MS" panose="020B0603020202020204"/>
                        </a:defRPr>
                      </a:lvl4pPr>
                      <a:lvl5pPr marL="1828800" algn="l" defTabSz="914400" rtl="0" eaLnBrk="1" latinLnBrk="0" hangingPunct="1">
                        <a:defRPr sz="1800" kern="1200">
                          <a:solidFill>
                            <a:schemeClr val="dk1"/>
                          </a:solidFill>
                          <a:latin typeface="Trebuchet MS" panose="020B0603020202020204"/>
                        </a:defRPr>
                      </a:lvl5pPr>
                      <a:lvl6pPr marL="2286000" algn="l" defTabSz="914400" rtl="0" eaLnBrk="1" latinLnBrk="0" hangingPunct="1">
                        <a:defRPr sz="1800" kern="1200">
                          <a:solidFill>
                            <a:schemeClr val="dk1"/>
                          </a:solidFill>
                          <a:latin typeface="Trebuchet MS" panose="020B0603020202020204"/>
                        </a:defRPr>
                      </a:lvl6pPr>
                      <a:lvl7pPr marL="2743200" algn="l" defTabSz="914400" rtl="0" eaLnBrk="1" latinLnBrk="0" hangingPunct="1">
                        <a:defRPr sz="1800" kern="1200">
                          <a:solidFill>
                            <a:schemeClr val="dk1"/>
                          </a:solidFill>
                          <a:latin typeface="Trebuchet MS" panose="020B0603020202020204"/>
                        </a:defRPr>
                      </a:lvl7pPr>
                      <a:lvl8pPr marL="3200400" algn="l" defTabSz="914400" rtl="0" eaLnBrk="1" latinLnBrk="0" hangingPunct="1">
                        <a:defRPr sz="1800" kern="1200">
                          <a:solidFill>
                            <a:schemeClr val="dk1"/>
                          </a:solidFill>
                          <a:latin typeface="Trebuchet MS" panose="020B0603020202020204"/>
                        </a:defRPr>
                      </a:lvl8pPr>
                      <a:lvl9pPr marL="3657600" algn="l" defTabSz="914400" rtl="0" eaLnBrk="1" latinLnBrk="0" hangingPunct="1">
                        <a:defRPr sz="1800" kern="1200">
                          <a:solidFill>
                            <a:schemeClr val="dk1"/>
                          </a:solidFill>
                          <a:latin typeface="Trebuchet MS" panose="020B0603020202020204"/>
                        </a:defRPr>
                      </a:lvl9pPr>
                    </a:lstStyle>
                    <a:p>
                      <a:pPr algn="ctr"/>
                      <a:r>
                        <a:rPr lang="en-US" sz="1100" dirty="0"/>
                        <a:t>VACANT</a:t>
                      </a:r>
                    </a:p>
                    <a:p>
                      <a:pPr algn="ctr"/>
                      <a:endParaRPr lang="en-US" sz="900" i="1" dirty="0">
                        <a:solidFill>
                          <a:schemeClr val="bg1">
                            <a:lumMod val="50000"/>
                          </a:schemeClr>
                        </a:solidFill>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0C226">
                        <a:tint val="20000"/>
                      </a:srgbClr>
                    </a:solidFill>
                  </a:tcPr>
                </a:tc>
                <a:extLst>
                  <a:ext uri="{0D108BD9-81ED-4DB2-BD59-A6C34878D82A}">
                    <a16:rowId xmlns:a16="http://schemas.microsoft.com/office/drawing/2014/main" val="10002"/>
                  </a:ext>
                </a:extLst>
              </a:tr>
            </a:tbl>
          </a:graphicData>
        </a:graphic>
      </p:graphicFrame>
      <p:pic>
        <p:nvPicPr>
          <p:cNvPr id="3" name="Content Placeholder 2" descr="This is the Procurement staff:  Dwight Hill, CO; Barbara Nelson, CO, Reginald Brown, CO; Thomas Nasvytis, CO; Eric Schnitzler, CS; Alexis Galloway, CS; Vacant, CS; Taryn Levels, Analyst, Madonna Montgomery, Acquisition Analyst and Small Business Representative; Thomas Kennedy, Analyst, and Chimera Hampton, Analyst">
            <a:extLst>
              <a:ext uri="{FF2B5EF4-FFF2-40B4-BE49-F238E27FC236}">
                <a16:creationId xmlns:a16="http://schemas.microsoft.com/office/drawing/2014/main" id="{AA1DF7CD-E2F0-4E97-8DBC-53BF8C255846}"/>
              </a:ext>
            </a:extLst>
          </p:cNvPr>
          <p:cNvPicPr>
            <a:picLocks noGrp="1" noChangeAspect="1"/>
          </p:cNvPicPr>
          <p:nvPr>
            <p:ph idx="1"/>
          </p:nvPr>
        </p:nvPicPr>
        <p:blipFill>
          <a:blip r:embed="rId2"/>
          <a:stretch>
            <a:fillRect/>
          </a:stretch>
        </p:blipFill>
        <p:spPr>
          <a:xfrm>
            <a:off x="847021" y="3429000"/>
            <a:ext cx="7449958" cy="2914141"/>
          </a:xfrm>
          <a:prstGeom prst="rect">
            <a:avLst/>
          </a:prstGeom>
        </p:spPr>
      </p:pic>
    </p:spTree>
    <p:extLst>
      <p:ext uri="{BB962C8B-B14F-4D97-AF65-F5344CB8AC3E}">
        <p14:creationId xmlns:p14="http://schemas.microsoft.com/office/powerpoint/2010/main" val="108748417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2756-E5BA-415B-A5EB-63BD60F51DF7}"/>
              </a:ext>
            </a:extLst>
          </p:cNvPr>
          <p:cNvSpPr>
            <a:spLocks noGrp="1"/>
          </p:cNvSpPr>
          <p:nvPr>
            <p:ph type="title"/>
          </p:nvPr>
        </p:nvSpPr>
        <p:spPr/>
        <p:txBody>
          <a:bodyPr/>
          <a:lstStyle/>
          <a:p>
            <a:r>
              <a:rPr lang="en-US" dirty="0"/>
              <a:t>Typical Contract Types</a:t>
            </a:r>
            <a:endParaRPr lang="en-US" dirty="0">
              <a:solidFill>
                <a:srgbClr val="FF0000"/>
              </a:solidFill>
            </a:endParaRPr>
          </a:p>
        </p:txBody>
      </p:sp>
      <p:sp>
        <p:nvSpPr>
          <p:cNvPr id="6" name="Content Placeholder 5">
            <a:extLst>
              <a:ext uri="{FF2B5EF4-FFF2-40B4-BE49-F238E27FC236}">
                <a16:creationId xmlns:a16="http://schemas.microsoft.com/office/drawing/2014/main" id="{DE6795C8-70B0-4F90-8251-C5E6C5B6BAFD}"/>
              </a:ext>
            </a:extLst>
          </p:cNvPr>
          <p:cNvSpPr>
            <a:spLocks noGrp="1"/>
          </p:cNvSpPr>
          <p:nvPr>
            <p:ph sz="half" idx="2"/>
          </p:nvPr>
        </p:nvSpPr>
        <p:spPr>
          <a:xfrm>
            <a:off x="381000" y="1371600"/>
            <a:ext cx="8305800" cy="4648200"/>
          </a:xfrm>
        </p:spPr>
        <p:txBody>
          <a:bodyPr/>
          <a:lstStyle/>
          <a:p>
            <a:r>
              <a:rPr lang="en-US" dirty="0"/>
              <a:t>Firm-Fixed Price</a:t>
            </a:r>
          </a:p>
          <a:p>
            <a:r>
              <a:rPr lang="en-US" dirty="0"/>
              <a:t>Time and Material or Labor Hour</a:t>
            </a:r>
          </a:p>
          <a:p>
            <a:r>
              <a:rPr lang="en-US" dirty="0"/>
              <a:t>8(a) Sole Source and Competitive</a:t>
            </a:r>
          </a:p>
          <a:p>
            <a:pPr marL="0" indent="0">
              <a:buNone/>
            </a:pPr>
            <a:endParaRPr lang="en-US" dirty="0"/>
          </a:p>
        </p:txBody>
      </p:sp>
    </p:spTree>
    <p:extLst>
      <p:ext uri="{BB962C8B-B14F-4D97-AF65-F5344CB8AC3E}">
        <p14:creationId xmlns:p14="http://schemas.microsoft.com/office/powerpoint/2010/main" val="30923792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FY22 - Small Business Achievement</a:t>
            </a:r>
          </a:p>
        </p:txBody>
      </p:sp>
      <p:graphicFrame>
        <p:nvGraphicFramePr>
          <p:cNvPr id="8" name="Content Placeholder 6">
            <a:extLst>
              <a:ext uri="{FF2B5EF4-FFF2-40B4-BE49-F238E27FC236}">
                <a16:creationId xmlns:a16="http://schemas.microsoft.com/office/drawing/2014/main" id="{B2AD7156-6755-4EB5-8A9D-716B0C8C0042}"/>
              </a:ext>
            </a:extLst>
          </p:cNvPr>
          <p:cNvGraphicFramePr>
            <a:graphicFrameLocks noGrp="1"/>
          </p:cNvGraphicFramePr>
          <p:nvPr>
            <p:ph idx="1"/>
            <p:extLst>
              <p:ext uri="{D42A27DB-BD31-4B8C-83A1-F6EECF244321}">
                <p14:modId xmlns:p14="http://schemas.microsoft.com/office/powerpoint/2010/main" val="2167079777"/>
              </p:ext>
            </p:extLst>
          </p:nvPr>
        </p:nvGraphicFramePr>
        <p:xfrm>
          <a:off x="423949" y="1397977"/>
          <a:ext cx="8186651" cy="2768600"/>
        </p:xfrm>
        <a:graphic>
          <a:graphicData uri="http://schemas.openxmlformats.org/drawingml/2006/table">
            <a:tbl>
              <a:tblPr firstRow="1" bandRow="1">
                <a:tableStyleId>{5C22544A-7EE6-4342-B048-85BDC9FD1C3A}</a:tableStyleId>
              </a:tblPr>
              <a:tblGrid>
                <a:gridCol w="4009604">
                  <a:extLst>
                    <a:ext uri="{9D8B030D-6E8A-4147-A177-3AD203B41FA5}">
                      <a16:colId xmlns:a16="http://schemas.microsoft.com/office/drawing/2014/main" val="2537018261"/>
                    </a:ext>
                  </a:extLst>
                </a:gridCol>
                <a:gridCol w="2053389">
                  <a:extLst>
                    <a:ext uri="{9D8B030D-6E8A-4147-A177-3AD203B41FA5}">
                      <a16:colId xmlns:a16="http://schemas.microsoft.com/office/drawing/2014/main" val="3515964857"/>
                    </a:ext>
                  </a:extLst>
                </a:gridCol>
                <a:gridCol w="2123658">
                  <a:extLst>
                    <a:ext uri="{9D8B030D-6E8A-4147-A177-3AD203B41FA5}">
                      <a16:colId xmlns:a16="http://schemas.microsoft.com/office/drawing/2014/main" val="3106709635"/>
                    </a:ext>
                  </a:extLst>
                </a:gridCol>
              </a:tblGrid>
              <a:tr h="738163">
                <a:tc>
                  <a:txBody>
                    <a:bodyPr/>
                    <a:lstStyle/>
                    <a:p>
                      <a:r>
                        <a:rPr lang="en-US" dirty="0"/>
                        <a:t>Small Business Contracting Category</a:t>
                      </a:r>
                    </a:p>
                  </a:txBody>
                  <a:tcPr/>
                </a:tc>
                <a:tc>
                  <a:txBody>
                    <a:bodyPr/>
                    <a:lstStyle/>
                    <a:p>
                      <a:r>
                        <a:rPr lang="en-US" baseline="0" dirty="0">
                          <a:solidFill>
                            <a:schemeClr val="bg2"/>
                          </a:solidFill>
                        </a:rPr>
                        <a:t>USDA </a:t>
                      </a:r>
                    </a:p>
                    <a:p>
                      <a:r>
                        <a:rPr lang="en-US" baseline="0" dirty="0">
                          <a:solidFill>
                            <a:schemeClr val="bg2"/>
                          </a:solidFill>
                        </a:rPr>
                        <a:t>FY22 Goals</a:t>
                      </a:r>
                      <a:endParaRPr lang="en-US" dirty="0">
                        <a:solidFill>
                          <a:schemeClr val="bg2"/>
                        </a:solidFill>
                      </a:endParaRPr>
                    </a:p>
                  </a:txBody>
                  <a:tcPr/>
                </a:tc>
                <a:tc>
                  <a:txBody>
                    <a:bodyPr/>
                    <a:lstStyle/>
                    <a:p>
                      <a:pPr algn="l"/>
                      <a:r>
                        <a:rPr lang="en-US" dirty="0">
                          <a:solidFill>
                            <a:schemeClr val="bg2"/>
                          </a:solidFill>
                        </a:rPr>
                        <a:t>Agency Achievement</a:t>
                      </a:r>
                    </a:p>
                    <a:p>
                      <a:pPr algn="l"/>
                      <a:r>
                        <a:rPr lang="en-US" dirty="0">
                          <a:solidFill>
                            <a:schemeClr val="bg2"/>
                          </a:solidFill>
                        </a:rPr>
                        <a:t>As of 04/13/2022</a:t>
                      </a:r>
                    </a:p>
                  </a:txBody>
                  <a:tcPr/>
                </a:tc>
                <a:extLst>
                  <a:ext uri="{0D108BD9-81ED-4DB2-BD59-A6C34878D82A}">
                    <a16:rowId xmlns:a16="http://schemas.microsoft.com/office/drawing/2014/main" val="3068321030"/>
                  </a:ext>
                </a:extLst>
              </a:tr>
              <a:tr h="370840">
                <a:tc>
                  <a:txBody>
                    <a:bodyPr/>
                    <a:lstStyle/>
                    <a:p>
                      <a:r>
                        <a:rPr lang="en-US" dirty="0"/>
                        <a:t>Small Business</a:t>
                      </a:r>
                    </a:p>
                  </a:txBody>
                  <a:tcPr/>
                </a:tc>
                <a:tc>
                  <a:txBody>
                    <a:bodyPr/>
                    <a:lstStyle/>
                    <a:p>
                      <a:pPr algn="ctr"/>
                      <a:r>
                        <a:rPr lang="en-US" dirty="0"/>
                        <a:t>47%</a:t>
                      </a:r>
                    </a:p>
                  </a:txBody>
                  <a:tcPr/>
                </a:tc>
                <a:tc>
                  <a:txBody>
                    <a:bodyPr/>
                    <a:lstStyle/>
                    <a:p>
                      <a:pPr algn="ctr"/>
                      <a:r>
                        <a:rPr lang="en-US" dirty="0"/>
                        <a:t>75.76%</a:t>
                      </a:r>
                    </a:p>
                  </a:txBody>
                  <a:tcPr/>
                </a:tc>
                <a:extLst>
                  <a:ext uri="{0D108BD9-81ED-4DB2-BD59-A6C34878D82A}">
                    <a16:rowId xmlns:a16="http://schemas.microsoft.com/office/drawing/2014/main" val="4228514517"/>
                  </a:ext>
                </a:extLst>
              </a:tr>
              <a:tr h="370840">
                <a:tc>
                  <a:txBody>
                    <a:bodyPr/>
                    <a:lstStyle/>
                    <a:p>
                      <a:r>
                        <a:rPr lang="en-US" dirty="0"/>
                        <a:t>Small Disadvantaged Business</a:t>
                      </a:r>
                    </a:p>
                  </a:txBody>
                  <a:tcPr/>
                </a:tc>
                <a:tc>
                  <a:txBody>
                    <a:bodyPr/>
                    <a:lstStyle/>
                    <a:p>
                      <a:pPr algn="ctr"/>
                      <a:r>
                        <a:rPr lang="en-US" dirty="0"/>
                        <a:t>21.5%</a:t>
                      </a:r>
                    </a:p>
                  </a:txBody>
                  <a:tcPr/>
                </a:tc>
                <a:tc>
                  <a:txBody>
                    <a:bodyPr/>
                    <a:lstStyle/>
                    <a:p>
                      <a:pPr algn="ctr"/>
                      <a:r>
                        <a:rPr lang="en-US" dirty="0"/>
                        <a:t>60.49%</a:t>
                      </a:r>
                    </a:p>
                  </a:txBody>
                  <a:tcPr/>
                </a:tc>
                <a:extLst>
                  <a:ext uri="{0D108BD9-81ED-4DB2-BD59-A6C34878D82A}">
                    <a16:rowId xmlns:a16="http://schemas.microsoft.com/office/drawing/2014/main" val="1307342357"/>
                  </a:ext>
                </a:extLst>
              </a:tr>
              <a:tr h="370840">
                <a:tc>
                  <a:txBody>
                    <a:bodyPr/>
                    <a:lstStyle/>
                    <a:p>
                      <a:r>
                        <a:rPr lang="en-US" dirty="0"/>
                        <a:t>Service-Disabled Veteran Owned</a:t>
                      </a:r>
                    </a:p>
                  </a:txBody>
                  <a:tcPr/>
                </a:tc>
                <a:tc>
                  <a:txBody>
                    <a:bodyPr/>
                    <a:lstStyle/>
                    <a:p>
                      <a:pPr algn="ctr"/>
                      <a:r>
                        <a:rPr lang="en-US" dirty="0"/>
                        <a:t>3%</a:t>
                      </a:r>
                    </a:p>
                  </a:txBody>
                  <a:tcPr/>
                </a:tc>
                <a:tc>
                  <a:txBody>
                    <a:bodyPr/>
                    <a:lstStyle/>
                    <a:p>
                      <a:pPr algn="ctr"/>
                      <a:r>
                        <a:rPr lang="en-US" dirty="0"/>
                        <a:t>23.34%</a:t>
                      </a:r>
                    </a:p>
                  </a:txBody>
                  <a:tcPr/>
                </a:tc>
                <a:extLst>
                  <a:ext uri="{0D108BD9-81ED-4DB2-BD59-A6C34878D82A}">
                    <a16:rowId xmlns:a16="http://schemas.microsoft.com/office/drawing/2014/main" val="4074772476"/>
                  </a:ext>
                </a:extLst>
              </a:tr>
              <a:tr h="370840">
                <a:tc>
                  <a:txBody>
                    <a:bodyPr/>
                    <a:lstStyle/>
                    <a:p>
                      <a:r>
                        <a:rPr lang="en-US" dirty="0"/>
                        <a:t>Women Owned</a:t>
                      </a:r>
                      <a:r>
                        <a:rPr lang="en-US" baseline="0" dirty="0"/>
                        <a:t> </a:t>
                      </a:r>
                      <a:endParaRPr lang="en-US" dirty="0"/>
                    </a:p>
                  </a:txBody>
                  <a:tcPr/>
                </a:tc>
                <a:tc>
                  <a:txBody>
                    <a:bodyPr/>
                    <a:lstStyle/>
                    <a:p>
                      <a:pPr algn="ctr"/>
                      <a:r>
                        <a:rPr lang="en-US" dirty="0"/>
                        <a:t>5%</a:t>
                      </a:r>
                    </a:p>
                  </a:txBody>
                  <a:tcPr/>
                </a:tc>
                <a:tc>
                  <a:txBody>
                    <a:bodyPr/>
                    <a:lstStyle/>
                    <a:p>
                      <a:pPr algn="ctr"/>
                      <a:r>
                        <a:rPr lang="en-US" dirty="0"/>
                        <a:t>27.20%</a:t>
                      </a:r>
                    </a:p>
                  </a:txBody>
                  <a:tcPr/>
                </a:tc>
                <a:extLst>
                  <a:ext uri="{0D108BD9-81ED-4DB2-BD59-A6C34878D82A}">
                    <a16:rowId xmlns:a16="http://schemas.microsoft.com/office/drawing/2014/main" val="4089684993"/>
                  </a:ext>
                </a:extLst>
              </a:tr>
              <a:tr h="370840">
                <a:tc>
                  <a:txBody>
                    <a:bodyPr/>
                    <a:lstStyle/>
                    <a:p>
                      <a:r>
                        <a:rPr lang="en-US" dirty="0" err="1"/>
                        <a:t>HubZone</a:t>
                      </a:r>
                      <a:endParaRPr lang="en-US" dirty="0"/>
                    </a:p>
                  </a:txBody>
                  <a:tcPr/>
                </a:tc>
                <a:tc>
                  <a:txBody>
                    <a:bodyPr/>
                    <a:lstStyle/>
                    <a:p>
                      <a:pPr algn="ctr"/>
                      <a:r>
                        <a:rPr lang="en-US" dirty="0"/>
                        <a:t>3%</a:t>
                      </a:r>
                    </a:p>
                  </a:txBody>
                  <a:tcPr/>
                </a:tc>
                <a:tc>
                  <a:txBody>
                    <a:bodyPr/>
                    <a:lstStyle/>
                    <a:p>
                      <a:pPr algn="ctr"/>
                      <a:r>
                        <a:rPr lang="en-US" dirty="0"/>
                        <a:t>27.03%</a:t>
                      </a:r>
                    </a:p>
                  </a:txBody>
                  <a:tcPr/>
                </a:tc>
                <a:extLst>
                  <a:ext uri="{0D108BD9-81ED-4DB2-BD59-A6C34878D82A}">
                    <a16:rowId xmlns:a16="http://schemas.microsoft.com/office/drawing/2014/main" val="530757731"/>
                  </a:ext>
                </a:extLst>
              </a:tr>
            </a:tbl>
          </a:graphicData>
        </a:graphic>
      </p:graphicFrame>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p:txBody>
          <a:bodyPr/>
          <a:lstStyle/>
          <a:p>
            <a:pPr>
              <a:defRPr/>
            </a:pPr>
            <a:fld id="{32B4643D-BBDE-4897-B0CB-091B235D2EFD}" type="slidenum">
              <a:rPr lang="en-US" smtClean="0"/>
              <a:pPr>
                <a:defRPr/>
              </a:pPr>
              <a:t>6</a:t>
            </a:fld>
            <a:endParaRPr lang="en-US" dirty="0"/>
          </a:p>
        </p:txBody>
      </p:sp>
      <p:sp>
        <p:nvSpPr>
          <p:cNvPr id="3" name="TextBox 2">
            <a:extLst>
              <a:ext uri="{FF2B5EF4-FFF2-40B4-BE49-F238E27FC236}">
                <a16:creationId xmlns:a16="http://schemas.microsoft.com/office/drawing/2014/main" id="{591E50D9-239B-4FB2-BD5F-690C2B4400A0}"/>
              </a:ext>
            </a:extLst>
          </p:cNvPr>
          <p:cNvSpPr txBox="1"/>
          <p:nvPr/>
        </p:nvSpPr>
        <p:spPr>
          <a:xfrm>
            <a:off x="1318903" y="6039139"/>
            <a:ext cx="7727442" cy="276999"/>
          </a:xfrm>
          <a:prstGeom prst="rect">
            <a:avLst/>
          </a:prstGeom>
          <a:noFill/>
        </p:spPr>
        <p:txBody>
          <a:bodyPr wrap="square" rtlCol="0">
            <a:spAutoFit/>
          </a:bodyPr>
          <a:lstStyle/>
          <a:p>
            <a:pPr algn="r"/>
            <a:r>
              <a:rPr lang="en-US" sz="1200" dirty="0"/>
              <a:t>Data source: Sam.gov – Small Business Goaling Report for FY22</a:t>
            </a:r>
          </a:p>
        </p:txBody>
      </p:sp>
    </p:spTree>
    <p:extLst>
      <p:ext uri="{BB962C8B-B14F-4D97-AF65-F5344CB8AC3E}">
        <p14:creationId xmlns:p14="http://schemas.microsoft.com/office/powerpoint/2010/main" val="238554563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descr="This slide is the FY22-Top NAICS Spending Categories in FSIS">
            <a:extLst>
              <a:ext uri="{FF2B5EF4-FFF2-40B4-BE49-F238E27FC236}">
                <a16:creationId xmlns:a16="http://schemas.microsoft.com/office/drawing/2014/main" id="{42549749-BDD5-46D1-B4FF-AAC97F5804D3}"/>
              </a:ext>
            </a:extLst>
          </p:cNvPr>
          <p:cNvSpPr txBox="1">
            <a:spLocks noGrp="1"/>
          </p:cNvSpPr>
          <p:nvPr>
            <p:ph type="title" idx="4294967295"/>
          </p:nvPr>
        </p:nvSpPr>
        <p:spPr bwMode="auto">
          <a:xfrm>
            <a:off x="621587" y="309282"/>
            <a:ext cx="8239874" cy="547968"/>
          </a:xfrm>
          <a:prstGeom prst="rect">
            <a:avLst/>
          </a:prstGeom>
          <a:noFill/>
          <a:ln w="9525">
            <a:noFill/>
            <a:prstDash/>
            <a:miter lim="800000"/>
            <a:headEnd/>
            <a:tailEnd/>
          </a:ln>
          <a:effectLst/>
        </p:spPr>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bg2"/>
                </a:solidFill>
                <a:effectLst/>
                <a:uLnTx/>
                <a:uFillTx/>
                <a:latin typeface="+mj-lt"/>
                <a:ea typeface="+mj-ea"/>
                <a:cs typeface="ＭＳ Ｐゴシック"/>
              </a:rPr>
              <a:t>FY22 – Top NAICS Spending Categories</a:t>
            </a:r>
          </a:p>
        </p:txBody>
      </p:sp>
      <p:sp>
        <p:nvSpPr>
          <p:cNvPr id="4" name="Slide Number Placeholder 3" descr="Slide 7">
            <a:extLst>
              <a:ext uri="{FF2B5EF4-FFF2-40B4-BE49-F238E27FC236}">
                <a16:creationId xmlns:a16="http://schemas.microsoft.com/office/drawing/2014/main" id="{17C7DB09-3E12-45C1-9B9A-57D611568694}"/>
              </a:ext>
            </a:extLst>
          </p:cNvPr>
          <p:cNvSpPr>
            <a:spLocks noGrp="1"/>
          </p:cNvSpPr>
          <p:nvPr>
            <p:ph type="sldNum" sz="quarter" idx="4294967295"/>
          </p:nvPr>
        </p:nvSpPr>
        <p:spPr bwMode="auto">
          <a:xfrm>
            <a:off x="41038" y="6316231"/>
            <a:ext cx="400050" cy="400050"/>
          </a:xfrm>
          <a:prstGeom prst="rect">
            <a:avLst/>
          </a:prstGeom>
          <a:solidFill>
            <a:srgbClr val="727176"/>
          </a:solidFill>
          <a:ln w="9525">
            <a:noFill/>
            <a:miter lim="800000"/>
            <a:headEnd/>
            <a:tailEnd/>
          </a:ln>
          <a:effectLst/>
        </p:spPr>
        <p:txBody>
          <a:bodyPr vert="horz" wrap="square" lIns="68580" tIns="34290" rIns="68580" bIns="34290" numCol="1" anchor="ctr" anchorCtr="1"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pitchFamily="96" charset="-128"/>
                <a:cs typeface="+mn-cs"/>
              </a:defRPr>
            </a:lvl1pPr>
            <a:lvl2pPr marL="342900" algn="l" rtl="0" fontAlgn="base">
              <a:spcBef>
                <a:spcPct val="0"/>
              </a:spcBef>
              <a:spcAft>
                <a:spcPct val="0"/>
              </a:spcAft>
              <a:defRPr sz="1500" kern="1200">
                <a:solidFill>
                  <a:srgbClr val="545555"/>
                </a:solidFill>
                <a:latin typeface="Arial" charset="0"/>
                <a:ea typeface="ＭＳ Ｐゴシック"/>
                <a:cs typeface="ＭＳ Ｐゴシック"/>
              </a:defRPr>
            </a:lvl2pPr>
            <a:lvl3pPr marL="685800" algn="l" rtl="0" fontAlgn="base">
              <a:spcBef>
                <a:spcPct val="0"/>
              </a:spcBef>
              <a:spcAft>
                <a:spcPct val="0"/>
              </a:spcAft>
              <a:defRPr sz="1500" kern="1200">
                <a:solidFill>
                  <a:srgbClr val="545555"/>
                </a:solidFill>
                <a:latin typeface="Arial" charset="0"/>
                <a:ea typeface="ＭＳ Ｐゴシック"/>
                <a:cs typeface="ＭＳ Ｐゴシック"/>
              </a:defRPr>
            </a:lvl3pPr>
            <a:lvl4pPr marL="1028700" algn="l" rtl="0" fontAlgn="base">
              <a:spcBef>
                <a:spcPct val="0"/>
              </a:spcBef>
              <a:spcAft>
                <a:spcPct val="0"/>
              </a:spcAft>
              <a:defRPr sz="1500" kern="1200">
                <a:solidFill>
                  <a:srgbClr val="545555"/>
                </a:solidFill>
                <a:latin typeface="Arial" charset="0"/>
                <a:ea typeface="ＭＳ Ｐゴシック"/>
                <a:cs typeface="ＭＳ Ｐゴシック"/>
              </a:defRPr>
            </a:lvl4pPr>
            <a:lvl5pPr marL="1371600" algn="l" rtl="0" fontAlgn="base">
              <a:spcBef>
                <a:spcPct val="0"/>
              </a:spcBef>
              <a:spcAft>
                <a:spcPct val="0"/>
              </a:spcAft>
              <a:defRPr sz="1500" kern="1200">
                <a:solidFill>
                  <a:srgbClr val="545555"/>
                </a:solidFill>
                <a:latin typeface="Arial" charset="0"/>
                <a:ea typeface="ＭＳ Ｐゴシック"/>
                <a:cs typeface="ＭＳ Ｐゴシック"/>
              </a:defRPr>
            </a:lvl5pPr>
            <a:lvl6pPr marL="1714500" algn="l" defTabSz="685800" rtl="0" eaLnBrk="1" latinLnBrk="0" hangingPunct="1">
              <a:defRPr sz="1500" kern="1200">
                <a:solidFill>
                  <a:srgbClr val="545555"/>
                </a:solidFill>
                <a:latin typeface="Arial" charset="0"/>
                <a:ea typeface="ＭＳ Ｐゴシック"/>
                <a:cs typeface="ＭＳ Ｐゴシック"/>
              </a:defRPr>
            </a:lvl6pPr>
            <a:lvl7pPr marL="2057400" algn="l" defTabSz="685800" rtl="0" eaLnBrk="1" latinLnBrk="0" hangingPunct="1">
              <a:defRPr sz="1500" kern="1200">
                <a:solidFill>
                  <a:srgbClr val="545555"/>
                </a:solidFill>
                <a:latin typeface="Arial" charset="0"/>
                <a:ea typeface="ＭＳ Ｐゴシック"/>
                <a:cs typeface="ＭＳ Ｐゴシック"/>
              </a:defRPr>
            </a:lvl7pPr>
            <a:lvl8pPr marL="2400300" algn="l" defTabSz="685800" rtl="0" eaLnBrk="1" latinLnBrk="0" hangingPunct="1">
              <a:defRPr sz="1500" kern="1200">
                <a:solidFill>
                  <a:srgbClr val="545555"/>
                </a:solidFill>
                <a:latin typeface="Arial" charset="0"/>
                <a:ea typeface="ＭＳ Ｐゴシック"/>
                <a:cs typeface="ＭＳ Ｐゴシック"/>
              </a:defRPr>
            </a:lvl8pPr>
            <a:lvl9pPr marL="2743200" algn="l" defTabSz="685800" rtl="0" eaLnBrk="1" latinLnBrk="0" hangingPunct="1">
              <a:defRPr sz="1500" kern="1200">
                <a:solidFill>
                  <a:srgbClr val="545555"/>
                </a:solidFill>
                <a:latin typeface="Arial" charset="0"/>
                <a:ea typeface="ＭＳ Ｐゴシック"/>
                <a:cs typeface="ＭＳ Ｐゴシック"/>
              </a:defRPr>
            </a:lvl9pPr>
          </a:lstStyle>
          <a:p>
            <a:pPr>
              <a:defRPr/>
            </a:pPr>
            <a:fld id="{32B4643D-BBDE-4897-B0CB-091B235D2EFD}" type="slidenum">
              <a:rPr lang="en-US" smtClean="0"/>
              <a:pPr>
                <a:defRPr/>
              </a:pPr>
              <a:t>7</a:t>
            </a:fld>
            <a:endParaRPr lang="en-US" dirty="0"/>
          </a:p>
        </p:txBody>
      </p:sp>
      <p:graphicFrame>
        <p:nvGraphicFramePr>
          <p:cNvPr id="8" name="Content Placeholder 6" descr="NAICS-33 is 33.48% of our actions for a dollar value of $4,884,116.00; next is NAICS-54 at 23.72% of our actions for a dollar value of $18,037.787.85; next is NAICS-32 at 16.74% for a dollar value of $1,951,110.22; next is NAICS-81 at $6.97% for a dollar value of $150,082.45; next is NAICS-42 at 5.11% for a dollar value of $762,275.70; next is NAICS-49 at 3.25% for a dollar value at $1,262,128.87; next is NAICS-56 at 3.25% for a dollar value of $375,162.90; and NAICS-61 at 5.25% for a dollar value of $322,007.50.   ">
            <a:extLst>
              <a:ext uri="{FF2B5EF4-FFF2-40B4-BE49-F238E27FC236}">
                <a16:creationId xmlns:a16="http://schemas.microsoft.com/office/drawing/2014/main" id="{B2AD7156-6755-4EB5-8A9D-716B0C8C0042}"/>
              </a:ext>
            </a:extLst>
          </p:cNvPr>
          <p:cNvGraphicFramePr>
            <a:graphicFrameLocks noGrp="1"/>
          </p:cNvGraphicFramePr>
          <p:nvPr>
            <p:ph idx="4294967295"/>
            <p:extLst>
              <p:ext uri="{D42A27DB-BD31-4B8C-83A1-F6EECF244321}">
                <p14:modId xmlns:p14="http://schemas.microsoft.com/office/powerpoint/2010/main" val="60908333"/>
              </p:ext>
            </p:extLst>
          </p:nvPr>
        </p:nvGraphicFramePr>
        <p:xfrm>
          <a:off x="523871" y="1146810"/>
          <a:ext cx="8337590" cy="4853940"/>
        </p:xfrm>
        <a:graphic>
          <a:graphicData uri="http://schemas.openxmlformats.org/drawingml/2006/table">
            <a:tbl>
              <a:tblPr firstRow="1" bandRow="1">
                <a:tableStyleId>{5C22544A-7EE6-4342-B048-85BDC9FD1C3A}</a:tableStyleId>
              </a:tblPr>
              <a:tblGrid>
                <a:gridCol w="3664639">
                  <a:extLst>
                    <a:ext uri="{9D8B030D-6E8A-4147-A177-3AD203B41FA5}">
                      <a16:colId xmlns:a16="http://schemas.microsoft.com/office/drawing/2014/main" val="2537018261"/>
                    </a:ext>
                  </a:extLst>
                </a:gridCol>
                <a:gridCol w="1554893">
                  <a:extLst>
                    <a:ext uri="{9D8B030D-6E8A-4147-A177-3AD203B41FA5}">
                      <a16:colId xmlns:a16="http://schemas.microsoft.com/office/drawing/2014/main" val="3515964857"/>
                    </a:ext>
                  </a:extLst>
                </a:gridCol>
                <a:gridCol w="3118058">
                  <a:extLst>
                    <a:ext uri="{9D8B030D-6E8A-4147-A177-3AD203B41FA5}">
                      <a16:colId xmlns:a16="http://schemas.microsoft.com/office/drawing/2014/main" val="3106709635"/>
                    </a:ext>
                  </a:extLst>
                </a:gridCol>
              </a:tblGrid>
              <a:tr h="480060">
                <a:tc>
                  <a:txBody>
                    <a:bodyPr/>
                    <a:lstStyle/>
                    <a:p>
                      <a:pPr algn="ctr"/>
                      <a:r>
                        <a:rPr lang="en-US" sz="1400" dirty="0">
                          <a:solidFill>
                            <a:schemeClr val="bg1"/>
                          </a:solidFill>
                        </a:rPr>
                        <a:t>NAICS Category</a:t>
                      </a:r>
                    </a:p>
                  </a:txBody>
                  <a:tcPr marL="68580" marR="68580" marT="34290" marB="34290"/>
                </a:tc>
                <a:tc>
                  <a:txBody>
                    <a:bodyPr/>
                    <a:lstStyle/>
                    <a:p>
                      <a:pPr algn="ctr"/>
                      <a:r>
                        <a:rPr lang="en-US" sz="1400" baseline="0" dirty="0">
                          <a:solidFill>
                            <a:schemeClr val="bg1"/>
                          </a:solidFill>
                        </a:rPr>
                        <a:t>% of Total Actions</a:t>
                      </a:r>
                      <a:endParaRPr lang="en-US" sz="1400" dirty="0">
                        <a:solidFill>
                          <a:schemeClr val="bg1"/>
                        </a:solidFill>
                      </a:endParaRPr>
                    </a:p>
                  </a:txBody>
                  <a:tcPr marL="68580" marR="68580" marT="34290" marB="34290"/>
                </a:tc>
                <a:tc>
                  <a:txBody>
                    <a:bodyPr/>
                    <a:lstStyle/>
                    <a:p>
                      <a:pPr algn="ctr"/>
                      <a:r>
                        <a:rPr lang="en-US" sz="1400" dirty="0">
                          <a:solidFill>
                            <a:schemeClr val="bg1"/>
                          </a:solidFill>
                        </a:rPr>
                        <a:t>Total Dollars</a:t>
                      </a:r>
                    </a:p>
                  </a:txBody>
                  <a:tcPr marL="68580" marR="68580" marT="34290" marB="34290"/>
                </a:tc>
                <a:extLst>
                  <a:ext uri="{0D108BD9-81ED-4DB2-BD59-A6C34878D82A}">
                    <a16:rowId xmlns:a16="http://schemas.microsoft.com/office/drawing/2014/main" val="3068321030"/>
                  </a:ext>
                </a:extLst>
              </a:tr>
              <a:tr h="480060">
                <a:tc>
                  <a:txBody>
                    <a:bodyPr/>
                    <a:lstStyle/>
                    <a:p>
                      <a:r>
                        <a:rPr lang="en-US" sz="1400" dirty="0">
                          <a:solidFill>
                            <a:schemeClr val="accent1"/>
                          </a:solidFill>
                        </a:rPr>
                        <a:t>33—Manufacturing (Metals, Machinery, Computer, Electronics Electrical Transportation Equipment, Furniture, Misc.)</a:t>
                      </a:r>
                    </a:p>
                  </a:txBody>
                  <a:tcPr marL="68580" marR="68580" marT="34290" marB="34290"/>
                </a:tc>
                <a:tc>
                  <a:txBody>
                    <a:bodyPr/>
                    <a:lstStyle/>
                    <a:p>
                      <a:pPr algn="ctr"/>
                      <a:r>
                        <a:rPr lang="en-US" sz="1400" baseline="0" dirty="0">
                          <a:solidFill>
                            <a:schemeClr val="tx2"/>
                          </a:solidFill>
                        </a:rPr>
                        <a:t>33.48%</a:t>
                      </a:r>
                    </a:p>
                  </a:txBody>
                  <a:tcPr marL="68580" marR="68580" marT="34290" marB="34290"/>
                </a:tc>
                <a:tc>
                  <a:txBody>
                    <a:bodyPr/>
                    <a:lstStyle/>
                    <a:p>
                      <a:pPr algn="ctr"/>
                      <a:r>
                        <a:rPr lang="en-US" sz="1400" baseline="0" dirty="0">
                          <a:solidFill>
                            <a:schemeClr val="tx2"/>
                          </a:solidFill>
                        </a:rPr>
                        <a:t>$4,884,116.00</a:t>
                      </a:r>
                    </a:p>
                  </a:txBody>
                  <a:tcPr marL="68580" marR="68580" marT="34290" marB="34290"/>
                </a:tc>
                <a:extLst>
                  <a:ext uri="{0D108BD9-81ED-4DB2-BD59-A6C34878D82A}">
                    <a16:rowId xmlns:a16="http://schemas.microsoft.com/office/drawing/2014/main" val="101762073"/>
                  </a:ext>
                </a:extLst>
              </a:tr>
              <a:tr h="480060">
                <a:tc>
                  <a:txBody>
                    <a:bodyPr/>
                    <a:lstStyle/>
                    <a:p>
                      <a:r>
                        <a:rPr lang="en-US" sz="1400" baseline="0" dirty="0">
                          <a:solidFill>
                            <a:schemeClr val="tx2"/>
                          </a:solidFill>
                        </a:rPr>
                        <a:t>54—Professional, Scientific, &amp; Technical Services</a:t>
                      </a:r>
                    </a:p>
                  </a:txBody>
                  <a:tcPr marL="68580" marR="68580" marT="34290" marB="34290"/>
                </a:tc>
                <a:tc>
                  <a:txBody>
                    <a:bodyPr/>
                    <a:lstStyle/>
                    <a:p>
                      <a:pPr algn="ctr"/>
                      <a:r>
                        <a:rPr lang="en-US" sz="1400" baseline="0" dirty="0">
                          <a:solidFill>
                            <a:schemeClr val="tx2"/>
                          </a:solidFill>
                        </a:rPr>
                        <a:t>23.72%</a:t>
                      </a:r>
                    </a:p>
                  </a:txBody>
                  <a:tcPr marL="68580" marR="68580" marT="34290" marB="34290"/>
                </a:tc>
                <a:tc>
                  <a:txBody>
                    <a:bodyPr/>
                    <a:lstStyle/>
                    <a:p>
                      <a:pPr algn="ctr"/>
                      <a:r>
                        <a:rPr lang="en-US" sz="1400" baseline="0" dirty="0">
                          <a:solidFill>
                            <a:schemeClr val="tx2"/>
                          </a:solidFill>
                        </a:rPr>
                        <a:t>$18,037,787.85</a:t>
                      </a:r>
                    </a:p>
                  </a:txBody>
                  <a:tcPr marL="68580" marR="68580" marT="34290" marB="34290"/>
                </a:tc>
                <a:extLst>
                  <a:ext uri="{0D108BD9-81ED-4DB2-BD59-A6C34878D82A}">
                    <a16:rowId xmlns:a16="http://schemas.microsoft.com/office/drawing/2014/main" val="627259472"/>
                  </a:ext>
                </a:extLst>
              </a:tr>
              <a:tr h="480060">
                <a:tc>
                  <a:txBody>
                    <a:bodyPr/>
                    <a:lstStyle/>
                    <a:p>
                      <a:r>
                        <a:rPr lang="en-US" sz="1400" baseline="0" dirty="0">
                          <a:solidFill>
                            <a:schemeClr val="tx2"/>
                          </a:solidFill>
                        </a:rPr>
                        <a:t>32—Manufacturing (Paper, Printing, Petroleum, Coal, Chemicals, Plastics, Rubber, Non-</a:t>
                      </a:r>
                      <a:r>
                        <a:rPr lang="en-US" sz="1400" baseline="0" dirty="0" err="1">
                          <a:solidFill>
                            <a:schemeClr val="tx2"/>
                          </a:solidFill>
                        </a:rPr>
                        <a:t>metalic</a:t>
                      </a:r>
                      <a:r>
                        <a:rPr lang="en-US" sz="1400" baseline="0" dirty="0">
                          <a:solidFill>
                            <a:schemeClr val="tx2"/>
                          </a:solidFill>
                        </a:rPr>
                        <a:t> Mineral)</a:t>
                      </a:r>
                    </a:p>
                  </a:txBody>
                  <a:tcPr marL="68580" marR="68580" marT="34290" marB="34290"/>
                </a:tc>
                <a:tc>
                  <a:txBody>
                    <a:bodyPr/>
                    <a:lstStyle/>
                    <a:p>
                      <a:pPr algn="ctr"/>
                      <a:r>
                        <a:rPr lang="en-US" sz="1400" baseline="0" dirty="0">
                          <a:solidFill>
                            <a:schemeClr val="tx2"/>
                          </a:solidFill>
                        </a:rPr>
                        <a:t>16.74%</a:t>
                      </a:r>
                    </a:p>
                  </a:txBody>
                  <a:tcPr marL="68580" marR="68580" marT="34290" marB="34290"/>
                </a:tc>
                <a:tc>
                  <a:txBody>
                    <a:bodyPr/>
                    <a:lstStyle/>
                    <a:p>
                      <a:pPr algn="ctr"/>
                      <a:r>
                        <a:rPr lang="en-US" sz="1400" baseline="0" dirty="0">
                          <a:solidFill>
                            <a:schemeClr val="tx2"/>
                          </a:solidFill>
                        </a:rPr>
                        <a:t>$1,951,110.22</a:t>
                      </a:r>
                    </a:p>
                  </a:txBody>
                  <a:tcPr marL="68580" marR="68580" marT="34290" marB="34290"/>
                </a:tc>
                <a:extLst>
                  <a:ext uri="{0D108BD9-81ED-4DB2-BD59-A6C34878D82A}">
                    <a16:rowId xmlns:a16="http://schemas.microsoft.com/office/drawing/2014/main" val="1882887962"/>
                  </a:ext>
                </a:extLst>
              </a:tr>
              <a:tr h="480060">
                <a:tc>
                  <a:txBody>
                    <a:bodyPr/>
                    <a:lstStyle/>
                    <a:p>
                      <a:r>
                        <a:rPr lang="en-US" sz="1400" baseline="0" dirty="0">
                          <a:solidFill>
                            <a:schemeClr val="tx2"/>
                          </a:solidFill>
                        </a:rPr>
                        <a:t>81—Other Services (except public administration)</a:t>
                      </a:r>
                    </a:p>
                  </a:txBody>
                  <a:tcPr marL="68580" marR="68580" marT="34290" marB="34290"/>
                </a:tc>
                <a:tc>
                  <a:txBody>
                    <a:bodyPr/>
                    <a:lstStyle/>
                    <a:p>
                      <a:pPr algn="ctr"/>
                      <a:r>
                        <a:rPr lang="en-US" sz="1400" baseline="0" dirty="0">
                          <a:solidFill>
                            <a:schemeClr val="tx2"/>
                          </a:solidFill>
                        </a:rPr>
                        <a:t>6.97%</a:t>
                      </a:r>
                    </a:p>
                  </a:txBody>
                  <a:tcPr marL="68580" marR="68580" marT="34290" marB="34290"/>
                </a:tc>
                <a:tc>
                  <a:txBody>
                    <a:bodyPr/>
                    <a:lstStyle/>
                    <a:p>
                      <a:pPr algn="ctr"/>
                      <a:r>
                        <a:rPr lang="en-US" sz="1400" baseline="0" dirty="0">
                          <a:solidFill>
                            <a:schemeClr val="tx2"/>
                          </a:solidFill>
                        </a:rPr>
                        <a:t>$150,082.45</a:t>
                      </a:r>
                    </a:p>
                  </a:txBody>
                  <a:tcPr marL="68580" marR="68580" marT="34290" marB="34290"/>
                </a:tc>
                <a:extLst>
                  <a:ext uri="{0D108BD9-81ED-4DB2-BD59-A6C34878D82A}">
                    <a16:rowId xmlns:a16="http://schemas.microsoft.com/office/drawing/2014/main" val="3572531170"/>
                  </a:ext>
                </a:extLst>
              </a:tr>
              <a:tr h="480060">
                <a:tc>
                  <a:txBody>
                    <a:bodyPr/>
                    <a:lstStyle/>
                    <a:p>
                      <a:r>
                        <a:rPr lang="en-US" sz="1400" baseline="0" dirty="0">
                          <a:solidFill>
                            <a:schemeClr val="tx2"/>
                          </a:solidFill>
                        </a:rPr>
                        <a:t>42—Wholesale Trade</a:t>
                      </a:r>
                    </a:p>
                  </a:txBody>
                  <a:tcPr marL="68580" marR="68580" marT="34290" marB="34290"/>
                </a:tc>
                <a:tc>
                  <a:txBody>
                    <a:bodyPr/>
                    <a:lstStyle/>
                    <a:p>
                      <a:pPr algn="ctr"/>
                      <a:r>
                        <a:rPr lang="en-US" sz="1400" baseline="0" dirty="0">
                          <a:solidFill>
                            <a:schemeClr val="tx2"/>
                          </a:solidFill>
                        </a:rPr>
                        <a:t>5.11%</a:t>
                      </a:r>
                    </a:p>
                  </a:txBody>
                  <a:tcPr marL="68580" marR="68580" marT="34290" marB="34290"/>
                </a:tc>
                <a:tc>
                  <a:txBody>
                    <a:bodyPr/>
                    <a:lstStyle/>
                    <a:p>
                      <a:pPr algn="ctr"/>
                      <a:r>
                        <a:rPr lang="en-US" sz="1400" baseline="0" dirty="0">
                          <a:solidFill>
                            <a:schemeClr val="tx2"/>
                          </a:solidFill>
                        </a:rPr>
                        <a:t>$762,275.70</a:t>
                      </a:r>
                    </a:p>
                  </a:txBody>
                  <a:tcPr marL="68580" marR="68580" marT="34290" marB="34290"/>
                </a:tc>
                <a:extLst>
                  <a:ext uri="{0D108BD9-81ED-4DB2-BD59-A6C34878D82A}">
                    <a16:rowId xmlns:a16="http://schemas.microsoft.com/office/drawing/2014/main" val="3433374257"/>
                  </a:ext>
                </a:extLst>
              </a:tr>
              <a:tr h="480060">
                <a:tc>
                  <a:txBody>
                    <a:bodyPr/>
                    <a:lstStyle/>
                    <a:p>
                      <a:r>
                        <a:rPr lang="en-US" sz="1400" baseline="0" dirty="0">
                          <a:solidFill>
                            <a:schemeClr val="tx2"/>
                          </a:solidFill>
                        </a:rPr>
                        <a:t>49—Postal Service, Courier/Messenger, Warehousing</a:t>
                      </a:r>
                    </a:p>
                  </a:txBody>
                  <a:tcPr marL="68580" marR="68580" marT="34290" marB="34290"/>
                </a:tc>
                <a:tc>
                  <a:txBody>
                    <a:bodyPr/>
                    <a:lstStyle/>
                    <a:p>
                      <a:pPr algn="ctr"/>
                      <a:r>
                        <a:rPr lang="en-US" sz="1400" baseline="0" dirty="0">
                          <a:solidFill>
                            <a:schemeClr val="tx2"/>
                          </a:solidFill>
                        </a:rPr>
                        <a:t>3.25%</a:t>
                      </a:r>
                    </a:p>
                  </a:txBody>
                  <a:tcPr marL="68580" marR="68580" marT="34290" marB="34290"/>
                </a:tc>
                <a:tc>
                  <a:txBody>
                    <a:bodyPr/>
                    <a:lstStyle/>
                    <a:p>
                      <a:pPr algn="ctr"/>
                      <a:r>
                        <a:rPr lang="en-US" sz="1400" baseline="0" dirty="0">
                          <a:solidFill>
                            <a:schemeClr val="tx2"/>
                          </a:solidFill>
                        </a:rPr>
                        <a:t>$1,262,128.87</a:t>
                      </a:r>
                    </a:p>
                  </a:txBody>
                  <a:tcPr marL="68580" marR="68580" marT="34290" marB="34290"/>
                </a:tc>
                <a:extLst>
                  <a:ext uri="{0D108BD9-81ED-4DB2-BD59-A6C34878D82A}">
                    <a16:rowId xmlns:a16="http://schemas.microsoft.com/office/drawing/2014/main" val="4233246791"/>
                  </a:ext>
                </a:extLst>
              </a:tr>
              <a:tr h="480060">
                <a:tc>
                  <a:txBody>
                    <a:bodyPr/>
                    <a:lstStyle/>
                    <a:p>
                      <a:r>
                        <a:rPr lang="en-US" sz="1400" baseline="0" dirty="0">
                          <a:solidFill>
                            <a:schemeClr val="tx2"/>
                          </a:solidFill>
                        </a:rPr>
                        <a:t>56—Administrative &amp; Support &amp; Waste Management &amp; Remediation Services</a:t>
                      </a:r>
                    </a:p>
                  </a:txBody>
                  <a:tcPr marL="68580" marR="68580" marT="34290" marB="34290"/>
                </a:tc>
                <a:tc>
                  <a:txBody>
                    <a:bodyPr/>
                    <a:lstStyle/>
                    <a:p>
                      <a:pPr algn="ctr"/>
                      <a:r>
                        <a:rPr lang="en-US" sz="1400" baseline="0" dirty="0">
                          <a:solidFill>
                            <a:schemeClr val="tx2"/>
                          </a:solidFill>
                        </a:rPr>
                        <a:t>3.25%</a:t>
                      </a:r>
                    </a:p>
                  </a:txBody>
                  <a:tcPr marL="68580" marR="68580" marT="34290" marB="34290"/>
                </a:tc>
                <a:tc>
                  <a:txBody>
                    <a:bodyPr/>
                    <a:lstStyle/>
                    <a:p>
                      <a:pPr algn="ctr"/>
                      <a:r>
                        <a:rPr lang="en-US" sz="1400" baseline="0" dirty="0">
                          <a:solidFill>
                            <a:schemeClr val="tx2"/>
                          </a:solidFill>
                        </a:rPr>
                        <a:t>$375,162.90</a:t>
                      </a:r>
                    </a:p>
                  </a:txBody>
                  <a:tcPr marL="68580" marR="68580" marT="34290" marB="34290"/>
                </a:tc>
                <a:extLst>
                  <a:ext uri="{0D108BD9-81ED-4DB2-BD59-A6C34878D82A}">
                    <a16:rowId xmlns:a16="http://schemas.microsoft.com/office/drawing/2014/main" val="2240173826"/>
                  </a:ext>
                </a:extLst>
              </a:tr>
              <a:tr h="480060">
                <a:tc>
                  <a:txBody>
                    <a:bodyPr/>
                    <a:lstStyle/>
                    <a:p>
                      <a:r>
                        <a:rPr lang="en-US" sz="1400" baseline="0" dirty="0">
                          <a:solidFill>
                            <a:schemeClr val="tx2"/>
                          </a:solidFill>
                        </a:rPr>
                        <a:t>61—Educational Services</a:t>
                      </a:r>
                    </a:p>
                  </a:txBody>
                  <a:tcPr marL="68580" marR="68580" marT="34290" marB="34290"/>
                </a:tc>
                <a:tc>
                  <a:txBody>
                    <a:bodyPr/>
                    <a:lstStyle/>
                    <a:p>
                      <a:pPr algn="ctr"/>
                      <a:r>
                        <a:rPr lang="en-US" sz="1400" baseline="0" dirty="0">
                          <a:solidFill>
                            <a:schemeClr val="tx2"/>
                          </a:solidFill>
                        </a:rPr>
                        <a:t>3.25%</a:t>
                      </a:r>
                    </a:p>
                  </a:txBody>
                  <a:tcPr marL="68580" marR="68580" marT="34290" marB="34290"/>
                </a:tc>
                <a:tc>
                  <a:txBody>
                    <a:bodyPr/>
                    <a:lstStyle/>
                    <a:p>
                      <a:pPr algn="ctr"/>
                      <a:r>
                        <a:rPr lang="en-US" sz="1400" baseline="0" dirty="0">
                          <a:solidFill>
                            <a:schemeClr val="tx2"/>
                          </a:solidFill>
                        </a:rPr>
                        <a:t>$322,007.50</a:t>
                      </a:r>
                    </a:p>
                  </a:txBody>
                  <a:tcPr marL="68580" marR="68580" marT="34290" marB="34290"/>
                </a:tc>
                <a:extLst>
                  <a:ext uri="{0D108BD9-81ED-4DB2-BD59-A6C34878D82A}">
                    <a16:rowId xmlns:a16="http://schemas.microsoft.com/office/drawing/2014/main" val="2787599785"/>
                  </a:ext>
                </a:extLst>
              </a:tr>
            </a:tbl>
          </a:graphicData>
        </a:graphic>
      </p:graphicFrame>
      <p:sp>
        <p:nvSpPr>
          <p:cNvPr id="3" name="TextBox 2" descr="Data source: SAM.gov--Total Actions by NAICS Report as of 03/28/2022">
            <a:extLst>
              <a:ext uri="{FF2B5EF4-FFF2-40B4-BE49-F238E27FC236}">
                <a16:creationId xmlns:a16="http://schemas.microsoft.com/office/drawing/2014/main" id="{591E50D9-239B-4FB2-BD5F-690C2B4400A0}"/>
              </a:ext>
            </a:extLst>
          </p:cNvPr>
          <p:cNvSpPr txBox="1"/>
          <p:nvPr/>
        </p:nvSpPr>
        <p:spPr>
          <a:xfrm>
            <a:off x="2774310" y="6039232"/>
            <a:ext cx="6270949" cy="276999"/>
          </a:xfrm>
          <a:prstGeom prst="rect">
            <a:avLst/>
          </a:prstGeom>
          <a:noFill/>
        </p:spPr>
        <p:txBody>
          <a:bodyPr wrap="square" rtlCol="0">
            <a:spAutoFit/>
          </a:bodyPr>
          <a:lstStyle/>
          <a:p>
            <a:pPr algn="r"/>
            <a:r>
              <a:rPr lang="en-US" sz="1200" dirty="0"/>
              <a:t>Data source: Sam.gov – Total Actions by NAICS Report as of 03/28/2022</a:t>
            </a:r>
          </a:p>
        </p:txBody>
      </p:sp>
    </p:spTree>
    <p:extLst>
      <p:ext uri="{BB962C8B-B14F-4D97-AF65-F5344CB8AC3E}">
        <p14:creationId xmlns:p14="http://schemas.microsoft.com/office/powerpoint/2010/main" val="25523671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Upcoming Contracting Opportunities</a:t>
            </a:r>
          </a:p>
        </p:txBody>
      </p:sp>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bwMode="auto">
          <a:xfrm>
            <a:off x="0" y="5600700"/>
            <a:ext cx="400050" cy="400050"/>
          </a:xfrm>
          <a:prstGeom prst="rect">
            <a:avLst/>
          </a:prstGeom>
          <a:solidFill>
            <a:srgbClr val="727176"/>
          </a:solidFill>
          <a:ln w="9525">
            <a:noFill/>
            <a:miter lim="800000"/>
            <a:headEnd/>
            <a:tailEnd/>
          </a:ln>
          <a:effectLst/>
        </p:spPr>
        <p:txBody>
          <a:bodyPr vert="horz" wrap="square" lIns="68580" tIns="34290" rIns="68580" bIns="34290" numCol="1" anchor="ctr" anchorCtr="1"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pitchFamily="96" charset="-128"/>
                <a:cs typeface="+mn-cs"/>
              </a:defRPr>
            </a:lvl1pPr>
            <a:lvl2pPr marL="342900" algn="l" rtl="0" fontAlgn="base">
              <a:spcBef>
                <a:spcPct val="0"/>
              </a:spcBef>
              <a:spcAft>
                <a:spcPct val="0"/>
              </a:spcAft>
              <a:defRPr sz="1500" kern="1200">
                <a:solidFill>
                  <a:srgbClr val="545555"/>
                </a:solidFill>
                <a:latin typeface="Arial" charset="0"/>
                <a:ea typeface="ＭＳ Ｐゴシック"/>
                <a:cs typeface="ＭＳ Ｐゴシック"/>
              </a:defRPr>
            </a:lvl2pPr>
            <a:lvl3pPr marL="685800" algn="l" rtl="0" fontAlgn="base">
              <a:spcBef>
                <a:spcPct val="0"/>
              </a:spcBef>
              <a:spcAft>
                <a:spcPct val="0"/>
              </a:spcAft>
              <a:defRPr sz="1500" kern="1200">
                <a:solidFill>
                  <a:srgbClr val="545555"/>
                </a:solidFill>
                <a:latin typeface="Arial" charset="0"/>
                <a:ea typeface="ＭＳ Ｐゴシック"/>
                <a:cs typeface="ＭＳ Ｐゴシック"/>
              </a:defRPr>
            </a:lvl3pPr>
            <a:lvl4pPr marL="1028700" algn="l" rtl="0" fontAlgn="base">
              <a:spcBef>
                <a:spcPct val="0"/>
              </a:spcBef>
              <a:spcAft>
                <a:spcPct val="0"/>
              </a:spcAft>
              <a:defRPr sz="1500" kern="1200">
                <a:solidFill>
                  <a:srgbClr val="545555"/>
                </a:solidFill>
                <a:latin typeface="Arial" charset="0"/>
                <a:ea typeface="ＭＳ Ｐゴシック"/>
                <a:cs typeface="ＭＳ Ｐゴシック"/>
              </a:defRPr>
            </a:lvl4pPr>
            <a:lvl5pPr marL="1371600" algn="l" rtl="0" fontAlgn="base">
              <a:spcBef>
                <a:spcPct val="0"/>
              </a:spcBef>
              <a:spcAft>
                <a:spcPct val="0"/>
              </a:spcAft>
              <a:defRPr sz="1500" kern="1200">
                <a:solidFill>
                  <a:srgbClr val="545555"/>
                </a:solidFill>
                <a:latin typeface="Arial" charset="0"/>
                <a:ea typeface="ＭＳ Ｐゴシック"/>
                <a:cs typeface="ＭＳ Ｐゴシック"/>
              </a:defRPr>
            </a:lvl5pPr>
            <a:lvl6pPr marL="1714500" algn="l" defTabSz="685800" rtl="0" eaLnBrk="1" latinLnBrk="0" hangingPunct="1">
              <a:defRPr sz="1500" kern="1200">
                <a:solidFill>
                  <a:srgbClr val="545555"/>
                </a:solidFill>
                <a:latin typeface="Arial" charset="0"/>
                <a:ea typeface="ＭＳ Ｐゴシック"/>
                <a:cs typeface="ＭＳ Ｐゴシック"/>
              </a:defRPr>
            </a:lvl6pPr>
            <a:lvl7pPr marL="2057400" algn="l" defTabSz="685800" rtl="0" eaLnBrk="1" latinLnBrk="0" hangingPunct="1">
              <a:defRPr sz="1500" kern="1200">
                <a:solidFill>
                  <a:srgbClr val="545555"/>
                </a:solidFill>
                <a:latin typeface="Arial" charset="0"/>
                <a:ea typeface="ＭＳ Ｐゴシック"/>
                <a:cs typeface="ＭＳ Ｐゴシック"/>
              </a:defRPr>
            </a:lvl7pPr>
            <a:lvl8pPr marL="2400300" algn="l" defTabSz="685800" rtl="0" eaLnBrk="1" latinLnBrk="0" hangingPunct="1">
              <a:defRPr sz="1500" kern="1200">
                <a:solidFill>
                  <a:srgbClr val="545555"/>
                </a:solidFill>
                <a:latin typeface="Arial" charset="0"/>
                <a:ea typeface="ＭＳ Ｐゴシック"/>
                <a:cs typeface="ＭＳ Ｐゴシック"/>
              </a:defRPr>
            </a:lvl8pPr>
            <a:lvl9pPr marL="2743200" algn="l" defTabSz="685800" rtl="0" eaLnBrk="1" latinLnBrk="0" hangingPunct="1">
              <a:defRPr sz="1500" kern="1200">
                <a:solidFill>
                  <a:srgbClr val="545555"/>
                </a:solidFill>
                <a:latin typeface="Arial" charset="0"/>
                <a:ea typeface="ＭＳ Ｐゴシック"/>
                <a:cs typeface="ＭＳ Ｐゴシック"/>
              </a:defRPr>
            </a:lvl9pPr>
          </a:lstStyle>
          <a:p>
            <a:pPr>
              <a:defRPr/>
            </a:pPr>
            <a:fld id="{32B4643D-BBDE-4897-B0CB-091B235D2EFD}" type="slidenum">
              <a:rPr lang="en-US" smtClean="0"/>
              <a:pPr>
                <a:defRPr/>
              </a:pPr>
              <a:t>8</a:t>
            </a:fld>
            <a:endParaRPr lang="en-US" dirty="0"/>
          </a:p>
        </p:txBody>
      </p:sp>
      <p:sp>
        <p:nvSpPr>
          <p:cNvPr id="8" name="Content Placeholder 7">
            <a:extLst>
              <a:ext uri="{FF2B5EF4-FFF2-40B4-BE49-F238E27FC236}">
                <a16:creationId xmlns:a16="http://schemas.microsoft.com/office/drawing/2014/main" id="{841E56D9-60A4-43C1-BD79-48FA4828B09D}"/>
              </a:ext>
            </a:extLst>
          </p:cNvPr>
          <p:cNvSpPr>
            <a:spLocks noGrp="1"/>
          </p:cNvSpPr>
          <p:nvPr>
            <p:ph idx="1"/>
          </p:nvPr>
        </p:nvSpPr>
        <p:spPr>
          <a:xfrm>
            <a:off x="302669" y="1133475"/>
            <a:ext cx="8305800" cy="4760718"/>
          </a:xfrm>
        </p:spPr>
        <p:txBody>
          <a:bodyPr/>
          <a:lstStyle/>
          <a:p>
            <a:r>
              <a:rPr lang="en-US" sz="2000" dirty="0"/>
              <a:t>FSIS has the following opportunities to be advertised soon:</a:t>
            </a:r>
          </a:p>
          <a:p>
            <a:endParaRPr lang="en-US" sz="2000" dirty="0"/>
          </a:p>
          <a:p>
            <a:endParaRPr lang="en-US" sz="2000" dirty="0"/>
          </a:p>
          <a:p>
            <a:endParaRPr lang="en-US" sz="2000" dirty="0"/>
          </a:p>
          <a:p>
            <a:endParaRPr lang="en-US" sz="2000" dirty="0"/>
          </a:p>
          <a:p>
            <a:endParaRPr lang="en-US" sz="2000" dirty="0"/>
          </a:p>
          <a:p>
            <a:r>
              <a:rPr lang="en-US" sz="2000" dirty="0"/>
              <a:t>FSIS encourage you to monitor postings on </a:t>
            </a:r>
            <a:r>
              <a:rPr lang="en-US" sz="2000" dirty="0">
                <a:hlinkClick r:id="rId3"/>
              </a:rPr>
              <a:t>www.SAM.gov</a:t>
            </a:r>
            <a:r>
              <a:rPr lang="en-US" sz="2000" dirty="0"/>
              <a:t> under Contract Opportunities.</a:t>
            </a:r>
          </a:p>
          <a:p>
            <a:r>
              <a:rPr lang="en-US" sz="2000" dirty="0"/>
              <a:t>FSIS also utilizes GSA e-Buy, NASA SEWP-III and NIH’s CIOSP-3 GWACs and encourage you to monitor these sites.</a:t>
            </a:r>
          </a:p>
          <a:p>
            <a:endParaRPr lang="en-US" dirty="0"/>
          </a:p>
        </p:txBody>
      </p:sp>
      <p:graphicFrame>
        <p:nvGraphicFramePr>
          <p:cNvPr id="3" name="Table 4">
            <a:extLst>
              <a:ext uri="{FF2B5EF4-FFF2-40B4-BE49-F238E27FC236}">
                <a16:creationId xmlns:a16="http://schemas.microsoft.com/office/drawing/2014/main" id="{A11D50C8-F333-40CB-AE54-097976A6BB86}"/>
              </a:ext>
            </a:extLst>
          </p:cNvPr>
          <p:cNvGraphicFramePr>
            <a:graphicFrameLocks noGrp="1"/>
          </p:cNvGraphicFramePr>
          <p:nvPr>
            <p:extLst>
              <p:ext uri="{D42A27DB-BD31-4B8C-83A1-F6EECF244321}">
                <p14:modId xmlns:p14="http://schemas.microsoft.com/office/powerpoint/2010/main" val="1711376596"/>
              </p:ext>
            </p:extLst>
          </p:nvPr>
        </p:nvGraphicFramePr>
        <p:xfrm>
          <a:off x="384196" y="1590078"/>
          <a:ext cx="8375607" cy="1838922"/>
        </p:xfrm>
        <a:graphic>
          <a:graphicData uri="http://schemas.openxmlformats.org/drawingml/2006/table">
            <a:tbl>
              <a:tblPr firstRow="1" bandRow="1">
                <a:tableStyleId>{5C22544A-7EE6-4342-B048-85BDC9FD1C3A}</a:tableStyleId>
              </a:tblPr>
              <a:tblGrid>
                <a:gridCol w="3746324">
                  <a:extLst>
                    <a:ext uri="{9D8B030D-6E8A-4147-A177-3AD203B41FA5}">
                      <a16:colId xmlns:a16="http://schemas.microsoft.com/office/drawing/2014/main" val="3539062933"/>
                    </a:ext>
                  </a:extLst>
                </a:gridCol>
                <a:gridCol w="2620108">
                  <a:extLst>
                    <a:ext uri="{9D8B030D-6E8A-4147-A177-3AD203B41FA5}">
                      <a16:colId xmlns:a16="http://schemas.microsoft.com/office/drawing/2014/main" val="3538117692"/>
                    </a:ext>
                  </a:extLst>
                </a:gridCol>
                <a:gridCol w="2009175">
                  <a:extLst>
                    <a:ext uri="{9D8B030D-6E8A-4147-A177-3AD203B41FA5}">
                      <a16:colId xmlns:a16="http://schemas.microsoft.com/office/drawing/2014/main" val="169234567"/>
                    </a:ext>
                  </a:extLst>
                </a:gridCol>
              </a:tblGrid>
              <a:tr h="589242">
                <a:tc>
                  <a:txBody>
                    <a:bodyPr/>
                    <a:lstStyle/>
                    <a:p>
                      <a:pPr algn="ctr"/>
                      <a:r>
                        <a:rPr lang="en-US" b="0" dirty="0"/>
                        <a:t>Name of Requirement</a:t>
                      </a:r>
                    </a:p>
                  </a:txBody>
                  <a:tcPr/>
                </a:tc>
                <a:tc>
                  <a:txBody>
                    <a:bodyPr/>
                    <a:lstStyle/>
                    <a:p>
                      <a:pPr algn="ctr"/>
                      <a:r>
                        <a:rPr lang="en-US" b="0" dirty="0"/>
                        <a:t>Where it will be posted?</a:t>
                      </a:r>
                    </a:p>
                  </a:txBody>
                  <a:tcPr/>
                </a:tc>
                <a:tc>
                  <a:txBody>
                    <a:bodyPr/>
                    <a:lstStyle/>
                    <a:p>
                      <a:pPr algn="ctr"/>
                      <a:r>
                        <a:rPr lang="en-US" b="0" dirty="0"/>
                        <a:t>Estimated Value</a:t>
                      </a:r>
                    </a:p>
                  </a:txBody>
                  <a:tcPr/>
                </a:tc>
                <a:extLst>
                  <a:ext uri="{0D108BD9-81ED-4DB2-BD59-A6C34878D82A}">
                    <a16:rowId xmlns:a16="http://schemas.microsoft.com/office/drawing/2014/main" val="470985381"/>
                  </a:ext>
                </a:extLst>
              </a:tr>
              <a:tr h="604732">
                <a:tc>
                  <a:txBody>
                    <a:bodyPr/>
                    <a:lstStyle/>
                    <a:p>
                      <a:r>
                        <a:rPr lang="en-US" sz="1400" dirty="0"/>
                        <a:t>Hearing Conversation Program (HCP) for hearing tests across the United States</a:t>
                      </a:r>
                    </a:p>
                  </a:txBody>
                  <a:tcPr/>
                </a:tc>
                <a:tc>
                  <a:txBody>
                    <a:bodyPr/>
                    <a:lstStyle/>
                    <a:p>
                      <a:pPr algn="ctr"/>
                      <a:r>
                        <a:rPr lang="en-US" sz="1400" b="1" dirty="0">
                          <a:solidFill>
                            <a:schemeClr val="tx1"/>
                          </a:solidFill>
                          <a:hlinkClick r:id="rId3">
                            <a:extLst>
                              <a:ext uri="{A12FA001-AC4F-418D-AE19-62706E023703}">
                                <ahyp:hlinkClr xmlns:ahyp="http://schemas.microsoft.com/office/drawing/2018/hyperlinkcolor" val="tx"/>
                              </a:ext>
                            </a:extLst>
                          </a:hlinkClick>
                        </a:rPr>
                        <a:t>www.SAM.gov</a:t>
                      </a:r>
                      <a:r>
                        <a:rPr lang="en-US" sz="1400" b="1" dirty="0">
                          <a:solidFill>
                            <a:schemeClr val="tx1"/>
                          </a:solidFill>
                        </a:rPr>
                        <a:t> </a:t>
                      </a:r>
                    </a:p>
                  </a:txBody>
                  <a:tcPr/>
                </a:tc>
                <a:tc>
                  <a:txBody>
                    <a:bodyPr/>
                    <a:lstStyle/>
                    <a:p>
                      <a:pPr algn="ctr"/>
                      <a:r>
                        <a:rPr lang="en-US" sz="1400" dirty="0"/>
                        <a:t>$70,000 per year (may be a Base w/ 4 one-year options)</a:t>
                      </a:r>
                    </a:p>
                  </a:txBody>
                  <a:tcPr/>
                </a:tc>
                <a:extLst>
                  <a:ext uri="{0D108BD9-81ED-4DB2-BD59-A6C34878D82A}">
                    <a16:rowId xmlns:a16="http://schemas.microsoft.com/office/drawing/2014/main" val="2692129551"/>
                  </a:ext>
                </a:extLst>
              </a:tr>
              <a:tr h="428352">
                <a:tc>
                  <a:txBody>
                    <a:bodyPr/>
                    <a:lstStyle/>
                    <a:p>
                      <a:r>
                        <a:rPr lang="en-US" sz="1400" dirty="0"/>
                        <a:t>FSIS Mentorship Program</a:t>
                      </a:r>
                    </a:p>
                  </a:txBody>
                  <a:tcPr/>
                </a:tc>
                <a:tc>
                  <a:txBody>
                    <a:bodyPr/>
                    <a:lstStyle/>
                    <a:p>
                      <a:pPr algn="ctr"/>
                      <a:r>
                        <a:rPr lang="en-US" sz="1400" dirty="0"/>
                        <a:t>GSA E-Buy RFQ #1550291 closes 4/27/2022</a:t>
                      </a:r>
                    </a:p>
                  </a:txBody>
                  <a:tcPr/>
                </a:tc>
                <a:tc>
                  <a:txBody>
                    <a:bodyPr/>
                    <a:lstStyle/>
                    <a:p>
                      <a:pPr algn="ctr"/>
                      <a:r>
                        <a:rPr lang="en-US" sz="1400" dirty="0"/>
                        <a:t>$23,000 for one year</a:t>
                      </a:r>
                    </a:p>
                  </a:txBody>
                  <a:tcPr/>
                </a:tc>
                <a:extLst>
                  <a:ext uri="{0D108BD9-81ED-4DB2-BD59-A6C34878D82A}">
                    <a16:rowId xmlns:a16="http://schemas.microsoft.com/office/drawing/2014/main" val="1090294150"/>
                  </a:ext>
                </a:extLst>
              </a:tr>
            </a:tbl>
          </a:graphicData>
        </a:graphic>
      </p:graphicFrame>
    </p:spTree>
    <p:extLst>
      <p:ext uri="{BB962C8B-B14F-4D97-AF65-F5344CB8AC3E}">
        <p14:creationId xmlns:p14="http://schemas.microsoft.com/office/powerpoint/2010/main" val="388309136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Upcoming Events </a:t>
            </a:r>
          </a:p>
        </p:txBody>
      </p:sp>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p:txBody>
          <a:bodyPr/>
          <a:lstStyle/>
          <a:p>
            <a:pPr>
              <a:defRPr/>
            </a:pPr>
            <a:fld id="{32B4643D-BBDE-4897-B0CB-091B235D2EFD}" type="slidenum">
              <a:rPr lang="en-US" smtClean="0"/>
              <a:pPr>
                <a:defRPr/>
              </a:pPr>
              <a:t>9</a:t>
            </a:fld>
            <a:endParaRPr lang="en-US" dirty="0"/>
          </a:p>
        </p:txBody>
      </p:sp>
      <p:sp>
        <p:nvSpPr>
          <p:cNvPr id="5" name="Content Placeholder 4">
            <a:extLst>
              <a:ext uri="{FF2B5EF4-FFF2-40B4-BE49-F238E27FC236}">
                <a16:creationId xmlns:a16="http://schemas.microsoft.com/office/drawing/2014/main" id="{3C497E61-C549-4667-AF51-39A21C5593E6}"/>
              </a:ext>
            </a:extLst>
          </p:cNvPr>
          <p:cNvSpPr>
            <a:spLocks noGrp="1"/>
          </p:cNvSpPr>
          <p:nvPr>
            <p:ph idx="1"/>
          </p:nvPr>
        </p:nvSpPr>
        <p:spPr>
          <a:xfrm>
            <a:off x="381000" y="1239716"/>
            <a:ext cx="8305800" cy="5084884"/>
          </a:xfrm>
        </p:spPr>
        <p:txBody>
          <a:bodyPr/>
          <a:lstStyle/>
          <a:p>
            <a:r>
              <a:rPr lang="en-US" sz="2400" dirty="0">
                <a:solidFill>
                  <a:schemeClr val="accent1">
                    <a:lumMod val="75000"/>
                    <a:lumOff val="25000"/>
                  </a:schemeClr>
                </a:solidFill>
              </a:rPr>
              <a:t>Continue virtual meetings with contractors to discuss capabilities, pending opportunities and forecasted requirements.</a:t>
            </a:r>
          </a:p>
          <a:p>
            <a:r>
              <a:rPr lang="en-US" sz="2400" dirty="0">
                <a:solidFill>
                  <a:schemeClr val="accent1">
                    <a:lumMod val="75000"/>
                    <a:lumOff val="25000"/>
                  </a:schemeClr>
                </a:solidFill>
              </a:rPr>
              <a:t>FSIS is conducting a mid-year update of the FY22 Procurement Forecast to be posted in early May.</a:t>
            </a:r>
          </a:p>
          <a:p>
            <a:r>
              <a:rPr lang="en-US" sz="2400" dirty="0">
                <a:solidFill>
                  <a:schemeClr val="accent1">
                    <a:lumMod val="75000"/>
                    <a:lumOff val="25000"/>
                  </a:schemeClr>
                </a:solidFill>
              </a:rPr>
              <a:t>FSIS will issue a FY23 Procurement Forecast data call in July 2022 to be posted early October.</a:t>
            </a:r>
          </a:p>
          <a:p>
            <a:r>
              <a:rPr lang="en-US" sz="2400" dirty="0">
                <a:solidFill>
                  <a:schemeClr val="accent1">
                    <a:lumMod val="75000"/>
                    <a:lumOff val="25000"/>
                  </a:schemeClr>
                </a:solidFill>
              </a:rPr>
              <a:t>Procurement Branch will conduct Acquisition Planning meetings in early October 2022 to learn of requirements for Fiscal Year 2023.</a:t>
            </a:r>
          </a:p>
          <a:p>
            <a:endParaRPr lang="en-US" dirty="0">
              <a:solidFill>
                <a:schemeClr val="accent1">
                  <a:lumMod val="75000"/>
                  <a:lumOff val="25000"/>
                </a:schemeClr>
              </a:solidFill>
            </a:endParaRPr>
          </a:p>
        </p:txBody>
      </p:sp>
    </p:spTree>
    <p:extLst>
      <p:ext uri="{BB962C8B-B14F-4D97-AF65-F5344CB8AC3E}">
        <p14:creationId xmlns:p14="http://schemas.microsoft.com/office/powerpoint/2010/main" val="2003793926"/>
      </p:ext>
    </p:extLst>
  </p:cSld>
  <p:clrMapOvr>
    <a:masterClrMapping/>
  </p:clrMapOvr>
  <p:transition/>
</p:sld>
</file>

<file path=ppt/theme/theme1.xml><?xml version="1.0" encoding="utf-8"?>
<a:theme xmlns:a="http://schemas.openxmlformats.org/drawingml/2006/main" name="USDA">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SDA" id="{F29B68F6-B6B6-4BFC-97AF-DCCA0FA7C1F1}" vid="{711BBBF7-0404-40BB-9322-E1C15A56CEFA}"/>
    </a:ext>
  </a:extLst>
</a:theme>
</file>

<file path=ppt/theme/theme2.xml><?xml version="1.0" encoding="utf-8"?>
<a:theme xmlns:a="http://schemas.openxmlformats.org/drawingml/2006/main" name="default">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B236C8C896E140A6C0A00676FDFF25" ma:contentTypeVersion="9" ma:contentTypeDescription="Create a new document." ma:contentTypeScope="" ma:versionID="4abad9cae726bd22b72be2d49d02303a">
  <xsd:schema xmlns:xsd="http://www.w3.org/2001/XMLSchema" xmlns:xs="http://www.w3.org/2001/XMLSchema" xmlns:p="http://schemas.microsoft.com/office/2006/metadata/properties" xmlns:ns2="0c0205a6-db34-4529-8077-d7a92e3e3354" xmlns:ns3="4ce865f6-d2b8-432a-ad72-977780d276f3" targetNamespace="http://schemas.microsoft.com/office/2006/metadata/properties" ma:root="true" ma:fieldsID="a930c9a86071159c871aa98838a9a7bf" ns2:_="" ns3:_="">
    <xsd:import namespace="0c0205a6-db34-4529-8077-d7a92e3e3354"/>
    <xsd:import namespace="4ce865f6-d2b8-432a-ad72-977780d276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205a6-db34-4529-8077-d7a92e3e33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e865f6-d2b8-432a-ad72-977780d276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8C2B65-0ACA-42E3-80E0-CE74B034A6BF}"/>
</file>

<file path=customXml/itemProps2.xml><?xml version="1.0" encoding="utf-8"?>
<ds:datastoreItem xmlns:ds="http://schemas.openxmlformats.org/officeDocument/2006/customXml" ds:itemID="{3A668A24-1463-4EF0-A926-BBEC2933DF2B}"/>
</file>

<file path=customXml/itemProps3.xml><?xml version="1.0" encoding="utf-8"?>
<ds:datastoreItem xmlns:ds="http://schemas.openxmlformats.org/officeDocument/2006/customXml" ds:itemID="{C5928AC3-36AB-4FB7-A5F0-7B87D8F7602B}"/>
</file>

<file path=docProps/app.xml><?xml version="1.0" encoding="utf-8"?>
<Properties xmlns="http://schemas.openxmlformats.org/officeDocument/2006/extended-properties" xmlns:vt="http://schemas.openxmlformats.org/officeDocument/2006/docPropsVTypes">
  <Template/>
  <TotalTime>17689</TotalTime>
  <Words>861</Words>
  <Application>Microsoft Office PowerPoint</Application>
  <PresentationFormat>On-screen Show (4:3)</PresentationFormat>
  <Paragraphs>138</Paragraphs>
  <Slides>10</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Arial Narrow</vt:lpstr>
      <vt:lpstr>Calibri</vt:lpstr>
      <vt:lpstr>Segoe UI</vt:lpstr>
      <vt:lpstr>Trebuchet MS</vt:lpstr>
      <vt:lpstr>Wingdings</vt:lpstr>
      <vt:lpstr>USDA</vt:lpstr>
      <vt:lpstr>default</vt:lpstr>
      <vt:lpstr>Procurement – Small Business Activities   Food Safety &amp; Inspection Service (FSIS) Overview</vt:lpstr>
      <vt:lpstr>FSIS Mission</vt:lpstr>
      <vt:lpstr>Small Business Overview</vt:lpstr>
      <vt:lpstr>Agency Contracting Structure</vt:lpstr>
      <vt:lpstr>Typical Contract Types</vt:lpstr>
      <vt:lpstr>FY22 - Small Business Achievement</vt:lpstr>
      <vt:lpstr>FY22 – Top NAICS Spending Categories</vt:lpstr>
      <vt:lpstr>Upcoming Contracting Opportunities</vt:lpstr>
      <vt:lpstr>Upcoming Events </vt:lpstr>
      <vt:lpstr>Small Business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QSR Template</dc:title>
  <dc:creator>Gardner, Maureen - OSEC, Washington, DC</dc:creator>
  <cp:lastModifiedBy>Montgomery, Madonna - FSIS</cp:lastModifiedBy>
  <cp:revision>71</cp:revision>
  <cp:lastPrinted>2019-11-22T22:37:16Z</cp:lastPrinted>
  <dcterms:created xsi:type="dcterms:W3CDTF">2019-11-11T18:14:04Z</dcterms:created>
  <dcterms:modified xsi:type="dcterms:W3CDTF">2022-04-25T14:26:25Z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0x0101007BB236C8C896E140A6C0A00676FDFF25</vt:lpwstr>
  </property>
</Properties>
</file>