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256" r:id="rId2"/>
    <p:sldId id="300" r:id="rId3"/>
    <p:sldId id="311" r:id="rId4"/>
    <p:sldId id="312" r:id="rId5"/>
    <p:sldId id="313" r:id="rId6"/>
    <p:sldId id="310" r:id="rId7"/>
    <p:sldId id="276" r:id="rId8"/>
    <p:sldId id="301" r:id="rId9"/>
    <p:sldId id="309" r:id="rId10"/>
    <p:sldId id="305" r:id="rId11"/>
    <p:sldId id="275" r:id="rId12"/>
    <p:sldId id="314" r:id="rId13"/>
    <p:sldId id="307" r:id="rId14"/>
    <p:sldId id="304" r:id="rId15"/>
  </p:sldIdLst>
  <p:sldSz cx="9144000" cy="6858000" type="screen4x3"/>
  <p:notesSz cx="7010400" cy="9296400"/>
  <p:defaultTextStyle>
    <a:defPPr>
      <a:defRPr lang="en-US"/>
    </a:defPPr>
    <a:lvl1pPr algn="l" rtl="0" fontAlgn="base">
      <a:spcBef>
        <a:spcPct val="0"/>
      </a:spcBef>
      <a:spcAft>
        <a:spcPct val="0"/>
      </a:spcAft>
      <a:defRPr sz="2000" kern="1200">
        <a:solidFill>
          <a:srgbClr val="545555"/>
        </a:solidFill>
        <a:latin typeface="Arial" charset="0"/>
        <a:ea typeface="ＭＳ Ｐゴシック"/>
        <a:cs typeface="ＭＳ Ｐゴシック"/>
      </a:defRPr>
    </a:lvl1pPr>
    <a:lvl2pPr marL="457200" algn="l" rtl="0" fontAlgn="base">
      <a:spcBef>
        <a:spcPct val="0"/>
      </a:spcBef>
      <a:spcAft>
        <a:spcPct val="0"/>
      </a:spcAft>
      <a:defRPr sz="2000" kern="1200">
        <a:solidFill>
          <a:srgbClr val="545555"/>
        </a:solidFill>
        <a:latin typeface="Arial" charset="0"/>
        <a:ea typeface="ＭＳ Ｐゴシック"/>
        <a:cs typeface="ＭＳ Ｐゴシック"/>
      </a:defRPr>
    </a:lvl2pPr>
    <a:lvl3pPr marL="914400" algn="l" rtl="0" fontAlgn="base">
      <a:spcBef>
        <a:spcPct val="0"/>
      </a:spcBef>
      <a:spcAft>
        <a:spcPct val="0"/>
      </a:spcAft>
      <a:defRPr sz="2000" kern="1200">
        <a:solidFill>
          <a:srgbClr val="545555"/>
        </a:solidFill>
        <a:latin typeface="Arial" charset="0"/>
        <a:ea typeface="ＭＳ Ｐゴシック"/>
        <a:cs typeface="ＭＳ Ｐゴシック"/>
      </a:defRPr>
    </a:lvl3pPr>
    <a:lvl4pPr marL="1371600" algn="l" rtl="0" fontAlgn="base">
      <a:spcBef>
        <a:spcPct val="0"/>
      </a:spcBef>
      <a:spcAft>
        <a:spcPct val="0"/>
      </a:spcAft>
      <a:defRPr sz="2000" kern="1200">
        <a:solidFill>
          <a:srgbClr val="545555"/>
        </a:solidFill>
        <a:latin typeface="Arial" charset="0"/>
        <a:ea typeface="ＭＳ Ｐゴシック"/>
        <a:cs typeface="ＭＳ Ｐゴシック"/>
      </a:defRPr>
    </a:lvl4pPr>
    <a:lvl5pPr marL="1828800" algn="l" rtl="0" fontAlgn="base">
      <a:spcBef>
        <a:spcPct val="0"/>
      </a:spcBef>
      <a:spcAft>
        <a:spcPct val="0"/>
      </a:spcAft>
      <a:defRPr sz="2000" kern="1200">
        <a:solidFill>
          <a:srgbClr val="545555"/>
        </a:solidFill>
        <a:latin typeface="Arial" charset="0"/>
        <a:ea typeface="ＭＳ Ｐゴシック"/>
        <a:cs typeface="ＭＳ Ｐゴシック"/>
      </a:defRPr>
    </a:lvl5pPr>
    <a:lvl6pPr marL="2286000" algn="l" defTabSz="914400" rtl="0" eaLnBrk="1" latinLnBrk="0" hangingPunct="1">
      <a:defRPr sz="2000" kern="1200">
        <a:solidFill>
          <a:srgbClr val="545555"/>
        </a:solidFill>
        <a:latin typeface="Arial" charset="0"/>
        <a:ea typeface="ＭＳ Ｐゴシック"/>
        <a:cs typeface="ＭＳ Ｐゴシック"/>
      </a:defRPr>
    </a:lvl6pPr>
    <a:lvl7pPr marL="2743200" algn="l" defTabSz="914400" rtl="0" eaLnBrk="1" latinLnBrk="0" hangingPunct="1">
      <a:defRPr sz="2000" kern="1200">
        <a:solidFill>
          <a:srgbClr val="545555"/>
        </a:solidFill>
        <a:latin typeface="Arial" charset="0"/>
        <a:ea typeface="ＭＳ Ｐゴシック"/>
        <a:cs typeface="ＭＳ Ｐゴシック"/>
      </a:defRPr>
    </a:lvl7pPr>
    <a:lvl8pPr marL="3200400" algn="l" defTabSz="914400" rtl="0" eaLnBrk="1" latinLnBrk="0" hangingPunct="1">
      <a:defRPr sz="2000" kern="1200">
        <a:solidFill>
          <a:srgbClr val="545555"/>
        </a:solidFill>
        <a:latin typeface="Arial" charset="0"/>
        <a:ea typeface="ＭＳ Ｐゴシック"/>
        <a:cs typeface="ＭＳ Ｐゴシック"/>
      </a:defRPr>
    </a:lvl8pPr>
    <a:lvl9pPr marL="3657600" algn="l" defTabSz="914400" rtl="0" eaLnBrk="1" latinLnBrk="0" hangingPunct="1">
      <a:defRPr sz="2000" kern="1200">
        <a:solidFill>
          <a:srgbClr val="545555"/>
        </a:solidFill>
        <a:latin typeface="Arial" charset="0"/>
        <a:ea typeface="ＭＳ Ｐゴシック"/>
        <a:cs typeface="ＭＳ Ｐゴシック"/>
      </a:defRPr>
    </a:lvl9pPr>
  </p:defaultTextStyle>
  <p:extLst>
    <p:ext uri="{521415D9-36F7-43E2-AB2F-B90AF26B5E84}">
      <p14:sectionLst xmlns:p14="http://schemas.microsoft.com/office/powerpoint/2010/main">
        <p14:section name="Introduction" id="{D4F275B2-4768-4588-8305-DB0DA0928243}">
          <p14:sldIdLst>
            <p14:sldId id="256"/>
          </p14:sldIdLst>
        </p14:section>
        <p14:section name="Small Business Overview" id="{56ECB4B4-62FB-4368-8FFC-2E9F017F14E5}">
          <p14:sldIdLst>
            <p14:sldId id="300"/>
            <p14:sldId id="311"/>
            <p14:sldId id="312"/>
            <p14:sldId id="313"/>
            <p14:sldId id="310"/>
            <p14:sldId id="276"/>
            <p14:sldId id="301"/>
            <p14:sldId id="309"/>
            <p14:sldId id="305"/>
          </p14:sldIdLst>
        </p14:section>
        <p14:section name="Procurement Data &amp; Trends" id="{2E3429CE-0884-4CB2-8D12-6EC5E2CB0125}">
          <p14:sldIdLst>
            <p14:sldId id="275"/>
            <p14:sldId id="314"/>
            <p14:sldId id="307"/>
            <p14:sldId id="304"/>
          </p14:sldIdLst>
        </p14:section>
      </p14:sectionLst>
    </p:ext>
    <p:ext uri="{EFAFB233-063F-42B5-8137-9DF3F51BA10A}">
      <p15:sldGuideLst xmlns:p15="http://schemas.microsoft.com/office/powerpoint/2012/main">
        <p15:guide id="1" orient="horz" pos="2640">
          <p15:clr>
            <a:srgbClr val="A4A3A4"/>
          </p15:clr>
        </p15:guide>
        <p15:guide id="2" pos="4176">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71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46" autoAdjust="0"/>
    <p:restoredTop sz="94598" autoAdjust="0"/>
  </p:normalViewPr>
  <p:slideViewPr>
    <p:cSldViewPr snapToGrid="0">
      <p:cViewPr varScale="1">
        <p:scale>
          <a:sx n="114" d="100"/>
          <a:sy n="114" d="100"/>
        </p:scale>
        <p:origin x="792" y="102"/>
      </p:cViewPr>
      <p:guideLst>
        <p:guide orient="horz" pos="2640"/>
        <p:guide pos="4176"/>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5" d="100"/>
          <a:sy n="85" d="100"/>
        </p:scale>
        <p:origin x="3846"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2ACBEA1-B348-4597-A599-72215B51CECF}" type="datetimeFigureOut">
              <a:rPr lang="en-US" smtClean="0"/>
              <a:t>4/19/2022</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030E05A-A200-4AF8-9264-39400CC7A248}" type="slidenum">
              <a:rPr lang="en-US" smtClean="0"/>
              <a:t>‹#›</a:t>
            </a:fld>
            <a:endParaRPr lang="en-US" dirty="0"/>
          </a:p>
        </p:txBody>
      </p:sp>
    </p:spTree>
    <p:extLst>
      <p:ext uri="{BB962C8B-B14F-4D97-AF65-F5344CB8AC3E}">
        <p14:creationId xmlns:p14="http://schemas.microsoft.com/office/powerpoint/2010/main" val="851212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30E05A-A200-4AF8-9264-39400CC7A248}" type="slidenum">
              <a:rPr lang="en-US" smtClean="0"/>
              <a:t>1</a:t>
            </a:fld>
            <a:endParaRPr lang="en-US" dirty="0"/>
          </a:p>
        </p:txBody>
      </p:sp>
    </p:spTree>
    <p:extLst>
      <p:ext uri="{BB962C8B-B14F-4D97-AF65-F5344CB8AC3E}">
        <p14:creationId xmlns:p14="http://schemas.microsoft.com/office/powerpoint/2010/main" val="959991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30E05A-A200-4AF8-9264-39400CC7A248}" type="slidenum">
              <a:rPr lang="en-US" smtClean="0"/>
              <a:t>10</a:t>
            </a:fld>
            <a:endParaRPr lang="en-US" dirty="0"/>
          </a:p>
        </p:txBody>
      </p:sp>
    </p:spTree>
    <p:extLst>
      <p:ext uri="{BB962C8B-B14F-4D97-AF65-F5344CB8AC3E}">
        <p14:creationId xmlns:p14="http://schemas.microsoft.com/office/powerpoint/2010/main" val="4018271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30E05A-A200-4AF8-9264-39400CC7A248}" type="slidenum">
              <a:rPr lang="en-US" smtClean="0"/>
              <a:t>11</a:t>
            </a:fld>
            <a:endParaRPr lang="en-US" dirty="0"/>
          </a:p>
        </p:txBody>
      </p:sp>
    </p:spTree>
    <p:extLst>
      <p:ext uri="{BB962C8B-B14F-4D97-AF65-F5344CB8AC3E}">
        <p14:creationId xmlns:p14="http://schemas.microsoft.com/office/powerpoint/2010/main" val="1832038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30E05A-A200-4AF8-9264-39400CC7A248}" type="slidenum">
              <a:rPr lang="en-US" smtClean="0"/>
              <a:t>12</a:t>
            </a:fld>
            <a:endParaRPr lang="en-US" dirty="0"/>
          </a:p>
        </p:txBody>
      </p:sp>
    </p:spTree>
    <p:extLst>
      <p:ext uri="{BB962C8B-B14F-4D97-AF65-F5344CB8AC3E}">
        <p14:creationId xmlns:p14="http://schemas.microsoft.com/office/powerpoint/2010/main" val="3353568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30E05A-A200-4AF8-9264-39400CC7A248}" type="slidenum">
              <a:rPr lang="en-US" smtClean="0"/>
              <a:t>13</a:t>
            </a:fld>
            <a:endParaRPr lang="en-US" dirty="0"/>
          </a:p>
        </p:txBody>
      </p:sp>
    </p:spTree>
    <p:extLst>
      <p:ext uri="{BB962C8B-B14F-4D97-AF65-F5344CB8AC3E}">
        <p14:creationId xmlns:p14="http://schemas.microsoft.com/office/powerpoint/2010/main" val="40091289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30E05A-A200-4AF8-9264-39400CC7A248}" type="slidenum">
              <a:rPr lang="en-US" smtClean="0"/>
              <a:t>14</a:t>
            </a:fld>
            <a:endParaRPr lang="en-US" dirty="0"/>
          </a:p>
        </p:txBody>
      </p:sp>
    </p:spTree>
    <p:extLst>
      <p:ext uri="{BB962C8B-B14F-4D97-AF65-F5344CB8AC3E}">
        <p14:creationId xmlns:p14="http://schemas.microsoft.com/office/powerpoint/2010/main" val="101564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4F8C35-E4C8-4D78-A860-19355B622AB8}" type="slidenum">
              <a:rPr lang="en-US" smtClean="0"/>
              <a:pPr/>
              <a:t>2</a:t>
            </a:fld>
            <a:endParaRPr lang="en-US" dirty="0"/>
          </a:p>
        </p:txBody>
      </p:sp>
    </p:spTree>
    <p:extLst>
      <p:ext uri="{BB962C8B-B14F-4D97-AF65-F5344CB8AC3E}">
        <p14:creationId xmlns:p14="http://schemas.microsoft.com/office/powerpoint/2010/main" val="1009483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30E05A-A200-4AF8-9264-39400CC7A248}" type="slidenum">
              <a:rPr lang="en-US" smtClean="0"/>
              <a:t>3</a:t>
            </a:fld>
            <a:endParaRPr lang="en-US" dirty="0"/>
          </a:p>
        </p:txBody>
      </p:sp>
    </p:spTree>
    <p:extLst>
      <p:ext uri="{BB962C8B-B14F-4D97-AF65-F5344CB8AC3E}">
        <p14:creationId xmlns:p14="http://schemas.microsoft.com/office/powerpoint/2010/main" val="1945250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30E05A-A200-4AF8-9264-39400CC7A248}" type="slidenum">
              <a:rPr lang="en-US" smtClean="0"/>
              <a:t>4</a:t>
            </a:fld>
            <a:endParaRPr lang="en-US" dirty="0"/>
          </a:p>
        </p:txBody>
      </p:sp>
    </p:spTree>
    <p:extLst>
      <p:ext uri="{BB962C8B-B14F-4D97-AF65-F5344CB8AC3E}">
        <p14:creationId xmlns:p14="http://schemas.microsoft.com/office/powerpoint/2010/main" val="3036302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30E05A-A200-4AF8-9264-39400CC7A248}" type="slidenum">
              <a:rPr lang="en-US" smtClean="0"/>
              <a:t>5</a:t>
            </a:fld>
            <a:endParaRPr lang="en-US" dirty="0"/>
          </a:p>
        </p:txBody>
      </p:sp>
    </p:spTree>
    <p:extLst>
      <p:ext uri="{BB962C8B-B14F-4D97-AF65-F5344CB8AC3E}">
        <p14:creationId xmlns:p14="http://schemas.microsoft.com/office/powerpoint/2010/main" val="1590100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30E05A-A200-4AF8-9264-39400CC7A248}" type="slidenum">
              <a:rPr lang="en-US" smtClean="0"/>
              <a:t>6</a:t>
            </a:fld>
            <a:endParaRPr lang="en-US" dirty="0"/>
          </a:p>
        </p:txBody>
      </p:sp>
    </p:spTree>
    <p:extLst>
      <p:ext uri="{BB962C8B-B14F-4D97-AF65-F5344CB8AC3E}">
        <p14:creationId xmlns:p14="http://schemas.microsoft.com/office/powerpoint/2010/main" val="3233089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30E05A-A200-4AF8-9264-39400CC7A248}" type="slidenum">
              <a:rPr lang="en-US" smtClean="0"/>
              <a:t>7</a:t>
            </a:fld>
            <a:endParaRPr lang="en-US" dirty="0"/>
          </a:p>
        </p:txBody>
      </p:sp>
    </p:spTree>
    <p:extLst>
      <p:ext uri="{BB962C8B-B14F-4D97-AF65-F5344CB8AC3E}">
        <p14:creationId xmlns:p14="http://schemas.microsoft.com/office/powerpoint/2010/main" val="1896364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30E05A-A200-4AF8-9264-39400CC7A248}" type="slidenum">
              <a:rPr lang="en-US" smtClean="0"/>
              <a:t>8</a:t>
            </a:fld>
            <a:endParaRPr lang="en-US" dirty="0"/>
          </a:p>
        </p:txBody>
      </p:sp>
    </p:spTree>
    <p:extLst>
      <p:ext uri="{BB962C8B-B14F-4D97-AF65-F5344CB8AC3E}">
        <p14:creationId xmlns:p14="http://schemas.microsoft.com/office/powerpoint/2010/main" val="2872614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4F8C35-E4C8-4D78-A860-19355B622AB8}" type="slidenum">
              <a:rPr lang="en-US" smtClean="0"/>
              <a:pPr/>
              <a:t>9</a:t>
            </a:fld>
            <a:endParaRPr lang="en-US" dirty="0"/>
          </a:p>
        </p:txBody>
      </p:sp>
    </p:spTree>
    <p:extLst>
      <p:ext uri="{BB962C8B-B14F-4D97-AF65-F5344CB8AC3E}">
        <p14:creationId xmlns:p14="http://schemas.microsoft.com/office/powerpoint/2010/main" val="28600636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7"/>
          <p:cNvPicPr>
            <a:picLocks noChangeAspect="1" noChangeArrowheads="1"/>
          </p:cNvPicPr>
          <p:nvPr/>
        </p:nvPicPr>
        <p:blipFill>
          <a:blip r:embed="rId2" cstate="print"/>
          <a:srcRect/>
          <a:stretch>
            <a:fillRect/>
          </a:stretch>
        </p:blipFill>
        <p:spPr bwMode="auto">
          <a:xfrm>
            <a:off x="0" y="0"/>
            <a:ext cx="9144000" cy="6864350"/>
          </a:xfrm>
          <a:prstGeom prst="rect">
            <a:avLst/>
          </a:prstGeom>
          <a:noFill/>
          <a:ln w="9525">
            <a:noFill/>
            <a:miter lim="800000"/>
            <a:headEnd/>
            <a:tailEnd/>
          </a:ln>
        </p:spPr>
      </p:pic>
      <p:sp>
        <p:nvSpPr>
          <p:cNvPr id="5" name="Rectangle 37"/>
          <p:cNvSpPr>
            <a:spLocks noChangeArrowheads="1"/>
          </p:cNvSpPr>
          <p:nvPr/>
        </p:nvSpPr>
        <p:spPr bwMode="auto">
          <a:xfrm>
            <a:off x="0" y="0"/>
            <a:ext cx="9144000" cy="838200"/>
          </a:xfrm>
          <a:prstGeom prst="rect">
            <a:avLst/>
          </a:prstGeom>
          <a:solidFill>
            <a:srgbClr val="000F64"/>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6" name="Rectangle 36"/>
          <p:cNvSpPr>
            <a:spLocks noChangeArrowheads="1"/>
          </p:cNvSpPr>
          <p:nvPr/>
        </p:nvSpPr>
        <p:spPr bwMode="auto">
          <a:xfrm>
            <a:off x="0" y="6705600"/>
            <a:ext cx="9144000" cy="152400"/>
          </a:xfrm>
          <a:prstGeom prst="rect">
            <a:avLst/>
          </a:prstGeom>
          <a:solidFill>
            <a:srgbClr val="A5C5DA"/>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7" name="Line 41"/>
          <p:cNvSpPr>
            <a:spLocks noChangeShapeType="1"/>
          </p:cNvSpPr>
          <p:nvPr/>
        </p:nvSpPr>
        <p:spPr bwMode="auto">
          <a:xfrm flipV="1">
            <a:off x="1295400" y="2667000"/>
            <a:ext cx="0" cy="2362200"/>
          </a:xfrm>
          <a:prstGeom prst="line">
            <a:avLst/>
          </a:prstGeom>
          <a:noFill/>
          <a:ln w="28575">
            <a:solidFill>
              <a:srgbClr val="5D94BA"/>
            </a:solidFill>
            <a:round/>
            <a:headEnd/>
            <a:tailEnd/>
          </a:ln>
          <a:effectLst/>
        </p:spPr>
        <p:txBody>
          <a:bodyPr anchor="ctr"/>
          <a:lstStyle/>
          <a:p>
            <a:pPr algn="ctr">
              <a:defRPr/>
            </a:pPr>
            <a:endParaRPr lang="en-US" dirty="0">
              <a:ea typeface="ＭＳ Ｐゴシック" pitchFamily="96" charset="-128"/>
              <a:cs typeface="+mn-cs"/>
            </a:endParaRPr>
          </a:p>
        </p:txBody>
      </p:sp>
      <p:sp>
        <p:nvSpPr>
          <p:cNvPr id="8" name="Text Box 51"/>
          <p:cNvSpPr txBox="1">
            <a:spLocks noChangeArrowheads="1"/>
          </p:cNvSpPr>
          <p:nvPr/>
        </p:nvSpPr>
        <p:spPr bwMode="auto">
          <a:xfrm>
            <a:off x="4114800" y="226010"/>
            <a:ext cx="4876800" cy="338554"/>
          </a:xfrm>
          <a:prstGeom prst="rect">
            <a:avLst/>
          </a:prstGeom>
          <a:noFill/>
          <a:ln w="9525">
            <a:noFill/>
            <a:miter lim="800000"/>
            <a:headEnd/>
            <a:tailEnd/>
          </a:ln>
          <a:effectLst/>
        </p:spPr>
        <p:txBody>
          <a:bodyPr anchor="ctr">
            <a:spAutoFit/>
          </a:bodyPr>
          <a:lstStyle/>
          <a:p>
            <a:pPr algn="r">
              <a:defRPr/>
            </a:pPr>
            <a:r>
              <a:rPr lang="en-US" sz="1600" dirty="0">
                <a:solidFill>
                  <a:srgbClr val="EDEDED"/>
                </a:solidFill>
                <a:ea typeface="ＭＳ Ｐゴシック" pitchFamily="96" charset="-128"/>
                <a:cs typeface="+mn-cs"/>
              </a:rPr>
              <a:t>United States Department of Agriculture</a:t>
            </a:r>
          </a:p>
        </p:txBody>
      </p:sp>
      <p:pic>
        <p:nvPicPr>
          <p:cNvPr id="9" name="Picture 56"/>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4800" y="990600"/>
            <a:ext cx="2011363" cy="1390650"/>
          </a:xfrm>
          <a:prstGeom prst="rect">
            <a:avLst/>
          </a:prstGeom>
          <a:noFill/>
          <a:ln w="9525">
            <a:noFill/>
            <a:miter lim="800000"/>
            <a:headEnd/>
            <a:tailEnd/>
          </a:ln>
        </p:spPr>
      </p:pic>
      <p:sp>
        <p:nvSpPr>
          <p:cNvPr id="4148" name="Rectangle 52"/>
          <p:cNvSpPr>
            <a:spLocks noGrp="1" noChangeArrowheads="1"/>
          </p:cNvSpPr>
          <p:nvPr>
            <p:ph type="ctrTitle"/>
          </p:nvPr>
        </p:nvSpPr>
        <p:spPr>
          <a:xfrm>
            <a:off x="1600200" y="2667000"/>
            <a:ext cx="6858000" cy="1524000"/>
          </a:xfrm>
        </p:spPr>
        <p:txBody>
          <a:bodyPr lIns="91440" rIns="91440"/>
          <a:lstStyle>
            <a:lvl1pPr>
              <a:defRPr sz="4000">
                <a:solidFill>
                  <a:srgbClr val="063061"/>
                </a:solidFill>
              </a:defRPr>
            </a:lvl1pPr>
          </a:lstStyle>
          <a:p>
            <a:r>
              <a:rPr lang="en-US"/>
              <a:t>Click to edit Master title style</a:t>
            </a:r>
          </a:p>
        </p:txBody>
      </p:sp>
      <p:sp>
        <p:nvSpPr>
          <p:cNvPr id="4149" name="Rectangle 53"/>
          <p:cNvSpPr>
            <a:spLocks noGrp="1" noChangeArrowheads="1"/>
          </p:cNvSpPr>
          <p:nvPr>
            <p:ph type="subTitle" idx="1"/>
          </p:nvPr>
        </p:nvSpPr>
        <p:spPr>
          <a:xfrm>
            <a:off x="1219200" y="5372100"/>
            <a:ext cx="6477000" cy="419100"/>
          </a:xfrm>
        </p:spPr>
        <p:txBody>
          <a:bodyPr lIns="91440" rIns="91440"/>
          <a:lstStyle>
            <a:lvl1pPr marL="0" indent="0">
              <a:buFont typeface="Wingdings" pitchFamily="2" charset="2"/>
              <a:buNone/>
              <a:defRPr sz="2400">
                <a:solidFill>
                  <a:srgbClr val="156312"/>
                </a:solidFill>
              </a:defRPr>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xfrm>
            <a:off x="457200" y="5494789"/>
            <a:ext cx="533400" cy="533400"/>
          </a:xfrm>
          <a:ln/>
        </p:spPr>
        <p:txBody>
          <a:bodyPr/>
          <a:lstStyle>
            <a:lvl1pPr>
              <a:defRPr/>
            </a:lvl1pPr>
          </a:lstStyle>
          <a:p>
            <a:pPr>
              <a:defRPr/>
            </a:pPr>
            <a:fld id="{9E2F89EF-66E9-4637-8C83-6F837EC2B175}"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19075"/>
            <a:ext cx="2076450" cy="5800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19075"/>
            <a:ext cx="6076950" cy="5800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8A3935A8-7D0C-4A03-8D10-7DB0D0881927}"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3209F2D0-0801-4553-A766-7A2AA6D10E9E}" type="slidenum">
              <a:rPr lang="en-US"/>
              <a:pPr>
                <a:defRPr/>
              </a:pPr>
              <a:t>‹#›</a:t>
            </a:fld>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219075"/>
            <a:ext cx="8305800" cy="914400"/>
          </a:xfrm>
        </p:spPr>
        <p:txBody>
          <a:bodyPr/>
          <a:lstStyle/>
          <a:p>
            <a:r>
              <a:rPr lang="en-US"/>
              <a:t>Click to edit Master title style</a:t>
            </a:r>
          </a:p>
        </p:txBody>
      </p:sp>
      <p:sp>
        <p:nvSpPr>
          <p:cNvPr id="3" name="Content Placeholder 2"/>
          <p:cNvSpPr>
            <a:spLocks noGrp="1"/>
          </p:cNvSpPr>
          <p:nvPr>
            <p:ph sz="quarter" idx="1"/>
          </p:nvPr>
        </p:nvSpPr>
        <p:spPr>
          <a:xfrm>
            <a:off x="3810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3810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1E9C825-0B76-423A-89E1-44682C4E677C}" type="slidenum">
              <a:rPr lang="en-US"/>
              <a:pPr>
                <a:defRPr/>
              </a:pPr>
              <a:t>‹#›</a:t>
            </a:fld>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3716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10100" y="3771900"/>
            <a:ext cx="40767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24"/>
          <p:cNvSpPr>
            <a:spLocks noGrp="1" noChangeArrowheads="1"/>
          </p:cNvSpPr>
          <p:nvPr>
            <p:ph type="sldNum" sz="quarter" idx="10"/>
          </p:nvPr>
        </p:nvSpPr>
        <p:spPr>
          <a:xfrm>
            <a:off x="0" y="6324600"/>
            <a:ext cx="533400" cy="533400"/>
          </a:xfrm>
          <a:ln/>
        </p:spPr>
        <p:txBody>
          <a:bodyPr/>
          <a:lstStyle>
            <a:lvl1pPr>
              <a:defRPr/>
            </a:lvl1pPr>
          </a:lstStyle>
          <a:p>
            <a:pPr>
              <a:defRPr/>
            </a:pPr>
            <a:fld id="{A03A9978-6755-4BC3-8940-FEE5FD5C6EF9}" type="slidenum">
              <a:rPr lang="en-US"/>
              <a:pPr>
                <a:defRPr/>
              </a:pPr>
              <a:t>‹#›</a:t>
            </a:fld>
            <a:endParaRPr lang="en-US" dirty="0"/>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SmartArt Placeholder 2"/>
          <p:cNvSpPr>
            <a:spLocks noGrp="1"/>
          </p:cNvSpPr>
          <p:nvPr>
            <p:ph type="dgm" idx="1"/>
          </p:nvPr>
        </p:nvSpPr>
        <p:spPr>
          <a:xfrm>
            <a:off x="381000" y="1371600"/>
            <a:ext cx="8305800" cy="4648200"/>
          </a:xfrm>
        </p:spPr>
        <p:txBody>
          <a:bodyPr/>
          <a:lstStyle/>
          <a:p>
            <a:pPr lvl="0"/>
            <a:r>
              <a:rPr lang="en-US" noProof="0" dirty="0"/>
              <a:t>Click icon to add SmartArt graphic</a:t>
            </a:r>
          </a:p>
        </p:txBody>
      </p:sp>
      <p:sp>
        <p:nvSpPr>
          <p:cNvPr id="4" name="Rectangle 24"/>
          <p:cNvSpPr>
            <a:spLocks noGrp="1" noChangeArrowheads="1"/>
          </p:cNvSpPr>
          <p:nvPr>
            <p:ph type="sldNum" sz="quarter" idx="10"/>
          </p:nvPr>
        </p:nvSpPr>
        <p:spPr>
          <a:ln/>
        </p:spPr>
        <p:txBody>
          <a:bodyPr/>
          <a:lstStyle>
            <a:lvl1pPr>
              <a:defRPr/>
            </a:lvl1pPr>
          </a:lstStyle>
          <a:p>
            <a:pPr>
              <a:defRPr/>
            </a:pPr>
            <a:fld id="{B0D5D8F9-5A97-4673-8222-52C2743806DA}" type="slidenum">
              <a:rPr lang="en-US"/>
              <a:pPr>
                <a:defRPr/>
              </a:pPr>
              <a:t>‹#›</a:t>
            </a:fld>
            <a:endParaRPr lang="en-US" dirty="0"/>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4"/>
          <p:cNvSpPr>
            <a:spLocks noGrp="1" noChangeArrowheads="1"/>
          </p:cNvSpPr>
          <p:nvPr>
            <p:ph type="sldNum" sz="quarter" idx="10"/>
          </p:nvPr>
        </p:nvSpPr>
        <p:spPr>
          <a:ln/>
        </p:spPr>
        <p:txBody>
          <a:bodyPr/>
          <a:lstStyle>
            <a:lvl1pPr>
              <a:defRPr/>
            </a:lvl1pPr>
          </a:lstStyle>
          <a:p>
            <a:pPr>
              <a:defRPr/>
            </a:pPr>
            <a:fld id="{4B8EF3FB-A922-4FC0-A7D7-CB007BC2D54D}"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32B4643D-BBDE-4897-B0CB-091B235D2EFD}" type="slidenum">
              <a:rPr lang="en-US"/>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sldNum" sz="quarter" idx="10"/>
          </p:nvPr>
        </p:nvSpPr>
        <p:spPr>
          <a:ln/>
        </p:spPr>
        <p:txBody>
          <a:bodyPr/>
          <a:lstStyle>
            <a:lvl1pPr>
              <a:defRPr/>
            </a:lvl1pPr>
          </a:lstStyle>
          <a:p>
            <a:pPr>
              <a:defRPr/>
            </a:pPr>
            <a:fld id="{3F6014E3-5649-4E11-9436-EC519D169007}"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C957CFAE-26CE-47AB-9D56-7EB3EA02841C}"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CB2E82C6-92B9-4D2F-B39E-312AE4F195D7}"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sldNum" sz="quarter" idx="10"/>
          </p:nvPr>
        </p:nvSpPr>
        <p:spPr>
          <a:xfrm>
            <a:off x="114300" y="5791200"/>
            <a:ext cx="533400" cy="533400"/>
          </a:xfrm>
          <a:ln/>
        </p:spPr>
        <p:txBody>
          <a:bodyPr/>
          <a:lstStyle>
            <a:lvl1pPr>
              <a:defRPr/>
            </a:lvl1pPr>
          </a:lstStyle>
          <a:p>
            <a:pPr>
              <a:defRPr/>
            </a:pPr>
            <a:fld id="{AA17268C-5B18-4EBA-80E9-72A1DDDD246B}"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sldNum" sz="quarter" idx="10"/>
          </p:nvPr>
        </p:nvSpPr>
        <p:spPr>
          <a:ln/>
        </p:spPr>
        <p:txBody>
          <a:bodyPr/>
          <a:lstStyle>
            <a:lvl1pPr>
              <a:defRPr/>
            </a:lvl1pPr>
          </a:lstStyle>
          <a:p>
            <a:pPr>
              <a:defRPr/>
            </a:pPr>
            <a:fld id="{653AA051-B851-4649-A4B1-7B278808285C}"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B9D34176-2C65-4EA0-BB10-460BE8D01803}"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EF2AAEA6-CBD0-4E2F-B74D-3DEF6F906F50}"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1" name="Rectangle 37"/>
          <p:cNvSpPr>
            <a:spLocks noChangeArrowheads="1"/>
          </p:cNvSpPr>
          <p:nvPr/>
        </p:nvSpPr>
        <p:spPr bwMode="auto">
          <a:xfrm>
            <a:off x="0" y="0"/>
            <a:ext cx="9144000" cy="1066800"/>
          </a:xfrm>
          <a:prstGeom prst="rect">
            <a:avLst/>
          </a:prstGeom>
          <a:solidFill>
            <a:srgbClr val="000F64"/>
          </a:solidFill>
          <a:ln w="9525">
            <a:noFill/>
            <a:miter lim="800000"/>
            <a:headEnd/>
            <a:tailEnd/>
          </a:ln>
          <a:effectLst/>
        </p:spPr>
        <p:txBody>
          <a:bodyPr wrap="none" anchor="ctr"/>
          <a:lstStyle/>
          <a:p>
            <a:pPr algn="ctr">
              <a:defRPr/>
            </a:pPr>
            <a:endParaRPr lang="en-US" dirty="0">
              <a:ea typeface="ＭＳ Ｐゴシック" pitchFamily="96" charset="-128"/>
              <a:cs typeface="+mn-cs"/>
            </a:endParaRPr>
          </a:p>
        </p:txBody>
      </p:sp>
      <p:sp>
        <p:nvSpPr>
          <p:cNvPr id="1052" name="Rectangle 28"/>
          <p:cNvSpPr>
            <a:spLocks noChangeArrowheads="1"/>
          </p:cNvSpPr>
          <p:nvPr/>
        </p:nvSpPr>
        <p:spPr bwMode="auto">
          <a:xfrm>
            <a:off x="0" y="6324600"/>
            <a:ext cx="9144000" cy="533400"/>
          </a:xfrm>
          <a:prstGeom prst="rect">
            <a:avLst/>
          </a:prstGeom>
          <a:solidFill>
            <a:srgbClr val="A5C5DA"/>
          </a:solidFill>
          <a:ln w="9525">
            <a:noFill/>
            <a:miter lim="800000"/>
            <a:headEnd/>
            <a:tailEnd/>
          </a:ln>
          <a:effectLst/>
        </p:spPr>
        <p:txBody>
          <a:bodyPr wrap="none" anchor="ctr"/>
          <a:lstStyle/>
          <a:p>
            <a:pPr algn="ctr">
              <a:defRPr/>
            </a:pPr>
            <a:endParaRPr lang="en-US" dirty="0">
              <a:solidFill>
                <a:srgbClr val="F0BA20"/>
              </a:solidFill>
              <a:ea typeface="ＭＳ Ｐゴシック" pitchFamily="96" charset="-128"/>
              <a:cs typeface="+mn-cs"/>
            </a:endParaRPr>
          </a:p>
        </p:txBody>
      </p:sp>
      <p:sp>
        <p:nvSpPr>
          <p:cNvPr id="1028" name="Rectangle 2"/>
          <p:cNvSpPr>
            <a:spLocks noGrp="1" noChangeArrowheads="1"/>
          </p:cNvSpPr>
          <p:nvPr>
            <p:ph type="title"/>
          </p:nvPr>
        </p:nvSpPr>
        <p:spPr bwMode="auto">
          <a:xfrm>
            <a:off x="381000" y="219075"/>
            <a:ext cx="8305800" cy="9144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381000" y="1371600"/>
            <a:ext cx="8305800" cy="46482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 name="Rectangle 24"/>
          <p:cNvSpPr>
            <a:spLocks noGrp="1" noChangeArrowheads="1"/>
          </p:cNvSpPr>
          <p:nvPr>
            <p:ph type="sldNum" sz="quarter" idx="4"/>
          </p:nvPr>
        </p:nvSpPr>
        <p:spPr bwMode="auto">
          <a:xfrm>
            <a:off x="0" y="6324600"/>
            <a:ext cx="533400" cy="533400"/>
          </a:xfrm>
          <a:prstGeom prst="rect">
            <a:avLst/>
          </a:prstGeom>
          <a:solidFill>
            <a:srgbClr val="727176"/>
          </a:solidFill>
          <a:ln w="9525">
            <a:noFill/>
            <a:miter lim="800000"/>
            <a:headEnd/>
            <a:tailEnd/>
          </a:ln>
          <a:effectLst/>
        </p:spPr>
        <p:txBody>
          <a:bodyPr vert="horz" wrap="square" lIns="91440" tIns="45720" rIns="91440" bIns="45720" numCol="1" anchor="ctr" anchorCtr="1" compatLnSpc="1">
            <a:prstTxWarp prst="textNoShape">
              <a:avLst/>
            </a:prstTxWarp>
          </a:bodyPr>
          <a:lstStyle>
            <a:lvl1pPr algn="r" eaLnBrk="0" hangingPunct="0">
              <a:defRPr sz="1600">
                <a:solidFill>
                  <a:schemeClr val="bg1"/>
                </a:solidFill>
                <a:latin typeface="Arial" charset="0"/>
                <a:ea typeface="ＭＳ Ｐゴシック" pitchFamily="96" charset="-128"/>
                <a:cs typeface="+mn-cs"/>
              </a:defRPr>
            </a:lvl1pPr>
          </a:lstStyle>
          <a:p>
            <a:pPr>
              <a:defRPr/>
            </a:pPr>
            <a:fld id="{EF710AD1-5A4F-40C9-B4B2-F9BF333712BE}" type="slidenum">
              <a:rPr lang="en-US"/>
              <a:pPr>
                <a:defRPr/>
              </a:pPr>
              <a:t>‹#›</a:t>
            </a:fld>
            <a:endParaRPr lang="en-US" dirty="0"/>
          </a:p>
        </p:txBody>
      </p:sp>
      <p:sp>
        <p:nvSpPr>
          <p:cNvPr id="1063" name="Rectangle 39"/>
          <p:cNvSpPr>
            <a:spLocks noChangeArrowheads="1"/>
          </p:cNvSpPr>
          <p:nvPr/>
        </p:nvSpPr>
        <p:spPr bwMode="auto">
          <a:xfrm>
            <a:off x="0" y="0"/>
            <a:ext cx="9144000" cy="152400"/>
          </a:xfrm>
          <a:prstGeom prst="rect">
            <a:avLst/>
          </a:prstGeom>
          <a:solidFill>
            <a:srgbClr val="156312"/>
          </a:solidFill>
          <a:ln w="9525">
            <a:noFill/>
            <a:miter lim="800000"/>
            <a:headEnd/>
            <a:tailEnd/>
          </a:ln>
          <a:effectLst/>
        </p:spPr>
        <p:txBody>
          <a:bodyPr wrap="none" anchor="ctr"/>
          <a:lstStyle/>
          <a:p>
            <a:pPr algn="ctr">
              <a:defRPr/>
            </a:pPr>
            <a:endParaRPr lang="en-US" dirty="0">
              <a:solidFill>
                <a:srgbClr val="F0BA20"/>
              </a:solidFill>
              <a:ea typeface="ＭＳ Ｐゴシック" pitchFamily="96" charset="-128"/>
              <a:cs typeface="+mn-cs"/>
            </a:endParaRPr>
          </a:p>
        </p:txBody>
      </p:sp>
      <p:pic>
        <p:nvPicPr>
          <p:cNvPr id="1032" name="Picture 43"/>
          <p:cNvPicPr>
            <a:picLocks noChangeAspect="1" noChangeArrowheads="1"/>
          </p:cNvPicPr>
          <p:nvPr/>
        </p:nvPicPr>
        <p:blipFill>
          <a:blip r:embed="rId18" cstate="print">
            <a:clrChange>
              <a:clrFrom>
                <a:srgbClr val="FFFFFF"/>
              </a:clrFrom>
              <a:clrTo>
                <a:srgbClr val="FFFFFF">
                  <a:alpha val="0"/>
                </a:srgbClr>
              </a:clrTo>
            </a:clrChange>
          </a:blip>
          <a:srcRect/>
          <a:stretch>
            <a:fillRect/>
          </a:stretch>
        </p:blipFill>
        <p:spPr bwMode="auto">
          <a:xfrm>
            <a:off x="8305800" y="6391274"/>
            <a:ext cx="762000" cy="4667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 id="2147483655" r:id="rId11"/>
    <p:sldLayoutId id="2147483654" r:id="rId12"/>
    <p:sldLayoutId id="2147483653" r:id="rId13"/>
    <p:sldLayoutId id="2147483652" r:id="rId14"/>
    <p:sldLayoutId id="2147483651" r:id="rId15"/>
    <p:sldLayoutId id="2147483650" r:id="rId16"/>
  </p:sldLayoutIdLst>
  <p:transition/>
  <p:hf hdr="0" ftr="0" dt="0"/>
  <p:txStyles>
    <p:titleStyle>
      <a:lvl1pPr algn="l" rtl="0" eaLnBrk="1" fontAlgn="base" hangingPunct="1">
        <a:spcBef>
          <a:spcPct val="0"/>
        </a:spcBef>
        <a:spcAft>
          <a:spcPct val="0"/>
        </a:spcAft>
        <a:defRPr sz="3600">
          <a:solidFill>
            <a:schemeClr val="bg2"/>
          </a:solidFill>
          <a:latin typeface="+mj-lt"/>
          <a:ea typeface="+mj-ea"/>
          <a:cs typeface="ＭＳ Ｐゴシック"/>
        </a:defRPr>
      </a:lvl1pPr>
      <a:lvl2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2pPr>
      <a:lvl3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3pPr>
      <a:lvl4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4pPr>
      <a:lvl5pPr algn="l" rtl="0" eaLnBrk="1" fontAlgn="base" hangingPunct="1">
        <a:spcBef>
          <a:spcPct val="0"/>
        </a:spcBef>
        <a:spcAft>
          <a:spcPct val="0"/>
        </a:spcAft>
        <a:defRPr sz="3600">
          <a:solidFill>
            <a:schemeClr val="bg2"/>
          </a:solidFill>
          <a:latin typeface="Arial" charset="0"/>
          <a:ea typeface="ＭＳ Ｐゴシック" pitchFamily="96" charset="-128"/>
          <a:cs typeface="ＭＳ Ｐゴシック"/>
        </a:defRPr>
      </a:lvl5pPr>
      <a:lvl6pPr marL="457200" algn="l" rtl="0" eaLnBrk="1" fontAlgn="base" hangingPunct="1">
        <a:spcBef>
          <a:spcPct val="0"/>
        </a:spcBef>
        <a:spcAft>
          <a:spcPct val="0"/>
        </a:spcAft>
        <a:defRPr sz="3600">
          <a:solidFill>
            <a:schemeClr val="bg2"/>
          </a:solidFill>
          <a:latin typeface="Arial" charset="0"/>
          <a:ea typeface="ＭＳ Ｐゴシック" pitchFamily="96" charset="-128"/>
        </a:defRPr>
      </a:lvl6pPr>
      <a:lvl7pPr marL="914400" algn="l" rtl="0" eaLnBrk="1" fontAlgn="base" hangingPunct="1">
        <a:spcBef>
          <a:spcPct val="0"/>
        </a:spcBef>
        <a:spcAft>
          <a:spcPct val="0"/>
        </a:spcAft>
        <a:defRPr sz="3600">
          <a:solidFill>
            <a:schemeClr val="bg2"/>
          </a:solidFill>
          <a:latin typeface="Arial" charset="0"/>
          <a:ea typeface="ＭＳ Ｐゴシック" pitchFamily="96" charset="-128"/>
        </a:defRPr>
      </a:lvl7pPr>
      <a:lvl8pPr marL="1371600" algn="l" rtl="0" eaLnBrk="1" fontAlgn="base" hangingPunct="1">
        <a:spcBef>
          <a:spcPct val="0"/>
        </a:spcBef>
        <a:spcAft>
          <a:spcPct val="0"/>
        </a:spcAft>
        <a:defRPr sz="3600">
          <a:solidFill>
            <a:schemeClr val="bg2"/>
          </a:solidFill>
          <a:latin typeface="Arial" charset="0"/>
          <a:ea typeface="ＭＳ Ｐゴシック" pitchFamily="96" charset="-128"/>
        </a:defRPr>
      </a:lvl8pPr>
      <a:lvl9pPr marL="1828800" algn="l" rtl="0" eaLnBrk="1" fontAlgn="base" hangingPunct="1">
        <a:spcBef>
          <a:spcPct val="0"/>
        </a:spcBef>
        <a:spcAft>
          <a:spcPct val="0"/>
        </a:spcAft>
        <a:defRPr sz="3600">
          <a:solidFill>
            <a:schemeClr val="bg2"/>
          </a:solidFill>
          <a:latin typeface="Arial" charset="0"/>
          <a:ea typeface="ＭＳ Ｐゴシック" pitchFamily="96" charset="-128"/>
        </a:defRPr>
      </a:lvl9pPr>
    </p:titleStyle>
    <p:bodyStyle>
      <a:lvl1pPr marL="225425" indent="-225425" algn="l" rtl="0" eaLnBrk="1" fontAlgn="base" hangingPunct="1">
        <a:spcBef>
          <a:spcPct val="20000"/>
        </a:spcBef>
        <a:spcAft>
          <a:spcPct val="35000"/>
        </a:spcAft>
        <a:buClr>
          <a:srgbClr val="1E6119"/>
        </a:buClr>
        <a:buFont typeface="Wingdings" pitchFamily="2" charset="2"/>
        <a:buChar char="§"/>
        <a:defRPr sz="2800">
          <a:solidFill>
            <a:srgbClr val="045A93"/>
          </a:solidFill>
          <a:latin typeface="+mn-lt"/>
          <a:ea typeface="+mn-ea"/>
          <a:cs typeface="ＭＳ Ｐゴシック"/>
        </a:defRPr>
      </a:lvl1pPr>
      <a:lvl2pPr marL="627063" indent="-169863" algn="l" rtl="0" eaLnBrk="1" fontAlgn="base" hangingPunct="1">
        <a:spcBef>
          <a:spcPct val="20000"/>
        </a:spcBef>
        <a:spcAft>
          <a:spcPct val="35000"/>
        </a:spcAft>
        <a:buClr>
          <a:srgbClr val="1E6119"/>
        </a:buClr>
        <a:buFont typeface="Wingdings" pitchFamily="2" charset="2"/>
        <a:buChar char="§"/>
        <a:defRPr sz="2000">
          <a:solidFill>
            <a:srgbClr val="727176"/>
          </a:solidFill>
          <a:latin typeface="+mn-lt"/>
          <a:ea typeface="+mn-ea"/>
          <a:cs typeface="ＭＳ Ｐゴシック"/>
        </a:defRPr>
      </a:lvl2pPr>
      <a:lvl3pPr marL="1025525" indent="-169863" algn="l" rtl="0" eaLnBrk="1" fontAlgn="base" hangingPunct="1">
        <a:spcBef>
          <a:spcPct val="20000"/>
        </a:spcBef>
        <a:spcAft>
          <a:spcPct val="35000"/>
        </a:spcAft>
        <a:buClr>
          <a:srgbClr val="1E6119"/>
        </a:buClr>
        <a:buFont typeface="Wingdings" pitchFamily="2" charset="2"/>
        <a:buChar char="§"/>
        <a:defRPr sz="2400">
          <a:solidFill>
            <a:srgbClr val="5D94BA"/>
          </a:solidFill>
          <a:latin typeface="+mn-lt"/>
          <a:ea typeface="+mn-ea"/>
          <a:cs typeface="ＭＳ Ｐゴシック"/>
        </a:defRPr>
      </a:lvl3pPr>
      <a:lvl4pPr marL="1316038" indent="-176213" algn="l" rtl="0" eaLnBrk="1" fontAlgn="base" hangingPunct="1">
        <a:spcBef>
          <a:spcPct val="20000"/>
        </a:spcBef>
        <a:spcAft>
          <a:spcPct val="35000"/>
        </a:spcAft>
        <a:buClr>
          <a:srgbClr val="1E6119"/>
        </a:buClr>
        <a:buFont typeface="Wingdings" pitchFamily="2" charset="2"/>
        <a:buChar char="§"/>
        <a:defRPr sz="1600">
          <a:solidFill>
            <a:srgbClr val="5D94BA"/>
          </a:solidFill>
          <a:latin typeface="+mn-lt"/>
          <a:ea typeface="+mn-ea"/>
          <a:cs typeface="ＭＳ Ｐゴシック"/>
        </a:defRPr>
      </a:lvl4pPr>
      <a:lvl5pPr marL="16541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cs typeface="ＭＳ Ｐゴシック"/>
        </a:defRPr>
      </a:lvl5pPr>
      <a:lvl6pPr marL="21113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6pPr>
      <a:lvl7pPr marL="25685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7pPr>
      <a:lvl8pPr marL="30257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8pPr>
      <a:lvl9pPr marL="34829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mailto:SM.SB.AskSB@USDA.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mailto:Danielle.Knipper@usda.gov" TargetMode="External"/><Relationship Id="rId4" Type="http://schemas.openxmlformats.org/officeDocument/2006/relationships/hyperlink" Target="http://www.dm.usda.gov/smallbus/index.ph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as.usda.gov/usdacontract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7BEFB-A274-42E5-84B5-E612D615796A}"/>
              </a:ext>
            </a:extLst>
          </p:cNvPr>
          <p:cNvSpPr>
            <a:spLocks noGrp="1"/>
          </p:cNvSpPr>
          <p:nvPr>
            <p:ph type="ctrTitle"/>
          </p:nvPr>
        </p:nvSpPr>
        <p:spPr>
          <a:xfrm>
            <a:off x="1573567" y="3039862"/>
            <a:ext cx="6858000" cy="1524000"/>
          </a:xfrm>
        </p:spPr>
        <p:txBody>
          <a:bodyPr/>
          <a:lstStyle/>
          <a:p>
            <a:r>
              <a:rPr lang="en-US" dirty="0"/>
              <a:t>Procurement – Small Business Activities </a:t>
            </a:r>
            <a:br>
              <a:rPr lang="en-US" dirty="0"/>
            </a:br>
            <a:br>
              <a:rPr lang="en-US" dirty="0"/>
            </a:br>
            <a:r>
              <a:rPr lang="en-US" b="1" dirty="0"/>
              <a:t>OCIO Overview</a:t>
            </a:r>
          </a:p>
        </p:txBody>
      </p:sp>
      <p:sp>
        <p:nvSpPr>
          <p:cNvPr id="3" name="Subtitle 2">
            <a:extLst>
              <a:ext uri="{FF2B5EF4-FFF2-40B4-BE49-F238E27FC236}">
                <a16:creationId xmlns:a16="http://schemas.microsoft.com/office/drawing/2014/main" id="{D1CFC908-487F-4B9D-ACDB-EB739DAC4BD4}"/>
              </a:ext>
            </a:extLst>
          </p:cNvPr>
          <p:cNvSpPr>
            <a:spLocks noGrp="1"/>
          </p:cNvSpPr>
          <p:nvPr>
            <p:ph type="subTitle" idx="1"/>
          </p:nvPr>
        </p:nvSpPr>
        <p:spPr>
          <a:xfrm>
            <a:off x="1219200" y="5372099"/>
            <a:ext cx="6477000" cy="832055"/>
          </a:xfrm>
        </p:spPr>
        <p:txBody>
          <a:bodyPr>
            <a:noAutofit/>
          </a:bodyPr>
          <a:lstStyle/>
          <a:p>
            <a:r>
              <a:rPr lang="en-US" dirty="0"/>
              <a:t>Stephanie Blaine for Gary Washington</a:t>
            </a:r>
          </a:p>
          <a:p>
            <a:r>
              <a:rPr lang="en-US" dirty="0"/>
              <a:t>Chief Information Officer</a:t>
            </a:r>
          </a:p>
        </p:txBody>
      </p:sp>
    </p:spTree>
    <p:extLst>
      <p:ext uri="{BB962C8B-B14F-4D97-AF65-F5344CB8AC3E}">
        <p14:creationId xmlns:p14="http://schemas.microsoft.com/office/powerpoint/2010/main" val="283274810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72756-E5BA-415B-A5EB-63BD60F51DF7}"/>
              </a:ext>
            </a:extLst>
          </p:cNvPr>
          <p:cNvSpPr>
            <a:spLocks noGrp="1"/>
          </p:cNvSpPr>
          <p:nvPr>
            <p:ph type="title"/>
          </p:nvPr>
        </p:nvSpPr>
        <p:spPr/>
        <p:txBody>
          <a:bodyPr/>
          <a:lstStyle/>
          <a:p>
            <a:r>
              <a:rPr lang="en-US" dirty="0"/>
              <a:t>Typical Contract Types</a:t>
            </a:r>
          </a:p>
        </p:txBody>
      </p:sp>
      <p:sp>
        <p:nvSpPr>
          <p:cNvPr id="6" name="Content Placeholder 5">
            <a:extLst>
              <a:ext uri="{FF2B5EF4-FFF2-40B4-BE49-F238E27FC236}">
                <a16:creationId xmlns:a16="http://schemas.microsoft.com/office/drawing/2014/main" id="{DE6795C8-70B0-4F90-8251-C5E6C5B6BAFD}"/>
              </a:ext>
            </a:extLst>
          </p:cNvPr>
          <p:cNvSpPr>
            <a:spLocks noGrp="1"/>
          </p:cNvSpPr>
          <p:nvPr>
            <p:ph sz="half" idx="2"/>
          </p:nvPr>
        </p:nvSpPr>
        <p:spPr>
          <a:xfrm>
            <a:off x="381000" y="1371600"/>
            <a:ext cx="8305800" cy="4648200"/>
          </a:xfrm>
        </p:spPr>
        <p:txBody>
          <a:bodyPr/>
          <a:lstStyle/>
          <a:p>
            <a:r>
              <a:rPr lang="en-US" b="1" dirty="0"/>
              <a:t>Firm Fixed-Price contracts to obtain IT Commodities:</a:t>
            </a:r>
          </a:p>
          <a:p>
            <a:pPr lvl="1"/>
            <a:r>
              <a:rPr lang="en-US" sz="2000" dirty="0"/>
              <a:t>IT Equipment (ex: servers, cables, power supplies, etc.)</a:t>
            </a:r>
          </a:p>
          <a:p>
            <a:pPr lvl="1"/>
            <a:r>
              <a:rPr lang="en-US" sz="2000" dirty="0"/>
              <a:t>Software Licenses</a:t>
            </a:r>
          </a:p>
          <a:p>
            <a:pPr lvl="1"/>
            <a:r>
              <a:rPr lang="en-US" sz="2000" dirty="0"/>
              <a:t>Software/Hardware Maintenance</a:t>
            </a:r>
          </a:p>
          <a:p>
            <a:pPr lvl="1"/>
            <a:r>
              <a:rPr lang="en-US" sz="2000" dirty="0"/>
              <a:t>IT Support Services</a:t>
            </a:r>
          </a:p>
          <a:p>
            <a:pPr lvl="1"/>
            <a:r>
              <a:rPr lang="en-US" sz="2000" dirty="0"/>
              <a:t>General Office Supplies</a:t>
            </a:r>
          </a:p>
          <a:p>
            <a:pPr lvl="1"/>
            <a:endParaRPr lang="en-US" sz="1800" dirty="0">
              <a:solidFill>
                <a:schemeClr val="accent1"/>
              </a:solidFill>
            </a:endParaRPr>
          </a:p>
        </p:txBody>
      </p:sp>
    </p:spTree>
    <p:extLst>
      <p:ext uri="{BB962C8B-B14F-4D97-AF65-F5344CB8AC3E}">
        <p14:creationId xmlns:p14="http://schemas.microsoft.com/office/powerpoint/2010/main" val="309237922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DA33B-0CEC-435D-92BE-92C7B4F0EA80}"/>
              </a:ext>
            </a:extLst>
          </p:cNvPr>
          <p:cNvSpPr>
            <a:spLocks noGrp="1"/>
          </p:cNvSpPr>
          <p:nvPr>
            <p:ph type="title"/>
          </p:nvPr>
        </p:nvSpPr>
        <p:spPr/>
        <p:txBody>
          <a:bodyPr/>
          <a:lstStyle/>
          <a:p>
            <a:r>
              <a:rPr lang="en-US" sz="3600" dirty="0"/>
              <a:t>FY22 - Small Business Achievement</a:t>
            </a:r>
          </a:p>
        </p:txBody>
      </p:sp>
      <p:graphicFrame>
        <p:nvGraphicFramePr>
          <p:cNvPr id="8" name="Content Placeholder 6">
            <a:extLst>
              <a:ext uri="{FF2B5EF4-FFF2-40B4-BE49-F238E27FC236}">
                <a16:creationId xmlns:a16="http://schemas.microsoft.com/office/drawing/2014/main" id="{B2AD7156-6755-4EB5-8A9D-716B0C8C0042}"/>
              </a:ext>
            </a:extLst>
          </p:cNvPr>
          <p:cNvGraphicFramePr>
            <a:graphicFrameLocks noGrp="1"/>
          </p:cNvGraphicFramePr>
          <p:nvPr>
            <p:ph idx="1"/>
            <p:extLst>
              <p:ext uri="{D42A27DB-BD31-4B8C-83A1-F6EECF244321}">
                <p14:modId xmlns:p14="http://schemas.microsoft.com/office/powerpoint/2010/main" val="117485697"/>
              </p:ext>
            </p:extLst>
          </p:nvPr>
        </p:nvGraphicFramePr>
        <p:xfrm>
          <a:off x="381000" y="1397977"/>
          <a:ext cx="8229600" cy="2592363"/>
        </p:xfrm>
        <a:graphic>
          <a:graphicData uri="http://schemas.openxmlformats.org/drawingml/2006/table">
            <a:tbl>
              <a:tblPr firstRow="1" bandRow="1">
                <a:tableStyleId>{5C22544A-7EE6-4342-B048-85BDC9FD1C3A}</a:tableStyleId>
              </a:tblPr>
              <a:tblGrid>
                <a:gridCol w="4052553">
                  <a:extLst>
                    <a:ext uri="{9D8B030D-6E8A-4147-A177-3AD203B41FA5}">
                      <a16:colId xmlns:a16="http://schemas.microsoft.com/office/drawing/2014/main" val="2537018261"/>
                    </a:ext>
                  </a:extLst>
                </a:gridCol>
                <a:gridCol w="2053389">
                  <a:extLst>
                    <a:ext uri="{9D8B030D-6E8A-4147-A177-3AD203B41FA5}">
                      <a16:colId xmlns:a16="http://schemas.microsoft.com/office/drawing/2014/main" val="3515964857"/>
                    </a:ext>
                  </a:extLst>
                </a:gridCol>
                <a:gridCol w="2123658">
                  <a:extLst>
                    <a:ext uri="{9D8B030D-6E8A-4147-A177-3AD203B41FA5}">
                      <a16:colId xmlns:a16="http://schemas.microsoft.com/office/drawing/2014/main" val="3106709635"/>
                    </a:ext>
                  </a:extLst>
                </a:gridCol>
              </a:tblGrid>
              <a:tr h="738163">
                <a:tc>
                  <a:txBody>
                    <a:bodyPr/>
                    <a:lstStyle/>
                    <a:p>
                      <a:r>
                        <a:rPr lang="en-US" dirty="0"/>
                        <a:t>Small Business Contracting Category</a:t>
                      </a:r>
                    </a:p>
                  </a:txBody>
                  <a:tcPr/>
                </a:tc>
                <a:tc>
                  <a:txBody>
                    <a:bodyPr/>
                    <a:lstStyle/>
                    <a:p>
                      <a:r>
                        <a:rPr lang="en-US" baseline="0" dirty="0">
                          <a:solidFill>
                            <a:schemeClr val="bg2"/>
                          </a:solidFill>
                        </a:rPr>
                        <a:t>USDA </a:t>
                      </a:r>
                    </a:p>
                    <a:p>
                      <a:r>
                        <a:rPr lang="en-US" baseline="0" dirty="0">
                          <a:solidFill>
                            <a:schemeClr val="bg2"/>
                          </a:solidFill>
                        </a:rPr>
                        <a:t>FY21 Goals</a:t>
                      </a:r>
                      <a:endParaRPr lang="en-US" dirty="0">
                        <a:solidFill>
                          <a:schemeClr val="bg2"/>
                        </a:solidFill>
                      </a:endParaRPr>
                    </a:p>
                  </a:txBody>
                  <a:tcPr/>
                </a:tc>
                <a:tc>
                  <a:txBody>
                    <a:bodyPr/>
                    <a:lstStyle/>
                    <a:p>
                      <a:r>
                        <a:rPr lang="en-US" dirty="0">
                          <a:solidFill>
                            <a:schemeClr val="bg2"/>
                          </a:solidFill>
                        </a:rPr>
                        <a:t> OCIO Achievement</a:t>
                      </a:r>
                    </a:p>
                  </a:txBody>
                  <a:tcPr/>
                </a:tc>
                <a:extLst>
                  <a:ext uri="{0D108BD9-81ED-4DB2-BD59-A6C34878D82A}">
                    <a16:rowId xmlns:a16="http://schemas.microsoft.com/office/drawing/2014/main" val="3068321030"/>
                  </a:ext>
                </a:extLst>
              </a:tr>
              <a:tr h="370840">
                <a:tc>
                  <a:txBody>
                    <a:bodyPr/>
                    <a:lstStyle/>
                    <a:p>
                      <a:r>
                        <a:rPr lang="en-US" dirty="0"/>
                        <a:t>Small Business</a:t>
                      </a:r>
                    </a:p>
                  </a:txBody>
                  <a:tcPr/>
                </a:tc>
                <a:tc>
                  <a:txBody>
                    <a:bodyPr/>
                    <a:lstStyle/>
                    <a:p>
                      <a:r>
                        <a:rPr lang="en-US" dirty="0"/>
                        <a:t>47%</a:t>
                      </a:r>
                    </a:p>
                  </a:txBody>
                  <a:tcPr/>
                </a:tc>
                <a:tc>
                  <a:txBody>
                    <a:bodyPr/>
                    <a:lstStyle/>
                    <a:p>
                      <a:r>
                        <a:rPr lang="en-US" dirty="0"/>
                        <a:t>75%</a:t>
                      </a:r>
                    </a:p>
                  </a:txBody>
                  <a:tcPr/>
                </a:tc>
                <a:extLst>
                  <a:ext uri="{0D108BD9-81ED-4DB2-BD59-A6C34878D82A}">
                    <a16:rowId xmlns:a16="http://schemas.microsoft.com/office/drawing/2014/main" val="4228514517"/>
                  </a:ext>
                </a:extLst>
              </a:tr>
              <a:tr h="370840">
                <a:tc>
                  <a:txBody>
                    <a:bodyPr/>
                    <a:lstStyle/>
                    <a:p>
                      <a:r>
                        <a:rPr lang="en-US" dirty="0"/>
                        <a:t>Small Disadvantaged Business</a:t>
                      </a:r>
                    </a:p>
                  </a:txBody>
                  <a:tcPr/>
                </a:tc>
                <a:tc>
                  <a:txBody>
                    <a:bodyPr/>
                    <a:lstStyle/>
                    <a:p>
                      <a:r>
                        <a:rPr lang="en-US" dirty="0"/>
                        <a:t>21.5%</a:t>
                      </a:r>
                    </a:p>
                  </a:txBody>
                  <a:tcPr/>
                </a:tc>
                <a:tc>
                  <a:txBody>
                    <a:bodyPr/>
                    <a:lstStyle/>
                    <a:p>
                      <a:r>
                        <a:rPr lang="en-US" dirty="0"/>
                        <a:t>55%</a:t>
                      </a:r>
                    </a:p>
                  </a:txBody>
                  <a:tcPr/>
                </a:tc>
                <a:extLst>
                  <a:ext uri="{0D108BD9-81ED-4DB2-BD59-A6C34878D82A}">
                    <a16:rowId xmlns:a16="http://schemas.microsoft.com/office/drawing/2014/main" val="1307342357"/>
                  </a:ext>
                </a:extLst>
              </a:tr>
              <a:tr h="370840">
                <a:tc>
                  <a:txBody>
                    <a:bodyPr/>
                    <a:lstStyle/>
                    <a:p>
                      <a:r>
                        <a:rPr lang="en-US" dirty="0"/>
                        <a:t>Service-Disabled Veteran Owned</a:t>
                      </a:r>
                    </a:p>
                  </a:txBody>
                  <a:tcPr/>
                </a:tc>
                <a:tc>
                  <a:txBody>
                    <a:bodyPr/>
                    <a:lstStyle/>
                    <a:p>
                      <a:r>
                        <a:rPr lang="en-US" dirty="0"/>
                        <a:t>3%</a:t>
                      </a:r>
                    </a:p>
                  </a:txBody>
                  <a:tcPr/>
                </a:tc>
                <a:tc>
                  <a:txBody>
                    <a:bodyPr/>
                    <a:lstStyle/>
                    <a:p>
                      <a:r>
                        <a:rPr lang="en-US" dirty="0"/>
                        <a:t>14%</a:t>
                      </a:r>
                    </a:p>
                  </a:txBody>
                  <a:tcPr/>
                </a:tc>
                <a:extLst>
                  <a:ext uri="{0D108BD9-81ED-4DB2-BD59-A6C34878D82A}">
                    <a16:rowId xmlns:a16="http://schemas.microsoft.com/office/drawing/2014/main" val="4074772476"/>
                  </a:ext>
                </a:extLst>
              </a:tr>
              <a:tr h="370840">
                <a:tc>
                  <a:txBody>
                    <a:bodyPr/>
                    <a:lstStyle/>
                    <a:p>
                      <a:r>
                        <a:rPr lang="en-US" dirty="0"/>
                        <a:t>Women Owned</a:t>
                      </a:r>
                      <a:r>
                        <a:rPr lang="en-US" baseline="0" dirty="0"/>
                        <a:t> </a:t>
                      </a:r>
                      <a:endParaRPr lang="en-US" dirty="0"/>
                    </a:p>
                  </a:txBody>
                  <a:tcPr/>
                </a:tc>
                <a:tc>
                  <a:txBody>
                    <a:bodyPr/>
                    <a:lstStyle/>
                    <a:p>
                      <a:r>
                        <a:rPr lang="en-US" dirty="0"/>
                        <a:t>5%</a:t>
                      </a:r>
                    </a:p>
                  </a:txBody>
                  <a:tcPr/>
                </a:tc>
                <a:tc>
                  <a:txBody>
                    <a:bodyPr/>
                    <a:lstStyle/>
                    <a:p>
                      <a:r>
                        <a:rPr lang="en-US" dirty="0"/>
                        <a:t>35%</a:t>
                      </a:r>
                    </a:p>
                  </a:txBody>
                  <a:tcPr/>
                </a:tc>
                <a:extLst>
                  <a:ext uri="{0D108BD9-81ED-4DB2-BD59-A6C34878D82A}">
                    <a16:rowId xmlns:a16="http://schemas.microsoft.com/office/drawing/2014/main" val="4089684993"/>
                  </a:ext>
                </a:extLst>
              </a:tr>
              <a:tr h="370840">
                <a:tc>
                  <a:txBody>
                    <a:bodyPr/>
                    <a:lstStyle/>
                    <a:p>
                      <a:r>
                        <a:rPr lang="en-US" dirty="0"/>
                        <a:t>HubZone</a:t>
                      </a:r>
                    </a:p>
                  </a:txBody>
                  <a:tcPr/>
                </a:tc>
                <a:tc>
                  <a:txBody>
                    <a:bodyPr/>
                    <a:lstStyle/>
                    <a:p>
                      <a:r>
                        <a:rPr lang="en-US" dirty="0"/>
                        <a:t>3%</a:t>
                      </a:r>
                    </a:p>
                  </a:txBody>
                  <a:tcPr/>
                </a:tc>
                <a:tc>
                  <a:txBody>
                    <a:bodyPr/>
                    <a:lstStyle/>
                    <a:p>
                      <a:r>
                        <a:rPr lang="en-US" dirty="0"/>
                        <a:t>6%</a:t>
                      </a:r>
                    </a:p>
                  </a:txBody>
                  <a:tcPr/>
                </a:tc>
                <a:extLst>
                  <a:ext uri="{0D108BD9-81ED-4DB2-BD59-A6C34878D82A}">
                    <a16:rowId xmlns:a16="http://schemas.microsoft.com/office/drawing/2014/main" val="530757731"/>
                  </a:ext>
                </a:extLst>
              </a:tr>
            </a:tbl>
          </a:graphicData>
        </a:graphic>
      </p:graphicFrame>
      <p:sp>
        <p:nvSpPr>
          <p:cNvPr id="5" name="TextBox 4">
            <a:extLst>
              <a:ext uri="{FF2B5EF4-FFF2-40B4-BE49-F238E27FC236}">
                <a16:creationId xmlns:a16="http://schemas.microsoft.com/office/drawing/2014/main" id="{10AE49EE-25D1-4856-BA9F-739AB17C48AB}"/>
              </a:ext>
            </a:extLst>
          </p:cNvPr>
          <p:cNvSpPr txBox="1"/>
          <p:nvPr/>
        </p:nvSpPr>
        <p:spPr>
          <a:xfrm>
            <a:off x="533400" y="4609322"/>
            <a:ext cx="7882812" cy="400110"/>
          </a:xfrm>
          <a:prstGeom prst="rect">
            <a:avLst/>
          </a:prstGeom>
          <a:noFill/>
        </p:spPr>
        <p:txBody>
          <a:bodyPr wrap="square" rtlCol="0">
            <a:spAutoFit/>
          </a:bodyPr>
          <a:lstStyle/>
          <a:p>
            <a:r>
              <a:rPr lang="en-US" dirty="0"/>
              <a:t>This includes Prime vs. Sub contractors. </a:t>
            </a:r>
          </a:p>
        </p:txBody>
      </p:sp>
      <p:sp>
        <p:nvSpPr>
          <p:cNvPr id="3" name="TextBox 2">
            <a:extLst>
              <a:ext uri="{FF2B5EF4-FFF2-40B4-BE49-F238E27FC236}">
                <a16:creationId xmlns:a16="http://schemas.microsoft.com/office/drawing/2014/main" id="{591E50D9-239B-4FB2-BD5F-690C2B4400A0}"/>
              </a:ext>
            </a:extLst>
          </p:cNvPr>
          <p:cNvSpPr txBox="1"/>
          <p:nvPr/>
        </p:nvSpPr>
        <p:spPr>
          <a:xfrm>
            <a:off x="1318903" y="6039139"/>
            <a:ext cx="7727442" cy="276999"/>
          </a:xfrm>
          <a:prstGeom prst="rect">
            <a:avLst/>
          </a:prstGeom>
          <a:noFill/>
        </p:spPr>
        <p:txBody>
          <a:bodyPr wrap="square" rtlCol="0">
            <a:spAutoFit/>
          </a:bodyPr>
          <a:lstStyle/>
          <a:p>
            <a:pPr algn="r"/>
            <a:r>
              <a:rPr lang="en-US" sz="1200" dirty="0"/>
              <a:t>Data source: Sam.gov – Small Business Goaling Report for FY21</a:t>
            </a:r>
          </a:p>
        </p:txBody>
      </p:sp>
      <p:sp>
        <p:nvSpPr>
          <p:cNvPr id="4" name="Slide Number Placeholder 3">
            <a:extLst>
              <a:ext uri="{FF2B5EF4-FFF2-40B4-BE49-F238E27FC236}">
                <a16:creationId xmlns:a16="http://schemas.microsoft.com/office/drawing/2014/main" id="{17C7DB09-3E12-45C1-9B9A-57D611568694}"/>
              </a:ext>
            </a:extLst>
          </p:cNvPr>
          <p:cNvSpPr>
            <a:spLocks noGrp="1"/>
          </p:cNvSpPr>
          <p:nvPr>
            <p:ph type="sldNum" sz="quarter" idx="10"/>
          </p:nvPr>
        </p:nvSpPr>
        <p:spPr/>
        <p:txBody>
          <a:bodyPr/>
          <a:lstStyle/>
          <a:p>
            <a:pPr>
              <a:defRPr/>
            </a:pPr>
            <a:fld id="{32B4643D-BBDE-4897-B0CB-091B235D2EFD}" type="slidenum">
              <a:rPr lang="en-US" smtClean="0"/>
              <a:pPr>
                <a:defRPr/>
              </a:pPr>
              <a:t>11</a:t>
            </a:fld>
            <a:endParaRPr lang="en-US" dirty="0"/>
          </a:p>
        </p:txBody>
      </p:sp>
    </p:spTree>
    <p:extLst>
      <p:ext uri="{BB962C8B-B14F-4D97-AF65-F5344CB8AC3E}">
        <p14:creationId xmlns:p14="http://schemas.microsoft.com/office/powerpoint/2010/main" val="238554563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DA33B-0CEC-435D-92BE-92C7B4F0EA80}"/>
              </a:ext>
            </a:extLst>
          </p:cNvPr>
          <p:cNvSpPr>
            <a:spLocks noGrp="1"/>
          </p:cNvSpPr>
          <p:nvPr>
            <p:ph type="title"/>
          </p:nvPr>
        </p:nvSpPr>
        <p:spPr/>
        <p:txBody>
          <a:bodyPr/>
          <a:lstStyle/>
          <a:p>
            <a:r>
              <a:rPr lang="en-US" sz="3600" dirty="0"/>
              <a:t>Upcoming Contracting Opportunities</a:t>
            </a:r>
          </a:p>
        </p:txBody>
      </p:sp>
      <p:graphicFrame>
        <p:nvGraphicFramePr>
          <p:cNvPr id="6" name="Table 2">
            <a:extLst>
              <a:ext uri="{FF2B5EF4-FFF2-40B4-BE49-F238E27FC236}">
                <a16:creationId xmlns:a16="http://schemas.microsoft.com/office/drawing/2014/main" id="{80A1A0ED-28EA-4C4A-8612-A5B4A0EF78BD}"/>
              </a:ext>
            </a:extLst>
          </p:cNvPr>
          <p:cNvGraphicFramePr>
            <a:graphicFrameLocks noGrp="1"/>
          </p:cNvGraphicFramePr>
          <p:nvPr>
            <p:ph idx="1"/>
            <p:extLst>
              <p:ext uri="{D42A27DB-BD31-4B8C-83A1-F6EECF244321}">
                <p14:modId xmlns:p14="http://schemas.microsoft.com/office/powerpoint/2010/main" val="1669247910"/>
              </p:ext>
            </p:extLst>
          </p:nvPr>
        </p:nvGraphicFramePr>
        <p:xfrm>
          <a:off x="400050" y="1478132"/>
          <a:ext cx="7599285" cy="2456299"/>
        </p:xfrm>
        <a:graphic>
          <a:graphicData uri="http://schemas.openxmlformats.org/drawingml/2006/table">
            <a:tbl>
              <a:tblPr firstRow="1" bandRow="1">
                <a:tableStyleId>{5C22544A-7EE6-4342-B048-85BDC9FD1C3A}</a:tableStyleId>
              </a:tblPr>
              <a:tblGrid>
                <a:gridCol w="4801594">
                  <a:extLst>
                    <a:ext uri="{9D8B030D-6E8A-4147-A177-3AD203B41FA5}">
                      <a16:colId xmlns:a16="http://schemas.microsoft.com/office/drawing/2014/main" val="2275204566"/>
                    </a:ext>
                  </a:extLst>
                </a:gridCol>
                <a:gridCol w="2797691">
                  <a:extLst>
                    <a:ext uri="{9D8B030D-6E8A-4147-A177-3AD203B41FA5}">
                      <a16:colId xmlns:a16="http://schemas.microsoft.com/office/drawing/2014/main" val="3252813699"/>
                    </a:ext>
                  </a:extLst>
                </a:gridCol>
              </a:tblGrid>
              <a:tr h="320926">
                <a:tc>
                  <a:txBody>
                    <a:bodyPr/>
                    <a:lstStyle/>
                    <a:p>
                      <a:r>
                        <a:rPr lang="en-US" sz="1400" dirty="0"/>
                        <a:t>Opportunity Type (OCIO upcoming opportunities)</a:t>
                      </a:r>
                    </a:p>
                  </a:txBody>
                  <a:tcPr marL="68580" marR="68580" marT="34290" marB="34290"/>
                </a:tc>
                <a:tc>
                  <a:txBody>
                    <a:bodyPr/>
                    <a:lstStyle/>
                    <a:p>
                      <a:r>
                        <a:rPr lang="en-US" sz="1400" dirty="0"/>
                        <a:t>No. of Opportunities</a:t>
                      </a:r>
                    </a:p>
                  </a:txBody>
                  <a:tcPr marL="68580" marR="68580" marT="34290" marB="34290"/>
                </a:tc>
                <a:extLst>
                  <a:ext uri="{0D108BD9-81ED-4DB2-BD59-A6C34878D82A}">
                    <a16:rowId xmlns:a16="http://schemas.microsoft.com/office/drawing/2014/main" val="3034268855"/>
                  </a:ext>
                </a:extLst>
              </a:tr>
              <a:tr h="598316">
                <a:tc>
                  <a:txBody>
                    <a:bodyPr/>
                    <a:lstStyle/>
                    <a:p>
                      <a:r>
                        <a:rPr lang="en-US" sz="1400" b="1" dirty="0"/>
                        <a:t>Combined Synopsis/Solicitation - Solicitation</a:t>
                      </a:r>
                    </a:p>
                  </a:txBody>
                  <a:tcPr marL="68580" marR="68580" marT="34290" marB="34290"/>
                </a:tc>
                <a:tc>
                  <a:txBody>
                    <a:bodyPr/>
                    <a:lstStyle/>
                    <a:p>
                      <a:pPr lvl="0"/>
                      <a:r>
                        <a:rPr lang="en-US" sz="1400" b="1" dirty="0"/>
                        <a:t>0</a:t>
                      </a:r>
                    </a:p>
                  </a:txBody>
                  <a:tcPr marL="68580" marR="68580" marT="34290" marB="34290"/>
                </a:tc>
                <a:extLst>
                  <a:ext uri="{0D108BD9-81ED-4DB2-BD59-A6C34878D82A}">
                    <a16:rowId xmlns:a16="http://schemas.microsoft.com/office/drawing/2014/main" val="242919695"/>
                  </a:ext>
                </a:extLst>
              </a:tr>
              <a:tr h="431551">
                <a:tc>
                  <a:txBody>
                    <a:bodyPr/>
                    <a:lstStyle/>
                    <a:p>
                      <a:pPr lvl="1"/>
                      <a:r>
                        <a:rPr lang="en-US" sz="1400" i="1" dirty="0"/>
                        <a:t>Small Business Set Aside</a:t>
                      </a:r>
                    </a:p>
                  </a:txBody>
                  <a:tcPr marL="68580" marR="68580" marT="34290" marB="34290"/>
                </a:tc>
                <a:tc>
                  <a:txBody>
                    <a:bodyPr/>
                    <a:lstStyle/>
                    <a:p>
                      <a:r>
                        <a:rPr lang="en-US" sz="1400" i="1" dirty="0"/>
                        <a:t>3</a:t>
                      </a:r>
                    </a:p>
                  </a:txBody>
                  <a:tcPr marL="68580" marR="68580" marT="34290" marB="34290"/>
                </a:tc>
                <a:extLst>
                  <a:ext uri="{0D108BD9-81ED-4DB2-BD59-A6C34878D82A}">
                    <a16:rowId xmlns:a16="http://schemas.microsoft.com/office/drawing/2014/main" val="3103530839"/>
                  </a:ext>
                </a:extLst>
              </a:tr>
              <a:tr h="424346">
                <a:tc>
                  <a:txBody>
                    <a:bodyPr/>
                    <a:lstStyle/>
                    <a:p>
                      <a:r>
                        <a:rPr lang="en-US" sz="1400" b="1" dirty="0"/>
                        <a:t>Pre-solicitation – Sources Sought</a:t>
                      </a:r>
                    </a:p>
                  </a:txBody>
                  <a:tcPr marL="68580" marR="68580" marT="34290" marB="34290"/>
                </a:tc>
                <a:tc>
                  <a:txBody>
                    <a:bodyPr/>
                    <a:lstStyle/>
                    <a:p>
                      <a:r>
                        <a:rPr lang="en-US" sz="1400" b="1" dirty="0"/>
                        <a:t>4</a:t>
                      </a:r>
                    </a:p>
                  </a:txBody>
                  <a:tcPr marL="68580" marR="68580" marT="34290" marB="34290"/>
                </a:tc>
                <a:extLst>
                  <a:ext uri="{0D108BD9-81ED-4DB2-BD59-A6C34878D82A}">
                    <a16:rowId xmlns:a16="http://schemas.microsoft.com/office/drawing/2014/main" val="2773816319"/>
                  </a:ext>
                </a:extLst>
              </a:tr>
              <a:tr h="340580">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400" i="1" dirty="0"/>
                        <a:t>Small Business Set Aside</a:t>
                      </a:r>
                    </a:p>
                  </a:txBody>
                  <a:tcPr marL="68580" marR="68580" marT="34290" marB="34290"/>
                </a:tc>
                <a:tc>
                  <a:txBody>
                    <a:bodyPr/>
                    <a:lstStyle/>
                    <a:p>
                      <a:r>
                        <a:rPr lang="en-US" sz="1400" i="0" dirty="0"/>
                        <a:t>0</a:t>
                      </a:r>
                    </a:p>
                  </a:txBody>
                  <a:tcPr marL="68580" marR="68580" marT="34290" marB="34290"/>
                </a:tc>
                <a:extLst>
                  <a:ext uri="{0D108BD9-81ED-4DB2-BD59-A6C34878D82A}">
                    <a16:rowId xmlns:a16="http://schemas.microsoft.com/office/drawing/2014/main" val="3014177383"/>
                  </a:ext>
                </a:extLst>
              </a:tr>
              <a:tr h="340580">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3198649298"/>
                  </a:ext>
                </a:extLst>
              </a:tr>
            </a:tbl>
          </a:graphicData>
        </a:graphic>
      </p:graphicFrame>
      <p:sp>
        <p:nvSpPr>
          <p:cNvPr id="3" name="TextBox 2">
            <a:extLst>
              <a:ext uri="{FF2B5EF4-FFF2-40B4-BE49-F238E27FC236}">
                <a16:creationId xmlns:a16="http://schemas.microsoft.com/office/drawing/2014/main" id="{B51B1F7A-2918-4748-B293-D8F4CCED91BF}"/>
              </a:ext>
            </a:extLst>
          </p:cNvPr>
          <p:cNvSpPr txBox="1"/>
          <p:nvPr/>
        </p:nvSpPr>
        <p:spPr>
          <a:xfrm>
            <a:off x="400050" y="4279088"/>
            <a:ext cx="7599285" cy="707886"/>
          </a:xfrm>
          <a:prstGeom prst="rect">
            <a:avLst/>
          </a:prstGeom>
          <a:noFill/>
        </p:spPr>
        <p:txBody>
          <a:bodyPr wrap="square" rtlCol="0">
            <a:spAutoFit/>
          </a:bodyPr>
          <a:lstStyle/>
          <a:p>
            <a:r>
              <a:rPr lang="en-US" dirty="0">
                <a:solidFill>
                  <a:srgbClr val="727176"/>
                </a:solidFill>
              </a:rPr>
              <a:t>There are other items in process with procurement that we’re unable to comment on. </a:t>
            </a:r>
          </a:p>
        </p:txBody>
      </p:sp>
      <p:sp>
        <p:nvSpPr>
          <p:cNvPr id="4" name="Slide Number Placeholder 3">
            <a:extLst>
              <a:ext uri="{FF2B5EF4-FFF2-40B4-BE49-F238E27FC236}">
                <a16:creationId xmlns:a16="http://schemas.microsoft.com/office/drawing/2014/main" id="{17C7DB09-3E12-45C1-9B9A-57D611568694}"/>
              </a:ext>
            </a:extLst>
          </p:cNvPr>
          <p:cNvSpPr>
            <a:spLocks noGrp="1"/>
          </p:cNvSpPr>
          <p:nvPr>
            <p:ph type="sldNum" sz="quarter" idx="10"/>
          </p:nvPr>
        </p:nvSpPr>
        <p:spPr bwMode="auto">
          <a:xfrm>
            <a:off x="0" y="5600700"/>
            <a:ext cx="400050" cy="400050"/>
          </a:xfrm>
          <a:prstGeom prst="rect">
            <a:avLst/>
          </a:prstGeom>
          <a:solidFill>
            <a:srgbClr val="727176"/>
          </a:solidFill>
          <a:ln w="9525">
            <a:noFill/>
            <a:miter lim="800000"/>
            <a:headEnd/>
            <a:tailEnd/>
          </a:ln>
          <a:effectLst/>
        </p:spPr>
        <p:txBody>
          <a:bodyPr vert="horz" wrap="square" lIns="68580" tIns="34290" rIns="68580" bIns="34290" numCol="1" anchor="ctr" anchorCtr="1" compatLnSpc="1">
            <a:prstTxWarp prst="textNoShape">
              <a:avLst/>
            </a:prstTxWarp>
          </a:bodyPr>
          <a:lstStyle>
            <a:defPPr>
              <a:defRPr lang="en-US"/>
            </a:defPPr>
            <a:lvl1pPr algn="r" rtl="0" eaLnBrk="0" fontAlgn="base" hangingPunct="0">
              <a:spcBef>
                <a:spcPct val="0"/>
              </a:spcBef>
              <a:spcAft>
                <a:spcPct val="0"/>
              </a:spcAft>
              <a:defRPr sz="1200" kern="1200">
                <a:solidFill>
                  <a:schemeClr val="bg1"/>
                </a:solidFill>
                <a:latin typeface="Arial" charset="0"/>
                <a:ea typeface="ＭＳ Ｐゴシック" pitchFamily="96" charset="-128"/>
                <a:cs typeface="+mn-cs"/>
              </a:defRPr>
            </a:lvl1pPr>
            <a:lvl2pPr marL="342900" algn="l" rtl="0" fontAlgn="base">
              <a:spcBef>
                <a:spcPct val="0"/>
              </a:spcBef>
              <a:spcAft>
                <a:spcPct val="0"/>
              </a:spcAft>
              <a:defRPr sz="1500" kern="1200">
                <a:solidFill>
                  <a:srgbClr val="545555"/>
                </a:solidFill>
                <a:latin typeface="Arial" charset="0"/>
                <a:ea typeface="ＭＳ Ｐゴシック"/>
                <a:cs typeface="ＭＳ Ｐゴシック"/>
              </a:defRPr>
            </a:lvl2pPr>
            <a:lvl3pPr marL="685800" algn="l" rtl="0" fontAlgn="base">
              <a:spcBef>
                <a:spcPct val="0"/>
              </a:spcBef>
              <a:spcAft>
                <a:spcPct val="0"/>
              </a:spcAft>
              <a:defRPr sz="1500" kern="1200">
                <a:solidFill>
                  <a:srgbClr val="545555"/>
                </a:solidFill>
                <a:latin typeface="Arial" charset="0"/>
                <a:ea typeface="ＭＳ Ｐゴシック"/>
                <a:cs typeface="ＭＳ Ｐゴシック"/>
              </a:defRPr>
            </a:lvl3pPr>
            <a:lvl4pPr marL="1028700" algn="l" rtl="0" fontAlgn="base">
              <a:spcBef>
                <a:spcPct val="0"/>
              </a:spcBef>
              <a:spcAft>
                <a:spcPct val="0"/>
              </a:spcAft>
              <a:defRPr sz="1500" kern="1200">
                <a:solidFill>
                  <a:srgbClr val="545555"/>
                </a:solidFill>
                <a:latin typeface="Arial" charset="0"/>
                <a:ea typeface="ＭＳ Ｐゴシック"/>
                <a:cs typeface="ＭＳ Ｐゴシック"/>
              </a:defRPr>
            </a:lvl4pPr>
            <a:lvl5pPr marL="1371600" algn="l" rtl="0" fontAlgn="base">
              <a:spcBef>
                <a:spcPct val="0"/>
              </a:spcBef>
              <a:spcAft>
                <a:spcPct val="0"/>
              </a:spcAft>
              <a:defRPr sz="1500" kern="1200">
                <a:solidFill>
                  <a:srgbClr val="545555"/>
                </a:solidFill>
                <a:latin typeface="Arial" charset="0"/>
                <a:ea typeface="ＭＳ Ｐゴシック"/>
                <a:cs typeface="ＭＳ Ｐゴシック"/>
              </a:defRPr>
            </a:lvl5pPr>
            <a:lvl6pPr marL="1714500" algn="l" defTabSz="685800" rtl="0" eaLnBrk="1" latinLnBrk="0" hangingPunct="1">
              <a:defRPr sz="1500" kern="1200">
                <a:solidFill>
                  <a:srgbClr val="545555"/>
                </a:solidFill>
                <a:latin typeface="Arial" charset="0"/>
                <a:ea typeface="ＭＳ Ｐゴシック"/>
                <a:cs typeface="ＭＳ Ｐゴシック"/>
              </a:defRPr>
            </a:lvl6pPr>
            <a:lvl7pPr marL="2057400" algn="l" defTabSz="685800" rtl="0" eaLnBrk="1" latinLnBrk="0" hangingPunct="1">
              <a:defRPr sz="1500" kern="1200">
                <a:solidFill>
                  <a:srgbClr val="545555"/>
                </a:solidFill>
                <a:latin typeface="Arial" charset="0"/>
                <a:ea typeface="ＭＳ Ｐゴシック"/>
                <a:cs typeface="ＭＳ Ｐゴシック"/>
              </a:defRPr>
            </a:lvl7pPr>
            <a:lvl8pPr marL="2400300" algn="l" defTabSz="685800" rtl="0" eaLnBrk="1" latinLnBrk="0" hangingPunct="1">
              <a:defRPr sz="1500" kern="1200">
                <a:solidFill>
                  <a:srgbClr val="545555"/>
                </a:solidFill>
                <a:latin typeface="Arial" charset="0"/>
                <a:ea typeface="ＭＳ Ｐゴシック"/>
                <a:cs typeface="ＭＳ Ｐゴシック"/>
              </a:defRPr>
            </a:lvl8pPr>
            <a:lvl9pPr marL="2743200" algn="l" defTabSz="685800" rtl="0" eaLnBrk="1" latinLnBrk="0" hangingPunct="1">
              <a:defRPr sz="1500" kern="1200">
                <a:solidFill>
                  <a:srgbClr val="545555"/>
                </a:solidFill>
                <a:latin typeface="Arial" charset="0"/>
                <a:ea typeface="ＭＳ Ｐゴシック"/>
                <a:cs typeface="ＭＳ Ｐゴシック"/>
              </a:defRPr>
            </a:lvl9pPr>
          </a:lstStyle>
          <a:p>
            <a:pPr>
              <a:defRPr/>
            </a:pPr>
            <a:fld id="{32B4643D-BBDE-4897-B0CB-091B235D2EFD}" type="slidenum">
              <a:rPr lang="en-US" smtClean="0"/>
              <a:pPr>
                <a:defRPr/>
              </a:pPr>
              <a:t>12</a:t>
            </a:fld>
            <a:endParaRPr lang="en-US" dirty="0"/>
          </a:p>
        </p:txBody>
      </p:sp>
    </p:spTree>
    <p:extLst>
      <p:ext uri="{BB962C8B-B14F-4D97-AF65-F5344CB8AC3E}">
        <p14:creationId xmlns:p14="http://schemas.microsoft.com/office/powerpoint/2010/main" val="386036723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A85-CF08-4380-BB60-8DC2383FD49D}"/>
              </a:ext>
            </a:extLst>
          </p:cNvPr>
          <p:cNvSpPr>
            <a:spLocks noGrp="1"/>
          </p:cNvSpPr>
          <p:nvPr>
            <p:ph type="title"/>
          </p:nvPr>
        </p:nvSpPr>
        <p:spPr>
          <a:xfrm>
            <a:off x="152399" y="219075"/>
            <a:ext cx="8879633" cy="914400"/>
          </a:xfrm>
        </p:spPr>
        <p:txBody>
          <a:bodyPr/>
          <a:lstStyle/>
          <a:p>
            <a:r>
              <a:rPr lang="en-US" sz="3200" dirty="0"/>
              <a:t>Pending Contracting Schedule Announcement(s)</a:t>
            </a:r>
          </a:p>
        </p:txBody>
      </p:sp>
      <p:sp>
        <p:nvSpPr>
          <p:cNvPr id="3" name="Content Placeholder 2">
            <a:extLst>
              <a:ext uri="{FF2B5EF4-FFF2-40B4-BE49-F238E27FC236}">
                <a16:creationId xmlns:a16="http://schemas.microsoft.com/office/drawing/2014/main" id="{B02EF734-6E6F-45B9-AA57-656ACB82B0C0}"/>
              </a:ext>
            </a:extLst>
          </p:cNvPr>
          <p:cNvSpPr>
            <a:spLocks noGrp="1"/>
          </p:cNvSpPr>
          <p:nvPr>
            <p:ph sz="half" idx="1"/>
          </p:nvPr>
        </p:nvSpPr>
        <p:spPr>
          <a:xfrm>
            <a:off x="381000" y="1371600"/>
            <a:ext cx="8305800" cy="4648200"/>
          </a:xfrm>
        </p:spPr>
        <p:txBody>
          <a:bodyPr/>
          <a:lstStyle/>
          <a:p>
            <a:pPr>
              <a:spcBef>
                <a:spcPts val="400"/>
              </a:spcBef>
              <a:spcAft>
                <a:spcPts val="400"/>
              </a:spcAft>
            </a:pPr>
            <a:r>
              <a:rPr lang="en-US" dirty="0"/>
              <a:t>CEC</a:t>
            </a:r>
          </a:p>
          <a:p>
            <a:pPr marL="401638" lvl="1">
              <a:spcBef>
                <a:spcPts val="400"/>
              </a:spcBef>
              <a:spcAft>
                <a:spcPts val="400"/>
              </a:spcAft>
            </a:pPr>
            <a:r>
              <a:rPr lang="en-US" sz="2000" dirty="0">
                <a:solidFill>
                  <a:srgbClr val="727176"/>
                </a:solidFill>
                <a:effectLst/>
                <a:ea typeface="Calibri" panose="020F0502020204030204" pitchFamily="34" charset="0"/>
              </a:rPr>
              <a:t>Beyond Enterprise Business Solutions Contract; RFP to be released on, May 4, 2022. We expect to complete the proposal evaluation by the end of June and to make an award before the end of the current fiscal year</a:t>
            </a:r>
            <a:r>
              <a:rPr lang="en-US" sz="2000" dirty="0">
                <a:effectLst/>
                <a:ea typeface="Calibri" panose="020F0502020204030204" pitchFamily="34" charset="0"/>
              </a:rPr>
              <a:t>. </a:t>
            </a:r>
          </a:p>
          <a:p>
            <a:pPr marL="231775" lvl="1" indent="0">
              <a:spcBef>
                <a:spcPts val="400"/>
              </a:spcBef>
              <a:spcAft>
                <a:spcPts val="400"/>
              </a:spcAft>
              <a:buNone/>
            </a:pPr>
            <a:endParaRPr lang="en-US" sz="2000" dirty="0"/>
          </a:p>
          <a:p>
            <a:pPr>
              <a:spcBef>
                <a:spcPts val="400"/>
              </a:spcBef>
              <a:spcAft>
                <a:spcPts val="400"/>
              </a:spcAft>
            </a:pPr>
            <a:r>
              <a:rPr lang="en-US" dirty="0"/>
              <a:t>DISC</a:t>
            </a:r>
          </a:p>
          <a:p>
            <a:pPr lvl="1">
              <a:spcBef>
                <a:spcPts val="400"/>
              </a:spcBef>
              <a:spcAft>
                <a:spcPts val="400"/>
              </a:spcAft>
            </a:pPr>
            <a:r>
              <a:rPr lang="en-US" sz="2000" dirty="0"/>
              <a:t>Several pending contracts with Small Business Set-aside (stand by)</a:t>
            </a:r>
          </a:p>
          <a:p>
            <a:pPr lvl="1">
              <a:spcBef>
                <a:spcPts val="400"/>
              </a:spcBef>
              <a:spcAft>
                <a:spcPts val="400"/>
              </a:spcAft>
            </a:pPr>
            <a:endParaRPr lang="en-US" sz="2000" dirty="0"/>
          </a:p>
          <a:p>
            <a:pPr>
              <a:spcBef>
                <a:spcPts val="400"/>
              </a:spcBef>
              <a:spcAft>
                <a:spcPts val="400"/>
              </a:spcAft>
            </a:pPr>
            <a:r>
              <a:rPr lang="en-US" dirty="0"/>
              <a:t>ISC</a:t>
            </a:r>
          </a:p>
          <a:p>
            <a:pPr lvl="1">
              <a:spcBef>
                <a:spcPts val="400"/>
              </a:spcBef>
              <a:spcAft>
                <a:spcPts val="400"/>
              </a:spcAft>
            </a:pPr>
            <a:r>
              <a:rPr lang="en-US" sz="2000" dirty="0"/>
              <a:t>Enterprise-wide SPLUNK (Small Business Set-asides)</a:t>
            </a:r>
          </a:p>
          <a:p>
            <a:endParaRPr lang="en-US" sz="2400" dirty="0"/>
          </a:p>
          <a:p>
            <a:endParaRPr lang="en-US" dirty="0"/>
          </a:p>
        </p:txBody>
      </p:sp>
      <p:sp>
        <p:nvSpPr>
          <p:cNvPr id="5" name="Slide Number Placeholder 4">
            <a:extLst>
              <a:ext uri="{FF2B5EF4-FFF2-40B4-BE49-F238E27FC236}">
                <a16:creationId xmlns:a16="http://schemas.microsoft.com/office/drawing/2014/main" id="{6C97D0F0-D47D-435E-A796-5EA67AEC4426}"/>
              </a:ext>
            </a:extLst>
          </p:cNvPr>
          <p:cNvSpPr>
            <a:spLocks noGrp="1"/>
          </p:cNvSpPr>
          <p:nvPr>
            <p:ph type="sldNum" sz="quarter" idx="10"/>
          </p:nvPr>
        </p:nvSpPr>
        <p:spPr/>
        <p:txBody>
          <a:bodyPr/>
          <a:lstStyle/>
          <a:p>
            <a:pPr>
              <a:defRPr/>
            </a:pPr>
            <a:fld id="{C957CFAE-26CE-47AB-9D56-7EB3EA02841C}" type="slidenum">
              <a:rPr lang="en-US" smtClean="0"/>
              <a:pPr>
                <a:defRPr/>
              </a:pPr>
              <a:t>13</a:t>
            </a:fld>
            <a:endParaRPr lang="en-US" dirty="0"/>
          </a:p>
        </p:txBody>
      </p:sp>
    </p:spTree>
    <p:extLst>
      <p:ext uri="{BB962C8B-B14F-4D97-AF65-F5344CB8AC3E}">
        <p14:creationId xmlns:p14="http://schemas.microsoft.com/office/powerpoint/2010/main" val="50118012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F4344-FBAC-460D-85C0-A88E9C000F69}"/>
              </a:ext>
            </a:extLst>
          </p:cNvPr>
          <p:cNvSpPr>
            <a:spLocks noGrp="1"/>
          </p:cNvSpPr>
          <p:nvPr>
            <p:ph type="title"/>
          </p:nvPr>
        </p:nvSpPr>
        <p:spPr/>
        <p:txBody>
          <a:bodyPr/>
          <a:lstStyle/>
          <a:p>
            <a:r>
              <a:rPr lang="en-US" sz="3600" dirty="0"/>
              <a:t>Small Business Contact Information</a:t>
            </a:r>
          </a:p>
        </p:txBody>
      </p:sp>
      <p:sp>
        <p:nvSpPr>
          <p:cNvPr id="8" name="Content Placeholder 7">
            <a:extLst>
              <a:ext uri="{FF2B5EF4-FFF2-40B4-BE49-F238E27FC236}">
                <a16:creationId xmlns:a16="http://schemas.microsoft.com/office/drawing/2014/main" id="{B74434FB-6008-4972-82AB-1880D4AB9785}"/>
              </a:ext>
            </a:extLst>
          </p:cNvPr>
          <p:cNvSpPr>
            <a:spLocks noGrp="1"/>
          </p:cNvSpPr>
          <p:nvPr>
            <p:ph idx="1"/>
          </p:nvPr>
        </p:nvSpPr>
        <p:spPr>
          <a:xfrm>
            <a:off x="419100" y="1311468"/>
            <a:ext cx="8305800" cy="4648200"/>
          </a:xfrm>
        </p:spPr>
        <p:txBody>
          <a:bodyPr/>
          <a:lstStyle/>
          <a:p>
            <a:pPr>
              <a:lnSpc>
                <a:spcPct val="150000"/>
              </a:lnSpc>
            </a:pPr>
            <a:r>
              <a:rPr lang="en-US" sz="1800" dirty="0"/>
              <a:t>Office of Small and Disadvantaged Business Utilization (OSDBU)</a:t>
            </a:r>
          </a:p>
          <a:p>
            <a:pPr marL="0" indent="0">
              <a:lnSpc>
                <a:spcPct val="150000"/>
              </a:lnSpc>
              <a:buNone/>
            </a:pPr>
            <a:r>
              <a:rPr lang="en-US" sz="1600" dirty="0"/>
              <a:t>	</a:t>
            </a:r>
            <a:r>
              <a:rPr lang="en-US" sz="1400" dirty="0"/>
              <a:t>Office of Small and Disadvantaged Business Utilization</a:t>
            </a:r>
          </a:p>
          <a:p>
            <a:pPr marL="0" indent="0">
              <a:lnSpc>
                <a:spcPts val="1600"/>
              </a:lnSpc>
              <a:buNone/>
            </a:pPr>
            <a:r>
              <a:rPr lang="en-US" sz="1400" dirty="0"/>
              <a:t>	US. Department of Agriculture</a:t>
            </a:r>
          </a:p>
          <a:p>
            <a:pPr marL="0" indent="0">
              <a:lnSpc>
                <a:spcPts val="1600"/>
              </a:lnSpc>
              <a:buNone/>
            </a:pPr>
            <a:r>
              <a:rPr lang="en-US" sz="1400" dirty="0"/>
              <a:t>	1400 Independence Avenue, SW</a:t>
            </a:r>
          </a:p>
          <a:p>
            <a:pPr marL="0" indent="0">
              <a:lnSpc>
                <a:spcPts val="1600"/>
              </a:lnSpc>
              <a:buNone/>
            </a:pPr>
            <a:r>
              <a:rPr lang="en-US" sz="1400" dirty="0"/>
              <a:t>	Washington, DC 20250</a:t>
            </a:r>
          </a:p>
          <a:p>
            <a:pPr marL="0" indent="0">
              <a:lnSpc>
                <a:spcPts val="1600"/>
              </a:lnSpc>
              <a:buNone/>
            </a:pPr>
            <a:r>
              <a:rPr lang="en-US" sz="1400" dirty="0"/>
              <a:t>	Ph: (202) 720-7117</a:t>
            </a:r>
          </a:p>
          <a:p>
            <a:pPr marL="0" indent="0">
              <a:lnSpc>
                <a:spcPts val="1600"/>
              </a:lnSpc>
              <a:buNone/>
            </a:pPr>
            <a:r>
              <a:rPr lang="en-US" sz="1400" dirty="0"/>
              <a:t>	Email: </a:t>
            </a:r>
            <a:r>
              <a:rPr lang="en-US" sz="1400" dirty="0">
                <a:hlinkClick r:id="rId3"/>
              </a:rPr>
              <a:t>SM.SB.AskSB@USDA.gov</a:t>
            </a:r>
            <a:endParaRPr lang="en-US" sz="1400" dirty="0"/>
          </a:p>
          <a:p>
            <a:pPr marL="0" indent="0">
              <a:lnSpc>
                <a:spcPts val="1600"/>
              </a:lnSpc>
              <a:buNone/>
            </a:pPr>
            <a:r>
              <a:rPr lang="en-US" sz="1400" dirty="0"/>
              <a:t>	Website: </a:t>
            </a:r>
            <a:r>
              <a:rPr lang="en-US" sz="1400" dirty="0">
                <a:hlinkClick r:id="rId4"/>
              </a:rPr>
              <a:t>www.dm.usda.gov/smallbus/index.php</a:t>
            </a:r>
            <a:endParaRPr lang="en-US" sz="1600" dirty="0"/>
          </a:p>
          <a:p>
            <a:pPr>
              <a:lnSpc>
                <a:spcPct val="150000"/>
              </a:lnSpc>
            </a:pPr>
            <a:r>
              <a:rPr lang="en-US" sz="1800" dirty="0"/>
              <a:t>Agency Key Personnel/Small Business Specialist</a:t>
            </a:r>
            <a:endParaRPr lang="en-US" sz="1800" dirty="0">
              <a:solidFill>
                <a:srgbClr val="727176"/>
              </a:solidFill>
            </a:endParaRPr>
          </a:p>
          <a:p>
            <a:pPr marL="457200" lvl="1" indent="0">
              <a:lnSpc>
                <a:spcPct val="150000"/>
              </a:lnSpc>
              <a:buNone/>
            </a:pPr>
            <a:r>
              <a:rPr lang="en-US" sz="1400" dirty="0">
                <a:solidFill>
                  <a:schemeClr val="accent1">
                    <a:lumMod val="90000"/>
                    <a:lumOff val="10000"/>
                  </a:schemeClr>
                </a:solidFill>
              </a:rPr>
              <a:t>	Danielle Knipper, Departmental Administration (DA)</a:t>
            </a:r>
          </a:p>
          <a:p>
            <a:pPr marL="457200" lvl="1" indent="0">
              <a:lnSpc>
                <a:spcPts val="1600"/>
              </a:lnSpc>
              <a:buNone/>
            </a:pPr>
            <a:r>
              <a:rPr lang="en-US" sz="1400" dirty="0">
                <a:solidFill>
                  <a:schemeClr val="accent1">
                    <a:lumMod val="90000"/>
                    <a:lumOff val="10000"/>
                  </a:schemeClr>
                </a:solidFill>
              </a:rPr>
              <a:t>	Ph: (970) 295-5362</a:t>
            </a:r>
          </a:p>
          <a:p>
            <a:pPr marL="457200" lvl="1" indent="0">
              <a:lnSpc>
                <a:spcPts val="1600"/>
              </a:lnSpc>
              <a:buNone/>
            </a:pPr>
            <a:r>
              <a:rPr lang="en-US" sz="1400" dirty="0">
                <a:solidFill>
                  <a:schemeClr val="accent1">
                    <a:lumMod val="90000"/>
                    <a:lumOff val="10000"/>
                  </a:schemeClr>
                </a:solidFill>
              </a:rPr>
              <a:t>	Email: </a:t>
            </a:r>
            <a:r>
              <a:rPr lang="en-US" sz="1400" dirty="0">
                <a:solidFill>
                  <a:schemeClr val="accent1">
                    <a:lumMod val="90000"/>
                    <a:lumOff val="10000"/>
                  </a:schemeClr>
                </a:solidFill>
                <a:hlinkClick r:id="rId5"/>
              </a:rPr>
              <a:t>Danielle.Knipper@usda.gov</a:t>
            </a:r>
            <a:endParaRPr lang="en-US" sz="1400" dirty="0">
              <a:solidFill>
                <a:schemeClr val="accent1">
                  <a:lumMod val="90000"/>
                  <a:lumOff val="10000"/>
                </a:schemeClr>
              </a:solidFill>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373956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0148F-E229-4BF7-98E2-9C8231A993A1}"/>
              </a:ext>
            </a:extLst>
          </p:cNvPr>
          <p:cNvSpPr>
            <a:spLocks noGrp="1"/>
          </p:cNvSpPr>
          <p:nvPr>
            <p:ph type="title"/>
          </p:nvPr>
        </p:nvSpPr>
        <p:spPr/>
        <p:txBody>
          <a:bodyPr/>
          <a:lstStyle/>
          <a:p>
            <a:r>
              <a:rPr lang="en-US" dirty="0"/>
              <a:t>OCIO Information Technology (IT) Budget</a:t>
            </a:r>
          </a:p>
        </p:txBody>
      </p:sp>
      <p:sp>
        <p:nvSpPr>
          <p:cNvPr id="3" name="Content Placeholder 2">
            <a:extLst>
              <a:ext uri="{FF2B5EF4-FFF2-40B4-BE49-F238E27FC236}">
                <a16:creationId xmlns:a16="http://schemas.microsoft.com/office/drawing/2014/main" id="{FC0E6122-14B8-4945-8F34-C916AB10FA18}"/>
              </a:ext>
            </a:extLst>
          </p:cNvPr>
          <p:cNvSpPr>
            <a:spLocks noGrp="1"/>
          </p:cNvSpPr>
          <p:nvPr>
            <p:ph idx="1"/>
          </p:nvPr>
        </p:nvSpPr>
        <p:spPr/>
        <p:txBody>
          <a:bodyPr>
            <a:normAutofit/>
          </a:bodyPr>
          <a:lstStyle/>
          <a:p>
            <a:r>
              <a:rPr lang="en-US" dirty="0">
                <a:latin typeface="+mj-lt"/>
              </a:rPr>
              <a:t>The total IT spend for OCIO is approximately $200,000,000.00.</a:t>
            </a:r>
          </a:p>
          <a:p>
            <a:r>
              <a:rPr lang="en-US" dirty="0">
                <a:latin typeface="+mj-lt"/>
              </a:rPr>
              <a:t>$165,145,248.76 was allocated to small businesses across all categories.</a:t>
            </a:r>
          </a:p>
          <a:p>
            <a:endParaRPr lang="en-US" dirty="0">
              <a:latin typeface="+mj-lt"/>
            </a:endParaRPr>
          </a:p>
          <a:p>
            <a:endParaRPr lang="en-US" dirty="0">
              <a:latin typeface="+mj-lt"/>
            </a:endParaRPr>
          </a:p>
        </p:txBody>
      </p:sp>
    </p:spTree>
    <p:extLst>
      <p:ext uri="{BB962C8B-B14F-4D97-AF65-F5344CB8AC3E}">
        <p14:creationId xmlns:p14="http://schemas.microsoft.com/office/powerpoint/2010/main" val="222955348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19268-4A24-4380-A4EC-9BDCD85106AD}"/>
              </a:ext>
            </a:extLst>
          </p:cNvPr>
          <p:cNvSpPr>
            <a:spLocks noGrp="1"/>
          </p:cNvSpPr>
          <p:nvPr>
            <p:ph type="title"/>
          </p:nvPr>
        </p:nvSpPr>
        <p:spPr/>
        <p:txBody>
          <a:bodyPr/>
          <a:lstStyle/>
          <a:p>
            <a:r>
              <a:rPr lang="en-US" dirty="0"/>
              <a:t>OCIO Authorities and Major Programs</a:t>
            </a:r>
          </a:p>
        </p:txBody>
      </p:sp>
      <p:sp>
        <p:nvSpPr>
          <p:cNvPr id="3" name="Content Placeholder 2">
            <a:extLst>
              <a:ext uri="{FF2B5EF4-FFF2-40B4-BE49-F238E27FC236}">
                <a16:creationId xmlns:a16="http://schemas.microsoft.com/office/drawing/2014/main" id="{8ED5AAC1-3970-4E99-94AD-4D6D7078CE47}"/>
              </a:ext>
            </a:extLst>
          </p:cNvPr>
          <p:cNvSpPr>
            <a:spLocks noGrp="1"/>
          </p:cNvSpPr>
          <p:nvPr>
            <p:ph idx="1"/>
          </p:nvPr>
        </p:nvSpPr>
        <p:spPr>
          <a:xfrm>
            <a:off x="381000" y="1175648"/>
            <a:ext cx="8305800" cy="5077667"/>
          </a:xfrm>
        </p:spPr>
        <p:txBody>
          <a:bodyPr/>
          <a:lstStyle/>
          <a:p>
            <a:pPr>
              <a:spcBef>
                <a:spcPts val="350"/>
              </a:spcBef>
              <a:spcAft>
                <a:spcPts val="350"/>
              </a:spcAft>
            </a:pPr>
            <a:r>
              <a:rPr lang="en-US" dirty="0"/>
              <a:t>Customer Experience Center (CEC)</a:t>
            </a:r>
          </a:p>
          <a:p>
            <a:pPr lvl="1">
              <a:spcBef>
                <a:spcPts val="350"/>
              </a:spcBef>
              <a:spcAft>
                <a:spcPts val="350"/>
              </a:spcAft>
            </a:pPr>
            <a:r>
              <a:rPr lang="en-US" sz="1950" b="0" i="0" dirty="0">
                <a:effectLst/>
              </a:rPr>
              <a:t>End-user services; Business application services; Communications services; Integrated services</a:t>
            </a:r>
          </a:p>
          <a:p>
            <a:pPr>
              <a:spcBef>
                <a:spcPts val="350"/>
              </a:spcBef>
              <a:spcAft>
                <a:spcPts val="350"/>
              </a:spcAft>
            </a:pPr>
            <a:r>
              <a:rPr lang="en-US" dirty="0"/>
              <a:t>Digital Infrastructure Services Center (DISC)</a:t>
            </a:r>
          </a:p>
          <a:p>
            <a:pPr lvl="1">
              <a:spcBef>
                <a:spcPts val="350"/>
              </a:spcBef>
              <a:spcAft>
                <a:spcPts val="350"/>
              </a:spcAft>
            </a:pPr>
            <a:r>
              <a:rPr lang="en-US" sz="1950" b="0" i="0" dirty="0">
                <a:effectLst/>
              </a:rPr>
              <a:t>Data Center Hosting Services; Data Centers; Application Development; Enterprise Network Development </a:t>
            </a:r>
            <a:endParaRPr lang="en-US" sz="1950" dirty="0"/>
          </a:p>
          <a:p>
            <a:pPr>
              <a:spcBef>
                <a:spcPts val="350"/>
              </a:spcBef>
              <a:spcAft>
                <a:spcPts val="350"/>
              </a:spcAft>
            </a:pPr>
            <a:r>
              <a:rPr lang="en-US" dirty="0"/>
              <a:t>Information Resource Management Center (IRMC)</a:t>
            </a:r>
          </a:p>
          <a:p>
            <a:pPr lvl="1">
              <a:spcBef>
                <a:spcPts val="350"/>
              </a:spcBef>
              <a:spcAft>
                <a:spcPts val="350"/>
              </a:spcAft>
            </a:pPr>
            <a:r>
              <a:rPr lang="en-US" sz="1950" dirty="0"/>
              <a:t>IT Governance; Capital Planning; Enterprise Architecture; IT Workforce; FITARA; Section 508 Compliance</a:t>
            </a:r>
          </a:p>
          <a:p>
            <a:pPr>
              <a:spcBef>
                <a:spcPts val="350"/>
              </a:spcBef>
              <a:spcAft>
                <a:spcPts val="350"/>
              </a:spcAft>
            </a:pPr>
            <a:r>
              <a:rPr lang="en-US" dirty="0"/>
              <a:t>Information Security Center (ISC)</a:t>
            </a:r>
          </a:p>
          <a:p>
            <a:pPr lvl="1">
              <a:spcBef>
                <a:spcPts val="350"/>
              </a:spcBef>
              <a:spcAft>
                <a:spcPts val="350"/>
              </a:spcAft>
            </a:pPr>
            <a:r>
              <a:rPr lang="en-US" sz="1950" b="0" i="0" dirty="0">
                <a:effectLst/>
              </a:rPr>
              <a:t>CDM; Enterprise-wide, Trusted Environment; Secure Credentialing; Threat Awareness; Security Analytics; Vulnerability Management; RMF </a:t>
            </a:r>
            <a:endParaRPr lang="en-US" sz="1950" dirty="0"/>
          </a:p>
          <a:p>
            <a:endParaRPr lang="en-US" dirty="0"/>
          </a:p>
        </p:txBody>
      </p:sp>
    </p:spTree>
    <p:extLst>
      <p:ext uri="{BB962C8B-B14F-4D97-AF65-F5344CB8AC3E}">
        <p14:creationId xmlns:p14="http://schemas.microsoft.com/office/powerpoint/2010/main" val="352404458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19268-4A24-4380-A4EC-9BDCD85106AD}"/>
              </a:ext>
            </a:extLst>
          </p:cNvPr>
          <p:cNvSpPr>
            <a:spLocks noGrp="1"/>
          </p:cNvSpPr>
          <p:nvPr>
            <p:ph type="title"/>
          </p:nvPr>
        </p:nvSpPr>
        <p:spPr>
          <a:xfrm>
            <a:off x="381000" y="219075"/>
            <a:ext cx="8548396" cy="914400"/>
          </a:xfrm>
        </p:spPr>
        <p:txBody>
          <a:bodyPr/>
          <a:lstStyle/>
          <a:p>
            <a:r>
              <a:rPr lang="en-US" dirty="0"/>
              <a:t>OCIO Authorities and Major Programs (contd.)</a:t>
            </a:r>
          </a:p>
        </p:txBody>
      </p:sp>
      <p:sp>
        <p:nvSpPr>
          <p:cNvPr id="3" name="Content Placeholder 2">
            <a:extLst>
              <a:ext uri="{FF2B5EF4-FFF2-40B4-BE49-F238E27FC236}">
                <a16:creationId xmlns:a16="http://schemas.microsoft.com/office/drawing/2014/main" id="{8ED5AAC1-3970-4E99-94AD-4D6D7078CE47}"/>
              </a:ext>
            </a:extLst>
          </p:cNvPr>
          <p:cNvSpPr>
            <a:spLocks noGrp="1"/>
          </p:cNvSpPr>
          <p:nvPr>
            <p:ph idx="1"/>
          </p:nvPr>
        </p:nvSpPr>
        <p:spPr/>
        <p:txBody>
          <a:bodyPr/>
          <a:lstStyle/>
          <a:p>
            <a:r>
              <a:rPr lang="en-US" dirty="0"/>
              <a:t>Departmental Administration Information Technology Office (DAITO)</a:t>
            </a:r>
          </a:p>
          <a:p>
            <a:pPr lvl="1"/>
            <a:r>
              <a:rPr lang="en-US" b="0" i="0" dirty="0">
                <a:effectLst/>
              </a:rPr>
              <a:t>Hosting and Maintenance; Software Infrastructure and Services </a:t>
            </a:r>
            <a:endParaRPr lang="en-US" dirty="0"/>
          </a:p>
          <a:p>
            <a:r>
              <a:rPr lang="en-US" dirty="0"/>
              <a:t>Enterprise Data Office (EDO)</a:t>
            </a:r>
          </a:p>
          <a:p>
            <a:pPr lvl="1"/>
            <a:r>
              <a:rPr lang="en-US" dirty="0"/>
              <a:t>Big Data; Strategic Data Analytics and Raw Data Storage</a:t>
            </a:r>
          </a:p>
          <a:p>
            <a:r>
              <a:rPr lang="en-US" dirty="0"/>
              <a:t>Enterprise Geospatial Management Office (EGMO)</a:t>
            </a:r>
          </a:p>
          <a:p>
            <a:pPr lvl="1"/>
            <a:r>
              <a:rPr lang="en-US" b="0" i="0" dirty="0">
                <a:effectLst/>
              </a:rPr>
              <a:t>Shared Geospatial Products and Services; Geospatial Equipment and Data Oversight</a:t>
            </a:r>
            <a:endParaRPr lang="en-US" dirty="0"/>
          </a:p>
          <a:p>
            <a:endParaRPr lang="en-US" dirty="0"/>
          </a:p>
        </p:txBody>
      </p:sp>
    </p:spTree>
    <p:extLst>
      <p:ext uri="{BB962C8B-B14F-4D97-AF65-F5344CB8AC3E}">
        <p14:creationId xmlns:p14="http://schemas.microsoft.com/office/powerpoint/2010/main" val="296929561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FFD51-E402-4097-B299-4A2F106CD9F3}"/>
              </a:ext>
            </a:extLst>
          </p:cNvPr>
          <p:cNvSpPr>
            <a:spLocks noGrp="1"/>
          </p:cNvSpPr>
          <p:nvPr>
            <p:ph type="title"/>
          </p:nvPr>
        </p:nvSpPr>
        <p:spPr/>
        <p:txBody>
          <a:bodyPr/>
          <a:lstStyle/>
          <a:p>
            <a:r>
              <a:rPr lang="en-US" dirty="0"/>
              <a:t>OCIO IT Customers Include</a:t>
            </a:r>
          </a:p>
        </p:txBody>
      </p:sp>
      <p:sp>
        <p:nvSpPr>
          <p:cNvPr id="3" name="Content Placeholder 2">
            <a:extLst>
              <a:ext uri="{FF2B5EF4-FFF2-40B4-BE49-F238E27FC236}">
                <a16:creationId xmlns:a16="http://schemas.microsoft.com/office/drawing/2014/main" id="{F30FCA80-0D4B-438B-B4D4-FA9326D3BF38}"/>
              </a:ext>
            </a:extLst>
          </p:cNvPr>
          <p:cNvSpPr>
            <a:spLocks noGrp="1"/>
          </p:cNvSpPr>
          <p:nvPr>
            <p:ph idx="1"/>
          </p:nvPr>
        </p:nvSpPr>
        <p:spPr/>
        <p:txBody>
          <a:bodyPr/>
          <a:lstStyle/>
          <a:p>
            <a:r>
              <a:rPr lang="en-US" dirty="0"/>
              <a:t>USDA federal and contract staff</a:t>
            </a:r>
          </a:p>
          <a:p>
            <a:r>
              <a:rPr lang="en-US" dirty="0"/>
              <a:t>USDA farmers, ranchers, food processors, food delivery, energy producers, rural populations</a:t>
            </a:r>
          </a:p>
          <a:p>
            <a:r>
              <a:rPr lang="en-US" dirty="0"/>
              <a:t>Other Department and Agency IT users</a:t>
            </a:r>
          </a:p>
          <a:p>
            <a:r>
              <a:rPr lang="en-US" dirty="0"/>
              <a:t>American public</a:t>
            </a:r>
          </a:p>
          <a:p>
            <a:r>
              <a:rPr lang="en-US" dirty="0"/>
              <a:t>Academia, Economists, Nonprofits, and Scientists </a:t>
            </a:r>
          </a:p>
        </p:txBody>
      </p:sp>
      <p:sp>
        <p:nvSpPr>
          <p:cNvPr id="4" name="Slide Number Placeholder 3">
            <a:extLst>
              <a:ext uri="{FF2B5EF4-FFF2-40B4-BE49-F238E27FC236}">
                <a16:creationId xmlns:a16="http://schemas.microsoft.com/office/drawing/2014/main" id="{996B52AD-B1F1-42CC-ACD6-05478854412C}"/>
              </a:ext>
            </a:extLst>
          </p:cNvPr>
          <p:cNvSpPr>
            <a:spLocks noGrp="1"/>
          </p:cNvSpPr>
          <p:nvPr>
            <p:ph type="sldNum" sz="quarter" idx="10"/>
          </p:nvPr>
        </p:nvSpPr>
        <p:spPr/>
        <p:txBody>
          <a:bodyPr/>
          <a:lstStyle/>
          <a:p>
            <a:pPr>
              <a:defRPr/>
            </a:pPr>
            <a:fld id="{32B4643D-BBDE-4897-B0CB-091B235D2EFD}" type="slidenum">
              <a:rPr lang="en-US" smtClean="0"/>
              <a:pPr>
                <a:defRPr/>
              </a:pPr>
              <a:t>5</a:t>
            </a:fld>
            <a:endParaRPr lang="en-US" dirty="0"/>
          </a:p>
        </p:txBody>
      </p:sp>
    </p:spTree>
    <p:extLst>
      <p:ext uri="{BB962C8B-B14F-4D97-AF65-F5344CB8AC3E}">
        <p14:creationId xmlns:p14="http://schemas.microsoft.com/office/powerpoint/2010/main" val="1878888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AE02D-4666-45A8-86A1-22DBBE512A35}"/>
              </a:ext>
            </a:extLst>
          </p:cNvPr>
          <p:cNvSpPr>
            <a:spLocks noGrp="1"/>
          </p:cNvSpPr>
          <p:nvPr>
            <p:ph type="title"/>
          </p:nvPr>
        </p:nvSpPr>
        <p:spPr/>
        <p:txBody>
          <a:bodyPr/>
          <a:lstStyle/>
          <a:p>
            <a:r>
              <a:rPr lang="en-US" dirty="0"/>
              <a:t>CIO’s Role in IT Acquisition </a:t>
            </a:r>
          </a:p>
        </p:txBody>
      </p:sp>
      <p:sp>
        <p:nvSpPr>
          <p:cNvPr id="3" name="Content Placeholder 2">
            <a:extLst>
              <a:ext uri="{FF2B5EF4-FFF2-40B4-BE49-F238E27FC236}">
                <a16:creationId xmlns:a16="http://schemas.microsoft.com/office/drawing/2014/main" id="{CD3CF683-91C3-4528-B76C-4C700A266AA1}"/>
              </a:ext>
            </a:extLst>
          </p:cNvPr>
          <p:cNvSpPr>
            <a:spLocks noGrp="1"/>
          </p:cNvSpPr>
          <p:nvPr>
            <p:ph idx="1"/>
          </p:nvPr>
        </p:nvSpPr>
        <p:spPr/>
        <p:txBody>
          <a:bodyPr/>
          <a:lstStyle/>
          <a:p>
            <a:r>
              <a:rPr lang="en-US" sz="2400" dirty="0"/>
              <a:t>Follows </a:t>
            </a:r>
            <a:r>
              <a:rPr lang="en-US" sz="2400" dirty="0">
                <a:effectLst/>
                <a:ea typeface="Calibri" panose="020F0502020204030204" pitchFamily="34" charset="0"/>
                <a:cs typeface="Times New Roman" panose="02020603050405020304" pitchFamily="18" charset="0"/>
              </a:rPr>
              <a:t>OMB Memorandum M-15-14, Management and Oversight of Federal Information Technology</a:t>
            </a:r>
          </a:p>
          <a:p>
            <a:pPr lvl="1"/>
            <a:r>
              <a:rPr lang="en-US" dirty="0">
                <a:effectLst/>
                <a:ea typeface="Calibri" panose="020F0502020204030204" pitchFamily="34" charset="0"/>
                <a:cs typeface="Times New Roman" panose="02020603050405020304" pitchFamily="18" charset="0"/>
              </a:rPr>
              <a:t>Appropriateness of contract type.</a:t>
            </a:r>
          </a:p>
          <a:p>
            <a:pPr lvl="1"/>
            <a:r>
              <a:rPr lang="en-US" dirty="0">
                <a:effectLst/>
                <a:ea typeface="Calibri" panose="020F0502020204030204" pitchFamily="34" charset="0"/>
                <a:cs typeface="Times New Roman" panose="02020603050405020304" pitchFamily="18" charset="0"/>
              </a:rPr>
              <a:t>Appropriateness of IT-related portions of the statement of needs, Statement of Work (SOW), Performance Work Statement (PWS), or Statement of Objectives (SOO).</a:t>
            </a:r>
          </a:p>
          <a:p>
            <a:pPr lvl="1"/>
            <a:r>
              <a:rPr lang="en-US" dirty="0">
                <a:effectLst/>
                <a:ea typeface="Calibri" panose="020F0502020204030204" pitchFamily="34" charset="0"/>
                <a:cs typeface="Times New Roman" panose="02020603050405020304" pitchFamily="18" charset="0"/>
              </a:rPr>
              <a:t>Appropriateness of the above concerning the mission and business objectives supported by the IT strategic plan.</a:t>
            </a:r>
          </a:p>
          <a:p>
            <a:pPr lvl="1"/>
            <a:r>
              <a:rPr lang="en-US" dirty="0">
                <a:effectLst/>
                <a:ea typeface="Calibri" panose="020F0502020204030204" pitchFamily="34" charset="0"/>
                <a:cs typeface="Times New Roman" panose="02020603050405020304" pitchFamily="18" charset="0"/>
              </a:rPr>
              <a:t>Alignment with mission and program objectives in consultation with program leadership; and (e) Approve the use of all IT funds before awarding orders or contracts for IT equipment, supplies, software, or services.</a:t>
            </a:r>
          </a:p>
          <a:p>
            <a:endParaRPr lang="en-US" dirty="0"/>
          </a:p>
        </p:txBody>
      </p:sp>
      <p:sp>
        <p:nvSpPr>
          <p:cNvPr id="4" name="Slide Number Placeholder 3">
            <a:extLst>
              <a:ext uri="{FF2B5EF4-FFF2-40B4-BE49-F238E27FC236}">
                <a16:creationId xmlns:a16="http://schemas.microsoft.com/office/drawing/2014/main" id="{03EF3B2B-E5B2-4057-AE9C-6A84FE78E60C}"/>
              </a:ext>
            </a:extLst>
          </p:cNvPr>
          <p:cNvSpPr>
            <a:spLocks noGrp="1"/>
          </p:cNvSpPr>
          <p:nvPr>
            <p:ph type="sldNum" sz="quarter" idx="10"/>
          </p:nvPr>
        </p:nvSpPr>
        <p:spPr/>
        <p:txBody>
          <a:bodyPr/>
          <a:lstStyle/>
          <a:p>
            <a:pPr>
              <a:defRPr/>
            </a:pPr>
            <a:fld id="{32B4643D-BBDE-4897-B0CB-091B235D2EFD}" type="slidenum">
              <a:rPr lang="en-US" smtClean="0"/>
              <a:pPr>
                <a:defRPr/>
              </a:pPr>
              <a:t>6</a:t>
            </a:fld>
            <a:endParaRPr lang="en-US" dirty="0"/>
          </a:p>
        </p:txBody>
      </p:sp>
    </p:spTree>
    <p:extLst>
      <p:ext uri="{BB962C8B-B14F-4D97-AF65-F5344CB8AC3E}">
        <p14:creationId xmlns:p14="http://schemas.microsoft.com/office/powerpoint/2010/main" val="6019751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038BB-21E2-4BEB-972D-487A0F1973FE}"/>
              </a:ext>
            </a:extLst>
          </p:cNvPr>
          <p:cNvSpPr>
            <a:spLocks noGrp="1"/>
          </p:cNvSpPr>
          <p:nvPr>
            <p:ph type="title"/>
          </p:nvPr>
        </p:nvSpPr>
        <p:spPr/>
        <p:txBody>
          <a:bodyPr/>
          <a:lstStyle/>
          <a:p>
            <a:r>
              <a:rPr lang="en-US" dirty="0"/>
              <a:t>OCIO Contracting Structure</a:t>
            </a:r>
          </a:p>
        </p:txBody>
      </p:sp>
      <p:sp>
        <p:nvSpPr>
          <p:cNvPr id="5" name="Content Placeholder 4">
            <a:extLst>
              <a:ext uri="{FF2B5EF4-FFF2-40B4-BE49-F238E27FC236}">
                <a16:creationId xmlns:a16="http://schemas.microsoft.com/office/drawing/2014/main" id="{1E66E71F-D137-4B34-B43A-CCAE65347E49}"/>
              </a:ext>
            </a:extLst>
          </p:cNvPr>
          <p:cNvSpPr>
            <a:spLocks noGrp="1"/>
          </p:cNvSpPr>
          <p:nvPr>
            <p:ph idx="1"/>
          </p:nvPr>
        </p:nvSpPr>
        <p:spPr/>
        <p:txBody>
          <a:bodyPr/>
          <a:lstStyle/>
          <a:p>
            <a:r>
              <a:rPr lang="en-US" dirty="0"/>
              <a:t>OCIO uses the USDA Departmental Management’s Office of Contracting &amp; Procurement (OCP) for all major procurements. </a:t>
            </a:r>
          </a:p>
          <a:p>
            <a:r>
              <a:rPr lang="en-US" dirty="0"/>
              <a:t>The Procurement Operations Division (POD) provides full range of cradle-to-grave contracting and procurement support (acquisition planning, pre-award, contract award, contract administration, invoicing, and contract closeout).</a:t>
            </a:r>
          </a:p>
          <a:p>
            <a:r>
              <a:rPr lang="en-US" dirty="0">
                <a:hlinkClick r:id="rId3"/>
              </a:rPr>
              <a:t>https://ias.usda.gov/usdacontracts/</a:t>
            </a:r>
            <a:r>
              <a:rPr lang="en-US" dirty="0"/>
              <a:t> </a:t>
            </a:r>
          </a:p>
        </p:txBody>
      </p:sp>
    </p:spTree>
    <p:extLst>
      <p:ext uri="{BB962C8B-B14F-4D97-AF65-F5344CB8AC3E}">
        <p14:creationId xmlns:p14="http://schemas.microsoft.com/office/powerpoint/2010/main" val="108748417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72756-E5BA-415B-A5EB-63BD60F51DF7}"/>
              </a:ext>
            </a:extLst>
          </p:cNvPr>
          <p:cNvSpPr>
            <a:spLocks noGrp="1"/>
          </p:cNvSpPr>
          <p:nvPr>
            <p:ph type="title"/>
          </p:nvPr>
        </p:nvSpPr>
        <p:spPr/>
        <p:txBody>
          <a:bodyPr/>
          <a:lstStyle/>
          <a:p>
            <a:r>
              <a:rPr lang="en-US" dirty="0"/>
              <a:t>OCIO Contract Activity Vehicle Origins</a:t>
            </a:r>
          </a:p>
        </p:txBody>
      </p:sp>
      <p:sp>
        <p:nvSpPr>
          <p:cNvPr id="6" name="Content Placeholder 5">
            <a:extLst>
              <a:ext uri="{FF2B5EF4-FFF2-40B4-BE49-F238E27FC236}">
                <a16:creationId xmlns:a16="http://schemas.microsoft.com/office/drawing/2014/main" id="{DE6795C8-70B0-4F90-8251-C5E6C5B6BAFD}"/>
              </a:ext>
            </a:extLst>
          </p:cNvPr>
          <p:cNvSpPr>
            <a:spLocks noGrp="1"/>
          </p:cNvSpPr>
          <p:nvPr>
            <p:ph sz="half" idx="2"/>
          </p:nvPr>
        </p:nvSpPr>
        <p:spPr>
          <a:xfrm>
            <a:off x="381000" y="1371600"/>
            <a:ext cx="8305800" cy="4648200"/>
          </a:xfrm>
        </p:spPr>
        <p:txBody>
          <a:bodyPr/>
          <a:lstStyle/>
          <a:p>
            <a:r>
              <a:rPr lang="en-US" dirty="0"/>
              <a:t>Inside OCIO </a:t>
            </a:r>
          </a:p>
          <a:p>
            <a:r>
              <a:rPr lang="en-US" dirty="0"/>
              <a:t>Inside USDA (other Mission Areas)</a:t>
            </a:r>
          </a:p>
          <a:p>
            <a:r>
              <a:rPr lang="en-US" dirty="0"/>
              <a:t>General Services Administration</a:t>
            </a:r>
          </a:p>
          <a:p>
            <a:r>
              <a:rPr lang="en-US" dirty="0"/>
              <a:t>Other federal Departments and Agencies (ex. DHS, DOI, etc.) </a:t>
            </a:r>
          </a:p>
          <a:p>
            <a:endParaRPr lang="en-US" dirty="0"/>
          </a:p>
        </p:txBody>
      </p:sp>
    </p:spTree>
    <p:extLst>
      <p:ext uri="{BB962C8B-B14F-4D97-AF65-F5344CB8AC3E}">
        <p14:creationId xmlns:p14="http://schemas.microsoft.com/office/powerpoint/2010/main" val="173883446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0148F-E229-4BF7-98E2-9C8231A993A1}"/>
              </a:ext>
            </a:extLst>
          </p:cNvPr>
          <p:cNvSpPr>
            <a:spLocks noGrp="1"/>
          </p:cNvSpPr>
          <p:nvPr>
            <p:ph type="title"/>
          </p:nvPr>
        </p:nvSpPr>
        <p:spPr/>
        <p:txBody>
          <a:bodyPr/>
          <a:lstStyle/>
          <a:p>
            <a:r>
              <a:rPr lang="en-US" sz="3600" kern="0" dirty="0"/>
              <a:t>OCIO NAICS Spending Categories</a:t>
            </a:r>
            <a:endParaRPr lang="en-US" sz="3600" dirty="0"/>
          </a:p>
        </p:txBody>
      </p:sp>
      <p:sp>
        <p:nvSpPr>
          <p:cNvPr id="3" name="Content Placeholder 2">
            <a:extLst>
              <a:ext uri="{FF2B5EF4-FFF2-40B4-BE49-F238E27FC236}">
                <a16:creationId xmlns:a16="http://schemas.microsoft.com/office/drawing/2014/main" id="{FC0E6122-14B8-4945-8F34-C916AB10FA18}"/>
              </a:ext>
            </a:extLst>
          </p:cNvPr>
          <p:cNvSpPr>
            <a:spLocks noGrp="1"/>
          </p:cNvSpPr>
          <p:nvPr>
            <p:ph idx="1"/>
          </p:nvPr>
        </p:nvSpPr>
        <p:spPr/>
        <p:txBody>
          <a:bodyPr>
            <a:normAutofit/>
          </a:bodyPr>
          <a:lstStyle/>
          <a:p>
            <a:r>
              <a:rPr lang="en-US" dirty="0">
                <a:latin typeface="+mj-lt"/>
              </a:rPr>
              <a:t>334111 - Electronic Computer Manufacturing</a:t>
            </a:r>
          </a:p>
          <a:p>
            <a:r>
              <a:rPr lang="en-US" dirty="0">
                <a:latin typeface="+mj-lt"/>
              </a:rPr>
              <a:t>423430  - Computer and Computer Peripheral Equipment and Software Merchant Wholesalers</a:t>
            </a:r>
          </a:p>
          <a:p>
            <a:r>
              <a:rPr lang="en-US" dirty="0">
                <a:latin typeface="+mj-lt"/>
              </a:rPr>
              <a:t>512100 - Motion Picture and Video Industries</a:t>
            </a:r>
          </a:p>
          <a:p>
            <a:r>
              <a:rPr lang="en-US" dirty="0">
                <a:latin typeface="+mj-lt"/>
              </a:rPr>
              <a:t>541519 - Other Computer Related Services</a:t>
            </a:r>
          </a:p>
          <a:p>
            <a:r>
              <a:rPr lang="en-US" dirty="0">
                <a:latin typeface="+mj-lt"/>
              </a:rPr>
              <a:t>541618 - Other Management Consulting Services</a:t>
            </a:r>
          </a:p>
          <a:p>
            <a:endParaRPr lang="en-US" dirty="0">
              <a:latin typeface="+mj-lt"/>
            </a:endParaRPr>
          </a:p>
          <a:p>
            <a:endParaRPr lang="en-US" dirty="0">
              <a:latin typeface="+mj-lt"/>
            </a:endParaRPr>
          </a:p>
        </p:txBody>
      </p:sp>
    </p:spTree>
    <p:extLst>
      <p:ext uri="{BB962C8B-B14F-4D97-AF65-F5344CB8AC3E}">
        <p14:creationId xmlns:p14="http://schemas.microsoft.com/office/powerpoint/2010/main" val="1901119799"/>
      </p:ext>
    </p:extLst>
  </p:cSld>
  <p:clrMapOvr>
    <a:masterClrMapping/>
  </p:clrMapOvr>
  <p:transition/>
</p:sld>
</file>

<file path=ppt/theme/theme1.xml><?xml version="1.0" encoding="utf-8"?>
<a:theme xmlns:a="http://schemas.openxmlformats.org/drawingml/2006/main" name="USDA">
  <a:themeElements>
    <a:clrScheme name="Custom 1">
      <a:dk1>
        <a:srgbClr val="555555"/>
      </a:dk1>
      <a:lt1>
        <a:srgbClr val="FFFFFF"/>
      </a:lt1>
      <a:dk2>
        <a:srgbClr val="002060"/>
      </a:dk2>
      <a:lt2>
        <a:srgbClr val="FFFFFF"/>
      </a:lt2>
      <a:accent1>
        <a:srgbClr val="002060"/>
      </a:accent1>
      <a:accent2>
        <a:srgbClr val="BBBBBB"/>
      </a:accent2>
      <a:accent3>
        <a:srgbClr val="FFFFFF"/>
      </a:accent3>
      <a:accent4>
        <a:srgbClr val="474747"/>
      </a:accent4>
      <a:accent5>
        <a:srgbClr val="4949F9"/>
      </a:accent5>
      <a:accent6>
        <a:srgbClr val="999999"/>
      </a:accent6>
      <a:hlink>
        <a:srgbClr val="163FEE"/>
      </a:hlink>
      <a:folHlink>
        <a:srgbClr val="555555"/>
      </a:folHlink>
    </a:clrScheme>
    <a:fontScheme name="defaul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13">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555555"/>
        </a:hlink>
        <a:folHlink>
          <a:srgbClr val="B50C00"/>
        </a:folHlink>
      </a:clrScheme>
      <a:clrMap bg1="lt1" tx1="dk1" bg2="lt2" tx2="dk2" accent1="accent1" accent2="accent2" accent3="accent3" accent4="accent4" accent5="accent5" accent6="accent6" hlink="hlink" folHlink="folHlink"/>
    </a:extraClrScheme>
    <a:extraClrScheme>
      <a:clrScheme name="default 14">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
      <a:clrScheme name="default 15">
        <a:dk1>
          <a:srgbClr val="555555"/>
        </a:dk1>
        <a:lt1>
          <a:srgbClr val="FFFFFF"/>
        </a:lt1>
        <a:dk2>
          <a:srgbClr val="B50C00"/>
        </a:dk2>
        <a:lt2>
          <a:srgbClr val="BEBEBE"/>
        </a:lt2>
        <a:accent1>
          <a:srgbClr val="E0001B"/>
        </a:accent1>
        <a:accent2>
          <a:srgbClr val="BEBEBE"/>
        </a:accent2>
        <a:accent3>
          <a:srgbClr val="FFFFFF"/>
        </a:accent3>
        <a:accent4>
          <a:srgbClr val="474747"/>
        </a:accent4>
        <a:accent5>
          <a:srgbClr val="EDAAAB"/>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USDA" id="{F29B68F6-B6B6-4BFC-97AF-DCCA0FA7C1F1}" vid="{711BBBF7-0404-40BB-9322-E1C15A56CEF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B236C8C896E140A6C0A00676FDFF25" ma:contentTypeVersion="9" ma:contentTypeDescription="Create a new document." ma:contentTypeScope="" ma:versionID="4abad9cae726bd22b72be2d49d02303a">
  <xsd:schema xmlns:xsd="http://www.w3.org/2001/XMLSchema" xmlns:xs="http://www.w3.org/2001/XMLSchema" xmlns:p="http://schemas.microsoft.com/office/2006/metadata/properties" xmlns:ns2="0c0205a6-db34-4529-8077-d7a92e3e3354" xmlns:ns3="4ce865f6-d2b8-432a-ad72-977780d276f3" targetNamespace="http://schemas.microsoft.com/office/2006/metadata/properties" ma:root="true" ma:fieldsID="a930c9a86071159c871aa98838a9a7bf" ns2:_="" ns3:_="">
    <xsd:import namespace="0c0205a6-db34-4529-8077-d7a92e3e3354"/>
    <xsd:import namespace="4ce865f6-d2b8-432a-ad72-977780d276f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0205a6-db34-4529-8077-d7a92e3e33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e865f6-d2b8-432a-ad72-977780d276f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9AF624E-ECD3-44B9-B688-2CAA61367245}"/>
</file>

<file path=customXml/itemProps2.xml><?xml version="1.0" encoding="utf-8"?>
<ds:datastoreItem xmlns:ds="http://schemas.openxmlformats.org/officeDocument/2006/customXml" ds:itemID="{B243B48B-C244-45A1-A44C-5BE57D4A6EC8}"/>
</file>

<file path=customXml/itemProps3.xml><?xml version="1.0" encoding="utf-8"?>
<ds:datastoreItem xmlns:ds="http://schemas.openxmlformats.org/officeDocument/2006/customXml" ds:itemID="{7A944075-D109-4591-A17B-22F6D66734E3}"/>
</file>

<file path=docProps/app.xml><?xml version="1.0" encoding="utf-8"?>
<Properties xmlns="http://schemas.openxmlformats.org/officeDocument/2006/extended-properties" xmlns:vt="http://schemas.openxmlformats.org/officeDocument/2006/docPropsVTypes">
  <Template/>
  <TotalTime>12732</TotalTime>
  <Words>834</Words>
  <Application>Microsoft Office PowerPoint</Application>
  <PresentationFormat>On-screen Show (4:3)</PresentationFormat>
  <Paragraphs>131</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USDA</vt:lpstr>
      <vt:lpstr>Procurement – Small Business Activities   OCIO Overview</vt:lpstr>
      <vt:lpstr>OCIO Information Technology (IT) Budget</vt:lpstr>
      <vt:lpstr>OCIO Authorities and Major Programs</vt:lpstr>
      <vt:lpstr>OCIO Authorities and Major Programs (contd.)</vt:lpstr>
      <vt:lpstr>OCIO IT Customers Include</vt:lpstr>
      <vt:lpstr>CIO’s Role in IT Acquisition </vt:lpstr>
      <vt:lpstr>OCIO Contracting Structure</vt:lpstr>
      <vt:lpstr>OCIO Contract Activity Vehicle Origins</vt:lpstr>
      <vt:lpstr>OCIO NAICS Spending Categories</vt:lpstr>
      <vt:lpstr>Typical Contract Types</vt:lpstr>
      <vt:lpstr>FY22 - Small Business Achievement</vt:lpstr>
      <vt:lpstr>Upcoming Contracting Opportunities</vt:lpstr>
      <vt:lpstr>Pending Contracting Schedule Announcement(s)</vt:lpstr>
      <vt:lpstr>Small Business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QSR Template</dc:title>
  <dc:creator>Gardner, Maureen - OSEC, Washington, DC</dc:creator>
  <cp:lastModifiedBy>Reed, Sarah - OCIO-IRMC, Washington, DC</cp:lastModifiedBy>
  <cp:revision>47</cp:revision>
  <cp:lastPrinted>2019-11-22T22:37:16Z</cp:lastPrinted>
  <dcterms:created xsi:type="dcterms:W3CDTF">2019-11-11T18:14:04Z</dcterms:created>
  <dcterms:modified xsi:type="dcterms:W3CDTF">2022-04-19T13:13:42Z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0x0101007BB236C8C896E140A6C0A00676FDFF25</vt:lpwstr>
  </property>
</Properties>
</file>