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sldIdLst>
    <p:sldId id="256" r:id="rId2"/>
    <p:sldId id="276" r:id="rId3"/>
    <p:sldId id="305" r:id="rId4"/>
    <p:sldId id="275" r:id="rId5"/>
    <p:sldId id="303" r:id="rId6"/>
    <p:sldId id="271" r:id="rId7"/>
    <p:sldId id="261" r:id="rId8"/>
    <p:sldId id="304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9pPr>
  </p:defaultTextStyle>
  <p:extLst>
    <p:ext uri="{521415D9-36F7-43E2-AB2F-B90AF26B5E84}">
      <p14:sectionLst xmlns:p14="http://schemas.microsoft.com/office/powerpoint/2010/main">
        <p14:section name="Introduction" id="{D4F275B2-4768-4588-8305-DB0DA0928243}">
          <p14:sldIdLst>
            <p14:sldId id="256"/>
          </p14:sldIdLst>
        </p14:section>
        <p14:section name="Small Business Overview" id="{56ECB4B4-62FB-4368-8FFC-2E9F017F14E5}">
          <p14:sldIdLst>
            <p14:sldId id="276"/>
            <p14:sldId id="305"/>
          </p14:sldIdLst>
        </p14:section>
        <p14:section name="Procurement Data &amp; Trends" id="{2E3429CE-0884-4CB2-8D12-6EC5E2CB0125}">
          <p14:sldIdLst>
            <p14:sldId id="275"/>
            <p14:sldId id="303"/>
            <p14:sldId id="271"/>
            <p14:sldId id="261"/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640">
          <p15:clr>
            <a:srgbClr val="A4A3A4"/>
          </p15:clr>
        </p15:guide>
        <p15:guide id="2" pos="41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ko, Sean - RD, National Office" initials="KSRNO" lastIdx="1" clrIdx="0">
    <p:extLst>
      <p:ext uri="{19B8F6BF-5375-455C-9EA6-DF929625EA0E}">
        <p15:presenceInfo xmlns:p15="http://schemas.microsoft.com/office/powerpoint/2012/main" userId="S::Sean.Krisko@usda.gov::2754de0d-2c98-4bbd-9f78-77b7d6e8591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336600"/>
    <a:srgbClr val="3366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3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1566" y="102"/>
      </p:cViewPr>
      <p:guideLst>
        <p:guide orient="horz" pos="2640"/>
        <p:guide pos="41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llen, Matthew - RD, National Office" userId="91f50031-7664-4426-91c5-4eea065024e2" providerId="ADAL" clId="{DDAD3465-B726-475F-877E-7828CDCBD195}"/>
    <pc:docChg chg="undo redo custSel modSld">
      <pc:chgData name="Mullen, Matthew - RD, National Office" userId="91f50031-7664-4426-91c5-4eea065024e2" providerId="ADAL" clId="{DDAD3465-B726-475F-877E-7828CDCBD195}" dt="2022-04-19T19:16:11.134" v="434" actId="207"/>
      <pc:docMkLst>
        <pc:docMk/>
      </pc:docMkLst>
      <pc:sldChg chg="modSp mod">
        <pc:chgData name="Mullen, Matthew - RD, National Office" userId="91f50031-7664-4426-91c5-4eea065024e2" providerId="ADAL" clId="{DDAD3465-B726-475F-877E-7828CDCBD195}" dt="2022-04-19T19:07:15.362" v="274" actId="20577"/>
        <pc:sldMkLst>
          <pc:docMk/>
          <pc:sldMk cId="2003793926" sldId="261"/>
        </pc:sldMkLst>
        <pc:spChg chg="mod">
          <ac:chgData name="Mullen, Matthew - RD, National Office" userId="91f50031-7664-4426-91c5-4eea065024e2" providerId="ADAL" clId="{DDAD3465-B726-475F-877E-7828CDCBD195}" dt="2022-04-19T19:07:15.362" v="274" actId="20577"/>
          <ac:spMkLst>
            <pc:docMk/>
            <pc:sldMk cId="2003793926" sldId="261"/>
            <ac:spMk id="5" creationId="{3C497E61-C549-4667-AF51-39A21C5593E6}"/>
          </ac:spMkLst>
        </pc:spChg>
      </pc:sldChg>
      <pc:sldChg chg="modSp mod">
        <pc:chgData name="Mullen, Matthew - RD, National Office" userId="91f50031-7664-4426-91c5-4eea065024e2" providerId="ADAL" clId="{DDAD3465-B726-475F-877E-7828CDCBD195}" dt="2022-04-19T19:07:35.268" v="275" actId="948"/>
        <pc:sldMkLst>
          <pc:docMk/>
          <pc:sldMk cId="3883091361" sldId="271"/>
        </pc:sldMkLst>
        <pc:spChg chg="mod">
          <ac:chgData name="Mullen, Matthew - RD, National Office" userId="91f50031-7664-4426-91c5-4eea065024e2" providerId="ADAL" clId="{DDAD3465-B726-475F-877E-7828CDCBD195}" dt="2022-04-19T19:07:35.268" v="275" actId="948"/>
          <ac:spMkLst>
            <pc:docMk/>
            <pc:sldMk cId="3883091361" sldId="271"/>
            <ac:spMk id="3" creationId="{D0FCCEE9-94A0-4DEC-A78F-729ED719A1D0}"/>
          </ac:spMkLst>
        </pc:spChg>
      </pc:sldChg>
      <pc:sldChg chg="modSp mod">
        <pc:chgData name="Mullen, Matthew - RD, National Office" userId="91f50031-7664-4426-91c5-4eea065024e2" providerId="ADAL" clId="{DDAD3465-B726-475F-877E-7828CDCBD195}" dt="2022-04-19T18:54:42.493" v="0" actId="947"/>
        <pc:sldMkLst>
          <pc:docMk/>
          <pc:sldMk cId="2385545632" sldId="275"/>
        </pc:sldMkLst>
        <pc:graphicFrameChg chg="modGraphic">
          <ac:chgData name="Mullen, Matthew - RD, National Office" userId="91f50031-7664-4426-91c5-4eea065024e2" providerId="ADAL" clId="{DDAD3465-B726-475F-877E-7828CDCBD195}" dt="2022-04-19T18:54:42.493" v="0" actId="947"/>
          <ac:graphicFrameMkLst>
            <pc:docMk/>
            <pc:sldMk cId="2385545632" sldId="275"/>
            <ac:graphicFrameMk id="8" creationId="{B2AD7156-6755-4EB5-8A9D-716B0C8C0042}"/>
          </ac:graphicFrameMkLst>
        </pc:graphicFrameChg>
      </pc:sldChg>
      <pc:sldChg chg="addSp delSp modSp mod">
        <pc:chgData name="Mullen, Matthew - RD, National Office" userId="91f50031-7664-4426-91c5-4eea065024e2" providerId="ADAL" clId="{DDAD3465-B726-475F-877E-7828CDCBD195}" dt="2022-04-19T19:16:11.134" v="434" actId="207"/>
        <pc:sldMkLst>
          <pc:docMk/>
          <pc:sldMk cId="255236719" sldId="303"/>
        </pc:sldMkLst>
        <pc:spChg chg="del">
          <ac:chgData name="Mullen, Matthew - RD, National Office" userId="91f50031-7664-4426-91c5-4eea065024e2" providerId="ADAL" clId="{DDAD3465-B726-475F-877E-7828CDCBD195}" dt="2022-04-19T19:09:39.668" v="364" actId="478"/>
          <ac:spMkLst>
            <pc:docMk/>
            <pc:sldMk cId="255236719" sldId="303"/>
            <ac:spMk id="2" creationId="{82ADA33B-0CEC-435D-92BE-92C7B4F0EA80}"/>
          </ac:spMkLst>
        </pc:spChg>
        <pc:spChg chg="add del mod">
          <ac:chgData name="Mullen, Matthew - RD, National Office" userId="91f50031-7664-4426-91c5-4eea065024e2" providerId="ADAL" clId="{DDAD3465-B726-475F-877E-7828CDCBD195}" dt="2022-04-19T19:11:11.155" v="406" actId="478"/>
          <ac:spMkLst>
            <pc:docMk/>
            <pc:sldMk cId="255236719" sldId="303"/>
            <ac:spMk id="5" creationId="{47BF0E62-DE82-4A1E-A71A-6CC41D1B55E9}"/>
          </ac:spMkLst>
        </pc:spChg>
        <pc:spChg chg="add del mod ord">
          <ac:chgData name="Mullen, Matthew - RD, National Office" userId="91f50031-7664-4426-91c5-4eea065024e2" providerId="ADAL" clId="{DDAD3465-B726-475F-877E-7828CDCBD195}" dt="2022-04-19T19:11:44.272" v="409" actId="33553"/>
          <ac:spMkLst>
            <pc:docMk/>
            <pc:sldMk cId="255236719" sldId="303"/>
            <ac:spMk id="6" creationId="{42549749-BDD5-46D1-B4FF-AAC97F5804D3}"/>
          </ac:spMkLst>
        </pc:spChg>
        <pc:graphicFrameChg chg="modGraphic">
          <ac:chgData name="Mullen, Matthew - RD, National Office" userId="91f50031-7664-4426-91c5-4eea065024e2" providerId="ADAL" clId="{DDAD3465-B726-475F-877E-7828CDCBD195}" dt="2022-04-19T19:16:11.134" v="434" actId="207"/>
          <ac:graphicFrameMkLst>
            <pc:docMk/>
            <pc:sldMk cId="255236719" sldId="303"/>
            <ac:graphicFrameMk id="8" creationId="{B2AD7156-6755-4EB5-8A9D-716B0C8C0042}"/>
          </ac:graphicFrameMkLst>
        </pc:graphicFrameChg>
      </pc:sldChg>
      <pc:sldChg chg="modSp mod">
        <pc:chgData name="Mullen, Matthew - RD, National Office" userId="91f50031-7664-4426-91c5-4eea065024e2" providerId="ADAL" clId="{DDAD3465-B726-475F-877E-7828CDCBD195}" dt="2022-04-19T19:04:12.866" v="218" actId="207"/>
        <pc:sldMkLst>
          <pc:docMk/>
          <pc:sldMk cId="3837395624" sldId="304"/>
        </pc:sldMkLst>
        <pc:spChg chg="mod">
          <ac:chgData name="Mullen, Matthew - RD, National Office" userId="91f50031-7664-4426-91c5-4eea065024e2" providerId="ADAL" clId="{DDAD3465-B726-475F-877E-7828CDCBD195}" dt="2022-04-19T19:04:12.866" v="218" actId="207"/>
          <ac:spMkLst>
            <pc:docMk/>
            <pc:sldMk cId="3837395624" sldId="304"/>
            <ac:spMk id="8" creationId="{B74434FB-6008-4972-82AB-1880D4AB978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CBEA1-B348-4597-A599-72215B51CECF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0E05A-A200-4AF8-9264-39400CC7A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12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Top 8 NAICS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4F8C35-E4C8-4D78-A860-19355B622AB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99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</a:t>
            </a:r>
            <a:r>
              <a:rPr lang="en-US" dirty="0" err="1"/>
              <a:t>presolicitation</a:t>
            </a:r>
            <a:r>
              <a:rPr lang="en-US" dirty="0"/>
              <a:t> numbers</a:t>
            </a:r>
          </a:p>
          <a:p>
            <a:r>
              <a:rPr lang="en-US" dirty="0"/>
              <a:t>Define blank categories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30E05A-A200-4AF8-9264-39400CC7A2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68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000F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ea typeface="ＭＳ Ｐゴシック" pitchFamily="96" charset="-128"/>
              <a:cs typeface="+mn-cs"/>
            </a:endParaRPr>
          </a:p>
        </p:txBody>
      </p:sp>
      <p:sp>
        <p:nvSpPr>
          <p:cNvPr id="6" name="Rectangle 36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A5C5D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ea typeface="ＭＳ Ｐゴシック" pitchFamily="96" charset="-128"/>
              <a:cs typeface="+mn-cs"/>
            </a:endParaRPr>
          </a:p>
        </p:txBody>
      </p:sp>
      <p:sp>
        <p:nvSpPr>
          <p:cNvPr id="7" name="Line 41"/>
          <p:cNvSpPr>
            <a:spLocks noChangeShapeType="1"/>
          </p:cNvSpPr>
          <p:nvPr/>
        </p:nvSpPr>
        <p:spPr bwMode="auto">
          <a:xfrm flipV="1">
            <a:off x="1295400" y="2667000"/>
            <a:ext cx="0" cy="2362200"/>
          </a:xfrm>
          <a:prstGeom prst="line">
            <a:avLst/>
          </a:prstGeom>
          <a:noFill/>
          <a:ln w="28575">
            <a:solidFill>
              <a:srgbClr val="5D94BA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dirty="0">
              <a:ea typeface="ＭＳ Ｐゴシック" pitchFamily="96" charset="-128"/>
              <a:cs typeface="+mn-cs"/>
            </a:endParaRP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4114800" y="226010"/>
            <a:ext cx="4876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>
              <a:defRPr/>
            </a:pPr>
            <a:r>
              <a:rPr lang="en-US" sz="1600" dirty="0">
                <a:solidFill>
                  <a:srgbClr val="EDEDED"/>
                </a:solidFill>
                <a:ea typeface="ＭＳ Ｐゴシック" pitchFamily="96" charset="-128"/>
                <a:cs typeface="+mn-cs"/>
              </a:rPr>
              <a:t>United States Department of Agriculture</a:t>
            </a:r>
          </a:p>
        </p:txBody>
      </p:sp>
      <p:pic>
        <p:nvPicPr>
          <p:cNvPr id="9" name="Picture 5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990600"/>
            <a:ext cx="2011363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48" name="Rectangle 52"/>
          <p:cNvSpPr>
            <a:spLocks noGrp="1" noChangeArrowheads="1"/>
          </p:cNvSpPr>
          <p:nvPr>
            <p:ph type="ctrTitle"/>
          </p:nvPr>
        </p:nvSpPr>
        <p:spPr>
          <a:xfrm>
            <a:off x="1600200" y="2667000"/>
            <a:ext cx="6858000" cy="1524000"/>
          </a:xfrm>
        </p:spPr>
        <p:txBody>
          <a:bodyPr lIns="91440" rIns="91440"/>
          <a:lstStyle>
            <a:lvl1pPr>
              <a:defRPr sz="4000">
                <a:solidFill>
                  <a:srgbClr val="06306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49" name="Rectangle 5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372100"/>
            <a:ext cx="6477000" cy="419100"/>
          </a:xfrm>
        </p:spPr>
        <p:txBody>
          <a:bodyPr lIns="91440" rIns="91440"/>
          <a:lstStyle>
            <a:lvl1pPr marL="0" indent="0">
              <a:buFont typeface="Wingdings" pitchFamily="2" charset="2"/>
              <a:buNone/>
              <a:defRPr sz="2400">
                <a:solidFill>
                  <a:srgbClr val="15631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57200" y="5494789"/>
            <a:ext cx="533400" cy="5334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F89EF-66E9-4637-8C83-6F837EC2B1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219075"/>
            <a:ext cx="2076450" cy="5800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19075"/>
            <a:ext cx="6076950" cy="5800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935A8-7D0C-4A03-8D10-7DB0D08819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9075"/>
            <a:ext cx="8305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371600"/>
            <a:ext cx="40767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0767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9F2D0-0801-4553-A766-7A2AA6D10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219075"/>
            <a:ext cx="8305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40767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371600"/>
            <a:ext cx="40767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3771900"/>
            <a:ext cx="40767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10100" y="3771900"/>
            <a:ext cx="40767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9C825-0B76-423A-89E1-44682C4E6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9075"/>
            <a:ext cx="8305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371600"/>
            <a:ext cx="40767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371600"/>
            <a:ext cx="40767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771900"/>
            <a:ext cx="40767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533400" cy="5334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A9978-6755-4BC3-8940-FEE5FD5C6E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9075"/>
            <a:ext cx="8305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81000" y="1371600"/>
            <a:ext cx="8305800" cy="46482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US" noProof="0" dirty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5D8F9-5A97-4673-8222-52C2743806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EF3FB-A922-4FC0-A7D7-CB007BC2D5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4643D-BBDE-4897-B0CB-091B235D2E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014E3-5649-4E11-9436-EC519D1690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0767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0767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7CFAE-26CE-47AB-9D56-7EB3EA0284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E82C6-92B9-4D2F-B39E-312AE4F195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4300" y="5791200"/>
            <a:ext cx="533400" cy="5334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7268C-5B18-4EBA-80E9-72A1DDDD24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AA051-B851-4649-A4B1-7B27880828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34176-2C65-4EA0-BB10-460BE8D018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AAEA6-CBD0-4E2F-B74D-3DEF6F906F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000F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ea typeface="ＭＳ Ｐゴシック" pitchFamily="96" charset="-128"/>
              <a:cs typeface="+mn-cs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A5C5D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F0BA20"/>
              </a:solidFill>
              <a:ea typeface="ＭＳ Ｐゴシック" pitchFamily="96" charset="-128"/>
              <a:cs typeface="+mn-cs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19075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05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" name="Rectangle 2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24600"/>
            <a:ext cx="533400" cy="533400"/>
          </a:xfrm>
          <a:prstGeom prst="rect">
            <a:avLst/>
          </a:prstGeom>
          <a:solidFill>
            <a:srgbClr val="72717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 eaLnBrk="0" hangingPunct="0">
              <a:defRPr sz="1600">
                <a:solidFill>
                  <a:schemeClr val="bg1"/>
                </a:solidFill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fld id="{EF710AD1-5A4F-40C9-B4B2-F9BF33371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15631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F0BA20"/>
              </a:solidFill>
              <a:ea typeface="ＭＳ Ｐゴシック" pitchFamily="96" charset="-128"/>
              <a:cs typeface="+mn-cs"/>
            </a:endParaRPr>
          </a:p>
        </p:txBody>
      </p:sp>
      <p:pic>
        <p:nvPicPr>
          <p:cNvPr id="1032" name="Picture 43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05800" y="6391274"/>
            <a:ext cx="7620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  <p:sldLayoutId id="2147483654" r:id="rId12"/>
    <p:sldLayoutId id="2147483653" r:id="rId13"/>
    <p:sldLayoutId id="2147483652" r:id="rId14"/>
    <p:sldLayoutId id="2147483651" r:id="rId15"/>
    <p:sldLayoutId id="2147483650" r:id="rId16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  <a:cs typeface="ＭＳ Ｐゴシック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  <a:cs typeface="ＭＳ Ｐゴシック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  <a:cs typeface="ＭＳ Ｐゴシック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  <a:cs typeface="ＭＳ Ｐゴシック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</a:defRPr>
      </a:lvl9pPr>
    </p:titleStyle>
    <p:bodyStyle>
      <a:lvl1pPr marL="225425" indent="-225425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2800">
          <a:solidFill>
            <a:srgbClr val="045A93"/>
          </a:solidFill>
          <a:latin typeface="+mn-lt"/>
          <a:ea typeface="+mn-ea"/>
          <a:cs typeface="ＭＳ Ｐゴシック"/>
        </a:defRPr>
      </a:lvl1pPr>
      <a:lvl2pPr marL="627063" indent="-169863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2000">
          <a:solidFill>
            <a:srgbClr val="727176"/>
          </a:solidFill>
          <a:latin typeface="+mn-lt"/>
          <a:ea typeface="+mn-ea"/>
          <a:cs typeface="ＭＳ Ｐゴシック"/>
        </a:defRPr>
      </a:lvl2pPr>
      <a:lvl3pPr marL="1025525" indent="-169863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2400">
          <a:solidFill>
            <a:srgbClr val="5D94BA"/>
          </a:solidFill>
          <a:latin typeface="+mn-lt"/>
          <a:ea typeface="+mn-ea"/>
          <a:cs typeface="ＭＳ Ｐゴシック"/>
        </a:defRPr>
      </a:lvl3pPr>
      <a:lvl4pPr marL="1316038" indent="-176213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1600">
          <a:solidFill>
            <a:srgbClr val="5D94BA"/>
          </a:solidFill>
          <a:latin typeface="+mn-lt"/>
          <a:ea typeface="+mn-ea"/>
          <a:cs typeface="ＭＳ Ｐゴシック"/>
        </a:defRPr>
      </a:lvl4pPr>
      <a:lvl5pPr marL="1654175" indent="-111125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1600">
          <a:solidFill>
            <a:srgbClr val="063061"/>
          </a:solidFill>
          <a:latin typeface="+mn-lt"/>
          <a:ea typeface="+mn-ea"/>
          <a:cs typeface="ＭＳ Ｐゴシック"/>
        </a:defRPr>
      </a:lvl5pPr>
      <a:lvl6pPr marL="2111375" indent="-111125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1600">
          <a:solidFill>
            <a:srgbClr val="063061"/>
          </a:solidFill>
          <a:latin typeface="+mn-lt"/>
          <a:ea typeface="+mn-ea"/>
        </a:defRPr>
      </a:lvl6pPr>
      <a:lvl7pPr marL="2568575" indent="-111125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1600">
          <a:solidFill>
            <a:srgbClr val="063061"/>
          </a:solidFill>
          <a:latin typeface="+mn-lt"/>
          <a:ea typeface="+mn-ea"/>
        </a:defRPr>
      </a:lvl7pPr>
      <a:lvl8pPr marL="3025775" indent="-111125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1600">
          <a:solidFill>
            <a:srgbClr val="063061"/>
          </a:solidFill>
          <a:latin typeface="+mn-lt"/>
          <a:ea typeface="+mn-ea"/>
        </a:defRPr>
      </a:lvl8pPr>
      <a:lvl9pPr marL="3482975" indent="-111125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1600">
          <a:solidFill>
            <a:srgbClr val="06306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milbert.crossland@usda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7BEFB-A274-42E5-84B5-E612D6157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3567" y="3039862"/>
            <a:ext cx="6858000" cy="1524000"/>
          </a:xfrm>
        </p:spPr>
        <p:txBody>
          <a:bodyPr/>
          <a:lstStyle/>
          <a:p>
            <a:r>
              <a:rPr lang="en-US" dirty="0"/>
              <a:t>Procurement – Small Business Activities Day 2</a:t>
            </a:r>
            <a:br>
              <a:rPr lang="en-US" dirty="0"/>
            </a:br>
            <a:br>
              <a:rPr lang="en-US" dirty="0"/>
            </a:br>
            <a:r>
              <a:rPr lang="en-US" b="1" dirty="0"/>
              <a:t>Rural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CFC908-487F-4B9D-ACDB-EB739DAC4B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Sean Krisko</a:t>
            </a:r>
          </a:p>
        </p:txBody>
      </p:sp>
    </p:spTree>
    <p:extLst>
      <p:ext uri="{BB962C8B-B14F-4D97-AF65-F5344CB8AC3E}">
        <p14:creationId xmlns:p14="http://schemas.microsoft.com/office/powerpoint/2010/main" val="283274810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038BB-21E2-4BEB-972D-487A0F197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USDA/RD Contracting Structure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66E71F-D137-4B34-B43A-CCAE65347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/>
              <a:t>Procurement Management Office Structure</a:t>
            </a:r>
          </a:p>
          <a:p>
            <a:r>
              <a:rPr lang="en-US" sz="1800" dirty="0"/>
              <a:t>Comprised of 3 Contracting Divisions</a:t>
            </a:r>
          </a:p>
          <a:p>
            <a:pPr lvl="1"/>
            <a:r>
              <a:rPr lang="en-US" sz="1800" dirty="0"/>
              <a:t>Each Division has Assigned Core Customers Allowing for Increased Customer Support Through Focused Contract Actions.</a:t>
            </a:r>
          </a:p>
          <a:p>
            <a:pPr lvl="1"/>
            <a:r>
              <a:rPr lang="en-US" sz="1800" dirty="0"/>
              <a:t>Ensures Continuity Through Familiarity with Each Programs Needs.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Regional Acquisition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</a:rPr>
              <a:t>Div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; Strategic Acquisition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</a:rPr>
              <a:t>Div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; Contract Operations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</a:rPr>
              <a:t>Div</a:t>
            </a:r>
            <a:endParaRPr lang="en-US" sz="18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800" dirty="0"/>
              <a:t>Policy and Program Support Division</a:t>
            </a:r>
          </a:p>
          <a:p>
            <a:pPr lvl="1"/>
            <a:r>
              <a:rPr lang="en-US" sz="1800" dirty="0"/>
              <a:t>Supports all Rural Development Contracting Personnel (Regulations and Policies) </a:t>
            </a:r>
          </a:p>
          <a:p>
            <a:pPr lvl="1"/>
            <a:r>
              <a:rPr lang="en-US" sz="1800" dirty="0"/>
              <a:t>Oversight and Reviews</a:t>
            </a:r>
          </a:p>
          <a:p>
            <a:pPr lvl="1"/>
            <a:r>
              <a:rPr lang="en-US" sz="1800" dirty="0"/>
              <a:t>Assist Programs with Contract Documentation Development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48417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72756-E5BA-415B-A5EB-63BD60F5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Contract Types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795C8-70B0-4F90-8251-C5E6C5B6B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1000" y="1371600"/>
            <a:ext cx="8305800" cy="4648200"/>
          </a:xfrm>
        </p:spPr>
        <p:txBody>
          <a:bodyPr/>
          <a:lstStyle/>
          <a:p>
            <a:r>
              <a:rPr lang="en-US" dirty="0"/>
              <a:t>Information Technology</a:t>
            </a:r>
          </a:p>
          <a:p>
            <a:pPr lvl="1"/>
            <a:r>
              <a:rPr lang="en-US" dirty="0"/>
              <a:t>Services</a:t>
            </a:r>
          </a:p>
          <a:p>
            <a:pPr lvl="1"/>
            <a:r>
              <a:rPr lang="en-US" dirty="0"/>
              <a:t>Supply</a:t>
            </a:r>
          </a:p>
          <a:p>
            <a:pPr lvl="1"/>
            <a:r>
              <a:rPr lang="en-US" dirty="0"/>
              <a:t>Software</a:t>
            </a:r>
          </a:p>
          <a:p>
            <a:r>
              <a:rPr lang="en-US" dirty="0"/>
              <a:t>Service Contracts</a:t>
            </a:r>
          </a:p>
          <a:p>
            <a:pPr lvl="1"/>
            <a:r>
              <a:rPr lang="en-US" dirty="0"/>
              <a:t>Professional Services</a:t>
            </a:r>
          </a:p>
          <a:p>
            <a:r>
              <a:rPr lang="en-US" dirty="0"/>
              <a:t>The Majority are Firm Fixed Price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37922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DA33B-0CEC-435D-92BE-92C7B4F0E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FY22 - Small Business Achievement</a:t>
            </a:r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B2AD7156-6755-4EB5-8A9D-716B0C8C00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864547"/>
              </p:ext>
            </p:extLst>
          </p:nvPr>
        </p:nvGraphicFramePr>
        <p:xfrm>
          <a:off x="381000" y="1397977"/>
          <a:ext cx="8229600" cy="2592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2553">
                  <a:extLst>
                    <a:ext uri="{9D8B030D-6E8A-4147-A177-3AD203B41FA5}">
                      <a16:colId xmlns:a16="http://schemas.microsoft.com/office/drawing/2014/main" val="2537018261"/>
                    </a:ext>
                  </a:extLst>
                </a:gridCol>
                <a:gridCol w="2053389">
                  <a:extLst>
                    <a:ext uri="{9D8B030D-6E8A-4147-A177-3AD203B41FA5}">
                      <a16:colId xmlns:a16="http://schemas.microsoft.com/office/drawing/2014/main" val="3515964857"/>
                    </a:ext>
                  </a:extLst>
                </a:gridCol>
                <a:gridCol w="2123658">
                  <a:extLst>
                    <a:ext uri="{9D8B030D-6E8A-4147-A177-3AD203B41FA5}">
                      <a16:colId xmlns:a16="http://schemas.microsoft.com/office/drawing/2014/main" val="3106709635"/>
                    </a:ext>
                  </a:extLst>
                </a:gridCol>
              </a:tblGrid>
              <a:tr h="738163">
                <a:tc>
                  <a:txBody>
                    <a:bodyPr/>
                    <a:lstStyle/>
                    <a:p>
                      <a:r>
                        <a:rPr lang="en-US" dirty="0"/>
                        <a:t>Small Business Contracting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chemeClr val="bg2"/>
                          </a:solidFill>
                        </a:rPr>
                        <a:t>USDA </a:t>
                      </a:r>
                    </a:p>
                    <a:p>
                      <a:r>
                        <a:rPr lang="en-US" baseline="0" dirty="0">
                          <a:solidFill>
                            <a:schemeClr val="bg2"/>
                          </a:solidFill>
                        </a:rPr>
                        <a:t>FY21 Goals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 Agency Achievement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321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/>
                        <a:t>Small 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71.72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514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Small Disadvantaged 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58.08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342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Service-Disabled Veteran Owned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772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Women Owned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34.96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684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HubZone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22.98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75773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7DB09-3E12-45C1-9B9A-57D6115686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4643D-BBDE-4897-B0CB-091B235D2EF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1E50D9-239B-4FB2-BD5F-690C2B4400A0}"/>
              </a:ext>
            </a:extLst>
          </p:cNvPr>
          <p:cNvSpPr txBox="1"/>
          <p:nvPr/>
        </p:nvSpPr>
        <p:spPr>
          <a:xfrm>
            <a:off x="1318903" y="6039139"/>
            <a:ext cx="7727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Data source: Sam.gov – Small Business Goaling Report for FY21</a:t>
            </a:r>
          </a:p>
        </p:txBody>
      </p:sp>
    </p:spTree>
    <p:extLst>
      <p:ext uri="{BB962C8B-B14F-4D97-AF65-F5344CB8AC3E}">
        <p14:creationId xmlns:p14="http://schemas.microsoft.com/office/powerpoint/2010/main" val="238554563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2549749-BDD5-46D1-B4FF-AAC97F5804D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611860" y="484792"/>
            <a:ext cx="8239874" cy="343459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2"/>
                </a:solidFill>
                <a:latin typeface="+mj-lt"/>
                <a:ea typeface="+mj-ea"/>
                <a:cs typeface="ＭＳ Ｐゴシック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2"/>
                </a:solidFill>
                <a:latin typeface="Arial" charset="0"/>
                <a:ea typeface="ＭＳ Ｐゴシック" pitchFamily="96" charset="-128"/>
                <a:cs typeface="ＭＳ Ｐゴシック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2"/>
                </a:solidFill>
                <a:latin typeface="Arial" charset="0"/>
                <a:ea typeface="ＭＳ Ｐゴシック" pitchFamily="96" charset="-128"/>
                <a:cs typeface="ＭＳ Ｐゴシック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2"/>
                </a:solidFill>
                <a:latin typeface="Arial" charset="0"/>
                <a:ea typeface="ＭＳ Ｐゴシック" pitchFamily="96" charset="-128"/>
                <a:cs typeface="ＭＳ Ｐゴシック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2"/>
                </a:solidFill>
                <a:latin typeface="Arial" charset="0"/>
                <a:ea typeface="ＭＳ Ｐゴシック" pitchFamily="96" charset="-128"/>
                <a:cs typeface="ＭＳ Ｐゴシック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2"/>
                </a:solidFill>
                <a:latin typeface="Arial" charset="0"/>
                <a:ea typeface="ＭＳ Ｐゴシック" pitchFamily="9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2"/>
                </a:solidFill>
                <a:latin typeface="Arial" charset="0"/>
                <a:ea typeface="ＭＳ Ｐゴシック" pitchFamily="9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2"/>
                </a:solidFill>
                <a:latin typeface="Arial" charset="0"/>
                <a:ea typeface="ＭＳ Ｐゴシック" pitchFamily="9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2"/>
                </a:solidFill>
                <a:latin typeface="Arial" charset="0"/>
                <a:ea typeface="ＭＳ Ｐゴシック" pitchFamily="96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ＭＳ Ｐゴシック"/>
              </a:rPr>
              <a:t>FY22 – Top NAICS Spending Categories</a:t>
            </a:r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B2AD7156-6755-4EB5-8A9D-716B0C8C0042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73542195"/>
              </p:ext>
            </p:extLst>
          </p:nvPr>
        </p:nvGraphicFramePr>
        <p:xfrm>
          <a:off x="399086" y="1367158"/>
          <a:ext cx="8345828" cy="4070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877">
                  <a:extLst>
                    <a:ext uri="{9D8B030D-6E8A-4147-A177-3AD203B41FA5}">
                      <a16:colId xmlns:a16="http://schemas.microsoft.com/office/drawing/2014/main" val="2537018261"/>
                    </a:ext>
                  </a:extLst>
                </a:gridCol>
                <a:gridCol w="1554893">
                  <a:extLst>
                    <a:ext uri="{9D8B030D-6E8A-4147-A177-3AD203B41FA5}">
                      <a16:colId xmlns:a16="http://schemas.microsoft.com/office/drawing/2014/main" val="3515964857"/>
                    </a:ext>
                  </a:extLst>
                </a:gridCol>
                <a:gridCol w="3118058">
                  <a:extLst>
                    <a:ext uri="{9D8B030D-6E8A-4147-A177-3AD203B41FA5}">
                      <a16:colId xmlns:a16="http://schemas.microsoft.com/office/drawing/2014/main" val="3106709635"/>
                    </a:ext>
                  </a:extLst>
                </a:gridCol>
              </a:tblGrid>
              <a:tr h="429492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NAICS Category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% of Total Actions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Total Dollars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68321030"/>
                  </a:ext>
                </a:extLst>
              </a:tr>
              <a:tr h="661168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(Professional, Scientific, and Technical Services)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75%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$57M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1762073"/>
                  </a:ext>
                </a:extLst>
              </a:tr>
              <a:tr h="1484533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(Manufacturing, Metals, Machinery, Computers, Electronics, Electrical  Transportation Equipment, Furniture, Miscellaneous)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Less than 1%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$3,5M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27259472"/>
                  </a:ext>
                </a:extLst>
              </a:tr>
              <a:tr h="416277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Administrative, Support, Waste Management, and Remediation Services)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21%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$1M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82887962"/>
                  </a:ext>
                </a:extLst>
              </a:tr>
              <a:tr h="416277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(Information)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Less than 1%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$400K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7253117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7DB09-3E12-45C1-9B9A-57D61156869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5600700"/>
            <a:ext cx="400050" cy="400050"/>
          </a:xfrm>
          <a:prstGeom prst="rect">
            <a:avLst/>
          </a:prstGeom>
          <a:solidFill>
            <a:srgbClr val="72717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1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ＭＳ Ｐゴシック" pitchFamily="96" charset="-128"/>
                <a:cs typeface="+mn-cs"/>
              </a:defRPr>
            </a:lvl1pPr>
            <a:lvl2pPr marL="34290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2pPr>
            <a:lvl3pPr marL="68580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3pPr>
            <a:lvl4pPr marL="102870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4pPr>
            <a:lvl5pPr marL="137160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5pPr>
            <a:lvl6pPr marL="1714500" algn="l" defTabSz="685800" rtl="0" eaLnBrk="1" latinLnBrk="0" hangingPunct="1"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6pPr>
            <a:lvl7pPr marL="2057400" algn="l" defTabSz="685800" rtl="0" eaLnBrk="1" latinLnBrk="0" hangingPunct="1"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7pPr>
            <a:lvl8pPr marL="2400300" algn="l" defTabSz="685800" rtl="0" eaLnBrk="1" latinLnBrk="0" hangingPunct="1"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8pPr>
            <a:lvl9pPr marL="2743200" algn="l" defTabSz="685800" rtl="0" eaLnBrk="1" latinLnBrk="0" hangingPunct="1"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9pPr>
          </a:lstStyle>
          <a:p>
            <a:pPr>
              <a:defRPr/>
            </a:pPr>
            <a:fld id="{32B4643D-BBDE-4897-B0CB-091B235D2EF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1E50D9-239B-4FB2-BD5F-690C2B4400A0}"/>
              </a:ext>
            </a:extLst>
          </p:cNvPr>
          <p:cNvSpPr txBox="1"/>
          <p:nvPr/>
        </p:nvSpPr>
        <p:spPr>
          <a:xfrm>
            <a:off x="2774310" y="6039232"/>
            <a:ext cx="62709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Data source: Sam.gov – Total Actions by NAICS Report as of DATE</a:t>
            </a:r>
          </a:p>
        </p:txBody>
      </p:sp>
    </p:spTree>
    <p:extLst>
      <p:ext uri="{BB962C8B-B14F-4D97-AF65-F5344CB8AC3E}">
        <p14:creationId xmlns:p14="http://schemas.microsoft.com/office/powerpoint/2010/main" val="25523671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DA33B-0CEC-435D-92BE-92C7B4F0E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Upcoming Contracting Opportunities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7DB09-3E12-45C1-9B9A-57D6115686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0" y="5600700"/>
            <a:ext cx="400050" cy="400050"/>
          </a:xfrm>
          <a:prstGeom prst="rect">
            <a:avLst/>
          </a:prstGeom>
          <a:solidFill>
            <a:srgbClr val="72717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1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ＭＳ Ｐゴシック" pitchFamily="96" charset="-128"/>
                <a:cs typeface="+mn-cs"/>
              </a:defRPr>
            </a:lvl1pPr>
            <a:lvl2pPr marL="34290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2pPr>
            <a:lvl3pPr marL="68580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3pPr>
            <a:lvl4pPr marL="102870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4pPr>
            <a:lvl5pPr marL="137160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5pPr>
            <a:lvl6pPr marL="1714500" algn="l" defTabSz="685800" rtl="0" eaLnBrk="1" latinLnBrk="0" hangingPunct="1"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6pPr>
            <a:lvl7pPr marL="2057400" algn="l" defTabSz="685800" rtl="0" eaLnBrk="1" latinLnBrk="0" hangingPunct="1"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7pPr>
            <a:lvl8pPr marL="2400300" algn="l" defTabSz="685800" rtl="0" eaLnBrk="1" latinLnBrk="0" hangingPunct="1"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8pPr>
            <a:lvl9pPr marL="2743200" algn="l" defTabSz="685800" rtl="0" eaLnBrk="1" latinLnBrk="0" hangingPunct="1"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9pPr>
          </a:lstStyle>
          <a:p>
            <a:pPr>
              <a:defRPr/>
            </a:pPr>
            <a:fld id="{32B4643D-BBDE-4897-B0CB-091B235D2EF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FCCEE9-94A0-4DEC-A78F-729ED719A1D0}"/>
              </a:ext>
            </a:extLst>
          </p:cNvPr>
          <p:cNvSpPr txBox="1"/>
          <p:nvPr/>
        </p:nvSpPr>
        <p:spPr>
          <a:xfrm>
            <a:off x="577496" y="1281981"/>
            <a:ext cx="767901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i="1" dirty="0"/>
              <a:t>Upcoming Solicitations for FY22:</a:t>
            </a:r>
          </a:p>
          <a:p>
            <a:pPr marL="342900" indent="-342900">
              <a:buAutoNum type="arabicPeriod"/>
            </a:pPr>
            <a:r>
              <a:rPr lang="en-US" dirty="0"/>
              <a:t>Rural Support Business Services; NAICS Codes: 541611 and 541612; FAR Part 8;  BPA MAS 8a Set Aside.  Competitive</a:t>
            </a:r>
          </a:p>
          <a:p>
            <a:pPr marL="342900" indent="-342900">
              <a:buAutoNum type="arabicPeriod"/>
            </a:pPr>
            <a:r>
              <a:rPr lang="en-US" dirty="0"/>
              <a:t>Audit Services, Smaller Effort.  Contract Audits NAICS Code: 541611</a:t>
            </a:r>
          </a:p>
          <a:p>
            <a:pPr marL="342900" indent="-342900">
              <a:buAutoNum type="arabicPeriod"/>
            </a:pPr>
            <a:r>
              <a:rPr lang="en-US" dirty="0"/>
              <a:t>MFH Property Management Services; Valuation; Legal; Disposition; Small Business Set Aside</a:t>
            </a:r>
          </a:p>
          <a:p>
            <a:pPr marL="342900" indent="-342900">
              <a:buAutoNum type="arabicPeriod"/>
            </a:pPr>
            <a:r>
              <a:rPr lang="en-US" dirty="0"/>
              <a:t>Professional Services, NAICS Codes: 541611</a:t>
            </a:r>
          </a:p>
          <a:p>
            <a:pPr marL="342900" indent="-342900">
              <a:buAutoNum type="arabicPeriod"/>
            </a:pPr>
            <a:r>
              <a:rPr lang="en-US" dirty="0"/>
              <a:t>USDA Environmental Services MAC  FY 23  Early Stages of Development; Multiple Large BPA’s</a:t>
            </a:r>
          </a:p>
          <a:p>
            <a:pPr marL="342900" indent="-342900">
              <a:buAutoNum type="arabicPeriod"/>
            </a:pPr>
            <a:r>
              <a:rPr lang="en-US" dirty="0"/>
              <a:t>National Default Management Services; Possible Joint Venture Opportunity; Larger Effort; Solicitation due out in Late April</a:t>
            </a:r>
          </a:p>
          <a:p>
            <a:pPr marL="342900" indent="-342900">
              <a:buAutoNum type="arabicPeriod"/>
            </a:pPr>
            <a:r>
              <a:rPr lang="en-US" dirty="0"/>
              <a:t>Environmental Review Services; NAICS Code: 541620; Larger MAS BPA off GSA</a:t>
            </a:r>
          </a:p>
          <a:p>
            <a:pPr marL="342900" indent="-342900">
              <a:buAutoNum type="arabicPeriod"/>
            </a:pPr>
            <a:endParaRPr lang="en-US" sz="1500" b="1" i="1" dirty="0">
              <a:highlight>
                <a:srgbClr val="FFFF00"/>
              </a:highlight>
            </a:endParaRPr>
          </a:p>
          <a:p>
            <a:pPr marL="342900" indent="-342900">
              <a:buAutoNum type="arabicPeriod"/>
            </a:pPr>
            <a:endParaRPr lang="en-US" sz="1500" b="1" i="1" dirty="0">
              <a:highlight>
                <a:srgbClr val="FF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078E8E-4C4D-4E8D-8A17-8570DA5F13F6}"/>
              </a:ext>
            </a:extLst>
          </p:cNvPr>
          <p:cNvSpPr txBox="1"/>
          <p:nvPr/>
        </p:nvSpPr>
        <p:spPr>
          <a:xfrm>
            <a:off x="3639845" y="6006352"/>
            <a:ext cx="539762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dirty="0"/>
              <a:t>Data source: Sam.gov Contract Opportunities</a:t>
            </a:r>
          </a:p>
        </p:txBody>
      </p:sp>
    </p:spTree>
    <p:extLst>
      <p:ext uri="{BB962C8B-B14F-4D97-AF65-F5344CB8AC3E}">
        <p14:creationId xmlns:p14="http://schemas.microsoft.com/office/powerpoint/2010/main" val="388309136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DA33B-0CEC-435D-92BE-92C7B4F0E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Upcoming RD Small Business Events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7DB09-3E12-45C1-9B9A-57D6115686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4643D-BBDE-4897-B0CB-091B235D2EF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C497E61-C549-4667-AF51-39A21C559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2 Events Anticipated Outreach Events Tentatively in June and August</a:t>
            </a:r>
          </a:p>
          <a:p>
            <a:r>
              <a:rPr lang="en-US" dirty="0"/>
              <a:t>Developing a Public Facing SharePoint Site</a:t>
            </a:r>
          </a:p>
          <a:p>
            <a:pPr lvl="1"/>
            <a:r>
              <a:rPr lang="en-US" dirty="0"/>
              <a:t>Informative Site for Vendors; Contact Information Requests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79392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F4344-FBAC-460D-85C0-A88E9C000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Small Business Contact Information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74434FB-6008-4972-82AB-1880D4AB9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524531"/>
            <a:ext cx="8305800" cy="3633395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Milbert (“”MAC””) Crossland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Procurement Analyst 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/ Small Business Officer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Rural Development Business Center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U.S. Department of Agriculture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1400 Independence Ave., S.W.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Washington D.C.  20250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Phone:  202.692-0113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E-mail:  </a:t>
            </a:r>
            <a:r>
              <a:rPr lang="en-US" sz="2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milbert.crossland@usda.gov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39562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USDA">
  <a:themeElements>
    <a:clrScheme name="Custom 1">
      <a:dk1>
        <a:srgbClr val="555555"/>
      </a:dk1>
      <a:lt1>
        <a:srgbClr val="FFFFFF"/>
      </a:lt1>
      <a:dk2>
        <a:srgbClr val="002060"/>
      </a:dk2>
      <a:lt2>
        <a:srgbClr val="FFFFFF"/>
      </a:lt2>
      <a:accent1>
        <a:srgbClr val="002060"/>
      </a:accent1>
      <a:accent2>
        <a:srgbClr val="BBBBBB"/>
      </a:accent2>
      <a:accent3>
        <a:srgbClr val="FFFFFF"/>
      </a:accent3>
      <a:accent4>
        <a:srgbClr val="474747"/>
      </a:accent4>
      <a:accent5>
        <a:srgbClr val="4949F9"/>
      </a:accent5>
      <a:accent6>
        <a:srgbClr val="999999"/>
      </a:accent6>
      <a:hlink>
        <a:srgbClr val="163FEE"/>
      </a:hlink>
      <a:folHlink>
        <a:srgbClr val="555555"/>
      </a:folHlink>
    </a:clrScheme>
    <a:fontScheme name="defaul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45A93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545555"/>
            </a:solidFill>
            <a:effectLst/>
            <a:latin typeface="Arial" charset="0"/>
            <a:ea typeface="ＭＳ Ｐゴシック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45A93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545555"/>
            </a:solidFill>
            <a:effectLst/>
            <a:latin typeface="Arial" charset="0"/>
            <a:ea typeface="ＭＳ Ｐゴシック" pitchFamily="96" charset="-128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3">
        <a:dk1>
          <a:srgbClr val="555555"/>
        </a:dk1>
        <a:lt1>
          <a:srgbClr val="FFFFFF"/>
        </a:lt1>
        <a:dk2>
          <a:srgbClr val="B50C00"/>
        </a:dk2>
        <a:lt2>
          <a:srgbClr val="BEBEBE"/>
        </a:lt2>
        <a:accent1>
          <a:srgbClr val="D10025"/>
        </a:accent1>
        <a:accent2>
          <a:srgbClr val="BEBEBE"/>
        </a:accent2>
        <a:accent3>
          <a:srgbClr val="FFFFFF"/>
        </a:accent3>
        <a:accent4>
          <a:srgbClr val="474747"/>
        </a:accent4>
        <a:accent5>
          <a:srgbClr val="E5AAAC"/>
        </a:accent5>
        <a:accent6>
          <a:srgbClr val="ACACAC"/>
        </a:accent6>
        <a:hlink>
          <a:srgbClr val="555555"/>
        </a:hlink>
        <a:folHlink>
          <a:srgbClr val="B50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4">
        <a:dk1>
          <a:srgbClr val="555555"/>
        </a:dk1>
        <a:lt1>
          <a:srgbClr val="FFFFFF"/>
        </a:lt1>
        <a:dk2>
          <a:srgbClr val="B50C00"/>
        </a:dk2>
        <a:lt2>
          <a:srgbClr val="BEBEBE"/>
        </a:lt2>
        <a:accent1>
          <a:srgbClr val="D10025"/>
        </a:accent1>
        <a:accent2>
          <a:srgbClr val="BEBEBE"/>
        </a:accent2>
        <a:accent3>
          <a:srgbClr val="FFFFFF"/>
        </a:accent3>
        <a:accent4>
          <a:srgbClr val="474747"/>
        </a:accent4>
        <a:accent5>
          <a:srgbClr val="E5AAAC"/>
        </a:accent5>
        <a:accent6>
          <a:srgbClr val="ACACAC"/>
        </a:accent6>
        <a:hlink>
          <a:srgbClr val="B50C00"/>
        </a:hlink>
        <a:folHlink>
          <a:srgbClr val="55555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5">
        <a:dk1>
          <a:srgbClr val="555555"/>
        </a:dk1>
        <a:lt1>
          <a:srgbClr val="FFFFFF"/>
        </a:lt1>
        <a:dk2>
          <a:srgbClr val="B50C00"/>
        </a:dk2>
        <a:lt2>
          <a:srgbClr val="BEBEBE"/>
        </a:lt2>
        <a:accent1>
          <a:srgbClr val="E0001B"/>
        </a:accent1>
        <a:accent2>
          <a:srgbClr val="BEBEBE"/>
        </a:accent2>
        <a:accent3>
          <a:srgbClr val="FFFFFF"/>
        </a:accent3>
        <a:accent4>
          <a:srgbClr val="474747"/>
        </a:accent4>
        <a:accent5>
          <a:srgbClr val="EDAAAB"/>
        </a:accent5>
        <a:accent6>
          <a:srgbClr val="ACACAC"/>
        </a:accent6>
        <a:hlink>
          <a:srgbClr val="B50C00"/>
        </a:hlink>
        <a:folHlink>
          <a:srgbClr val="55555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SDA" id="{F29B68F6-B6B6-4BFC-97AF-DCCA0FA7C1F1}" vid="{711BBBF7-0404-40BB-9322-E1C15A56CEF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B236C8C896E140A6C0A00676FDFF25" ma:contentTypeVersion="9" ma:contentTypeDescription="Create a new document." ma:contentTypeScope="" ma:versionID="4abad9cae726bd22b72be2d49d02303a">
  <xsd:schema xmlns:xsd="http://www.w3.org/2001/XMLSchema" xmlns:xs="http://www.w3.org/2001/XMLSchema" xmlns:p="http://schemas.microsoft.com/office/2006/metadata/properties" xmlns:ns2="0c0205a6-db34-4529-8077-d7a92e3e3354" xmlns:ns3="4ce865f6-d2b8-432a-ad72-977780d276f3" targetNamespace="http://schemas.microsoft.com/office/2006/metadata/properties" ma:root="true" ma:fieldsID="a930c9a86071159c871aa98838a9a7bf" ns2:_="" ns3:_="">
    <xsd:import namespace="0c0205a6-db34-4529-8077-d7a92e3e3354"/>
    <xsd:import namespace="4ce865f6-d2b8-432a-ad72-977780d276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0205a6-db34-4529-8077-d7a92e3e33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e865f6-d2b8-432a-ad72-977780d276f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37B2EE-D635-4EE5-A7C3-A2E242D94EF3}"/>
</file>

<file path=customXml/itemProps2.xml><?xml version="1.0" encoding="utf-8"?>
<ds:datastoreItem xmlns:ds="http://schemas.openxmlformats.org/officeDocument/2006/customXml" ds:itemID="{5D0B72B0-CCBF-4631-A12D-19A1095F6425}"/>
</file>

<file path=customXml/itemProps3.xml><?xml version="1.0" encoding="utf-8"?>
<ds:datastoreItem xmlns:ds="http://schemas.openxmlformats.org/officeDocument/2006/customXml" ds:itemID="{0AC1E586-A770-49EE-BCFD-F62B31338CB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12862</TotalTime>
  <Words>473</Words>
  <Application>Microsoft Office PowerPoint</Application>
  <PresentationFormat>On-screen Show (4:3)</PresentationFormat>
  <Paragraphs>91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USDA</vt:lpstr>
      <vt:lpstr>Procurement – Small Business Activities Day 2  Rural Development</vt:lpstr>
      <vt:lpstr>USDA/RD Contracting Structure</vt:lpstr>
      <vt:lpstr>Typical Contract Types</vt:lpstr>
      <vt:lpstr>FY22 - Small Business Achievement</vt:lpstr>
      <vt:lpstr>FY22 – Top NAICS Spending Categories</vt:lpstr>
      <vt:lpstr>Upcoming Contracting Opportunities</vt:lpstr>
      <vt:lpstr>Upcoming RD Small Business Events </vt:lpstr>
      <vt:lpstr>Small Business Contact Information</vt:lpstr>
    </vt:vector>
  </TitlesOfParts>
  <Company>RD - BC - Office of the Chief Operatiang Officer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 Industry Day Presentation - Day 2</dc:title>
  <dc:subject>RD Industry Day Presentation - Day 2</dc:subject>
  <dc:creator>Gardner, Maureen - OSEC, Washington, DC</dc:creator>
  <cp:lastModifiedBy>Mullen, Matthew - RD, National Office</cp:lastModifiedBy>
  <cp:revision>59</cp:revision>
  <cp:lastPrinted>2019-11-22T22:37:16Z</cp:lastPrinted>
  <dcterms:created xsi:type="dcterms:W3CDTF">2019-11-11T18:14:04Z</dcterms:created>
  <dcterms:modified xsi:type="dcterms:W3CDTF">2022-04-19T19:16:44Z</dcterms:modified>
  <cp:category>PowerPoint Presentation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0x0101007BB236C8C896E140A6C0A00676FDFF25</vt:lpwstr>
  </property>
</Properties>
</file>