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6" r:id="rId5"/>
  </p:sldMasterIdLst>
  <p:notesMasterIdLst>
    <p:notesMasterId r:id="rId12"/>
  </p:notesMasterIdLst>
  <p:handoutMasterIdLst>
    <p:handoutMasterId r:id="rId13"/>
  </p:handoutMasterIdLst>
  <p:sldIdLst>
    <p:sldId id="300" r:id="rId6"/>
    <p:sldId id="415" r:id="rId7"/>
    <p:sldId id="416" r:id="rId8"/>
    <p:sldId id="414" r:id="rId9"/>
    <p:sldId id="276" r:id="rId10"/>
    <p:sldId id="304" r:id="rId11"/>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e Dunbar" initials="CD" lastIdx="6" clrIdx="0"/>
  <p:cmAuthor id="7" name="Lilly, Dorothy - OCP, Washington, DC" initials="LD" lastIdx="6" clrIdx="7">
    <p:extLst>
      <p:ext uri="{19B8F6BF-5375-455C-9EA6-DF929625EA0E}">
        <p15:presenceInfo xmlns:p15="http://schemas.microsoft.com/office/powerpoint/2012/main" userId="S::dorothy.lilly@usda.gov::07ee2f2a-ed03-4394-8b26-bc0fa2da2932" providerId="AD"/>
      </p:ext>
    </p:extLst>
  </p:cmAuthor>
  <p:cmAuthor id="1" name="swalter" initials="s" lastIdx="1" clrIdx="1"/>
  <p:cmAuthor id="8" name="Taylor, Tiffany - OCP, Washington, DC" initials="TD" lastIdx="4" clrIdx="8">
    <p:extLst>
      <p:ext uri="{19B8F6BF-5375-455C-9EA6-DF929625EA0E}">
        <p15:presenceInfo xmlns:p15="http://schemas.microsoft.com/office/powerpoint/2012/main" userId="S::tiffanyj.taylor@usda.gov::45b193b9-72ba-4105-a03f-f1a9af0676d1" providerId="AD"/>
      </p:ext>
    </p:extLst>
  </p:cmAuthor>
  <p:cmAuthor id="2" name="Toothman, Rick - DM" initials="TR-D" lastIdx="11" clrIdx="2">
    <p:extLst>
      <p:ext uri="{19B8F6BF-5375-455C-9EA6-DF929625EA0E}">
        <p15:presenceInfo xmlns:p15="http://schemas.microsoft.com/office/powerpoint/2012/main" userId="S-1-5-21-2443529608-3098792306-3041422421-331822" providerId="AD"/>
      </p:ext>
    </p:extLst>
  </p:cmAuthor>
  <p:cmAuthor id="9" name="Taylor, Tiffany - OCP, Washington, DC" initials="TT" lastIdx="3" clrIdx="9">
    <p:extLst>
      <p:ext uri="{19B8F6BF-5375-455C-9EA6-DF929625EA0E}">
        <p15:presenceInfo xmlns:p15="http://schemas.microsoft.com/office/powerpoint/2012/main" userId="Taylor, Tiffany - OCP, Washington, DC" providerId="None"/>
      </p:ext>
    </p:extLst>
  </p:cmAuthor>
  <p:cmAuthor id="3" name="Javed, Ambreen- DM" initials="JAD" lastIdx="3" clrIdx="3">
    <p:extLst>
      <p:ext uri="{19B8F6BF-5375-455C-9EA6-DF929625EA0E}">
        <p15:presenceInfo xmlns:p15="http://schemas.microsoft.com/office/powerpoint/2012/main" userId="S-1-5-21-2443529608-3098792306-3041422421-333478" providerId="AD"/>
      </p:ext>
    </p:extLst>
  </p:cmAuthor>
  <p:cmAuthor id="4" name="Roberts, Yvonne - DM-DMSO-OPPM, Washington, DC" initials="RY-DWD" lastIdx="8" clrIdx="4">
    <p:extLst>
      <p:ext uri="{19B8F6BF-5375-455C-9EA6-DF929625EA0E}">
        <p15:presenceInfo xmlns:p15="http://schemas.microsoft.com/office/powerpoint/2012/main" userId="S-1-5-21-2443529608-3098792306-3041422421-870714" providerId="AD"/>
      </p:ext>
    </p:extLst>
  </p:cmAuthor>
  <p:cmAuthor id="5" name="Lundy, Diane - DM, Washington, DC" initials="LD-DWD" lastIdx="51" clrIdx="5">
    <p:extLst>
      <p:ext uri="{19B8F6BF-5375-455C-9EA6-DF929625EA0E}">
        <p15:presenceInfo xmlns:p15="http://schemas.microsoft.com/office/powerpoint/2012/main" userId="S-1-5-21-2443529608-3098792306-3041422421-926040" providerId="AD"/>
      </p:ext>
    </p:extLst>
  </p:cmAuthor>
  <p:cmAuthor id="6" name="Corder, Christopher - DM" initials="CC-D" lastIdx="30" clrIdx="6">
    <p:extLst>
      <p:ext uri="{19B8F6BF-5375-455C-9EA6-DF929625EA0E}">
        <p15:presenceInfo xmlns:p15="http://schemas.microsoft.com/office/powerpoint/2012/main" userId="S-1-5-21-2443529608-3098792306-3041422421-3318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9900"/>
    <a:srgbClr val="045A93"/>
    <a:srgbClr val="003399"/>
    <a:srgbClr val="21B309"/>
    <a:srgbClr val="00246C"/>
    <a:srgbClr val="FFFF66"/>
    <a:srgbClr val="006600"/>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2640"/>
        <p:guide pos="4176"/>
      </p:guideLst>
    </p:cSldViewPr>
  </p:slideViewPr>
  <p:notesTextViewPr>
    <p:cViewPr>
      <p:scale>
        <a:sx n="3" d="2"/>
        <a:sy n="3" d="2"/>
      </p:scale>
      <p:origin x="0" y="0"/>
    </p:cViewPr>
  </p:notesTextViewPr>
  <p:notesViewPr>
    <p:cSldViewPr snapToGrid="0">
      <p:cViewPr varScale="1">
        <p:scale>
          <a:sx n="86" d="100"/>
          <a:sy n="86" d="100"/>
        </p:scale>
        <p:origin x="38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5" y="0"/>
            <a:ext cx="3037407" cy="465462"/>
          </a:xfrm>
          <a:prstGeom prst="rect">
            <a:avLst/>
          </a:prstGeom>
          <a:noFill/>
          <a:ln w="9525">
            <a:noFill/>
            <a:miter lim="800000"/>
            <a:headEnd/>
            <a:tailEnd/>
          </a:ln>
          <a:effectLst/>
        </p:spPr>
        <p:txBody>
          <a:bodyPr vert="horz" wrap="square" lIns="92167" tIns="46084" rIns="92167" bIns="46084" numCol="1" anchor="t" anchorCtr="0" compatLnSpc="1">
            <a:prstTxWarp prst="textNoShape">
              <a:avLst/>
            </a:prstTxWarp>
          </a:bodyPr>
          <a:lstStyle>
            <a:lvl1pPr>
              <a:defRPr sz="1200" dirty="0">
                <a:latin typeface="Arial" pitchFamily="34" charset="0"/>
              </a:defRPr>
            </a:lvl1pPr>
          </a:lstStyle>
          <a:p>
            <a:pPr>
              <a:defRPr/>
            </a:pPr>
            <a:endParaRPr lang="en-US"/>
          </a:p>
        </p:txBody>
      </p:sp>
      <p:sp>
        <p:nvSpPr>
          <p:cNvPr id="80899" name="Rectangle 3"/>
          <p:cNvSpPr>
            <a:spLocks noGrp="1" noChangeArrowheads="1"/>
          </p:cNvSpPr>
          <p:nvPr>
            <p:ph type="dt" sz="quarter" idx="1"/>
          </p:nvPr>
        </p:nvSpPr>
        <p:spPr bwMode="auto">
          <a:xfrm>
            <a:off x="3971374" y="0"/>
            <a:ext cx="3037407" cy="465462"/>
          </a:xfrm>
          <a:prstGeom prst="rect">
            <a:avLst/>
          </a:prstGeom>
          <a:noFill/>
          <a:ln w="9525">
            <a:noFill/>
            <a:miter lim="800000"/>
            <a:headEnd/>
            <a:tailEnd/>
          </a:ln>
          <a:effectLst/>
        </p:spPr>
        <p:txBody>
          <a:bodyPr vert="horz" wrap="square" lIns="92167" tIns="46084" rIns="92167" bIns="46084" numCol="1" anchor="t" anchorCtr="0" compatLnSpc="1">
            <a:prstTxWarp prst="textNoShape">
              <a:avLst/>
            </a:prstTxWarp>
          </a:bodyPr>
          <a:lstStyle>
            <a:lvl1pPr algn="r">
              <a:defRPr sz="1200">
                <a:latin typeface="Arial" pitchFamily="34" charset="0"/>
              </a:defRPr>
            </a:lvl1pPr>
          </a:lstStyle>
          <a:p>
            <a:pPr>
              <a:defRPr/>
            </a:pPr>
            <a:fld id="{7DBF9633-BCC4-4CB3-8F57-B46A37A4986A}" type="datetimeFigureOut">
              <a:rPr lang="en-US"/>
              <a:pPr>
                <a:defRPr/>
              </a:pPr>
              <a:t>5/5/2022</a:t>
            </a:fld>
            <a:endParaRPr lang="en-US"/>
          </a:p>
        </p:txBody>
      </p:sp>
      <p:sp>
        <p:nvSpPr>
          <p:cNvPr id="80900" name="Rectangle 4"/>
          <p:cNvSpPr>
            <a:spLocks noGrp="1" noChangeArrowheads="1"/>
          </p:cNvSpPr>
          <p:nvPr>
            <p:ph type="ftr" sz="quarter" idx="2"/>
          </p:nvPr>
        </p:nvSpPr>
        <p:spPr bwMode="auto">
          <a:xfrm>
            <a:off x="5" y="8829343"/>
            <a:ext cx="3037407" cy="465462"/>
          </a:xfrm>
          <a:prstGeom prst="rect">
            <a:avLst/>
          </a:prstGeom>
          <a:noFill/>
          <a:ln w="9525">
            <a:noFill/>
            <a:miter lim="800000"/>
            <a:headEnd/>
            <a:tailEnd/>
          </a:ln>
          <a:effectLst/>
        </p:spPr>
        <p:txBody>
          <a:bodyPr vert="horz" wrap="square" lIns="92167" tIns="46084" rIns="92167" bIns="46084" numCol="1" anchor="b" anchorCtr="0" compatLnSpc="1">
            <a:prstTxWarp prst="textNoShape">
              <a:avLst/>
            </a:prstTxWarp>
          </a:bodyPr>
          <a:lstStyle>
            <a:lvl1pPr>
              <a:defRPr sz="1200" dirty="0">
                <a:latin typeface="Arial" pitchFamily="34" charset="0"/>
              </a:defRPr>
            </a:lvl1pPr>
          </a:lstStyle>
          <a:p>
            <a:pPr>
              <a:defRPr/>
            </a:pPr>
            <a:endParaRPr lang="en-US"/>
          </a:p>
        </p:txBody>
      </p:sp>
      <p:sp>
        <p:nvSpPr>
          <p:cNvPr id="80901" name="Rectangle 5"/>
          <p:cNvSpPr>
            <a:spLocks noGrp="1" noChangeArrowheads="1"/>
          </p:cNvSpPr>
          <p:nvPr>
            <p:ph type="sldNum" sz="quarter" idx="3"/>
          </p:nvPr>
        </p:nvSpPr>
        <p:spPr bwMode="auto">
          <a:xfrm>
            <a:off x="3971374" y="8829343"/>
            <a:ext cx="3037407" cy="465462"/>
          </a:xfrm>
          <a:prstGeom prst="rect">
            <a:avLst/>
          </a:prstGeom>
          <a:noFill/>
          <a:ln w="9525">
            <a:noFill/>
            <a:miter lim="800000"/>
            <a:headEnd/>
            <a:tailEnd/>
          </a:ln>
          <a:effectLst/>
        </p:spPr>
        <p:txBody>
          <a:bodyPr vert="horz" wrap="square" lIns="92167" tIns="46084" rIns="92167" bIns="46084" numCol="1" anchor="b" anchorCtr="0" compatLnSpc="1">
            <a:prstTxWarp prst="textNoShape">
              <a:avLst/>
            </a:prstTxWarp>
          </a:bodyPr>
          <a:lstStyle>
            <a:lvl1pPr algn="r">
              <a:defRPr sz="1200">
                <a:latin typeface="Arial" pitchFamily="34" charset="0"/>
              </a:defRPr>
            </a:lvl1pPr>
          </a:lstStyle>
          <a:p>
            <a:pPr>
              <a:defRPr/>
            </a:pPr>
            <a:fld id="{240210E0-6BC2-4C7D-9B38-D81D9444CC9F}" type="slidenum">
              <a:rPr lang="en-US"/>
              <a:pPr>
                <a:defRPr/>
              </a:pPr>
              <a:t>‹#›</a:t>
            </a:fld>
            <a:endParaRPr lang="en-US"/>
          </a:p>
        </p:txBody>
      </p:sp>
    </p:spTree>
    <p:extLst>
      <p:ext uri="{BB962C8B-B14F-4D97-AF65-F5344CB8AC3E}">
        <p14:creationId xmlns:p14="http://schemas.microsoft.com/office/powerpoint/2010/main" val="929040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9032" cy="465462"/>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lvl1pPr defTabSz="926471">
              <a:defRPr sz="1200" dirty="0">
                <a:latin typeface="Arial Narrow" pitchFamily="34" charset="0"/>
              </a:defRPr>
            </a:lvl1pPr>
          </a:lstStyle>
          <a:p>
            <a:pPr>
              <a:defRPr/>
            </a:pPr>
            <a:endParaRPr lang="en-US"/>
          </a:p>
        </p:txBody>
      </p:sp>
      <p:sp>
        <p:nvSpPr>
          <p:cNvPr id="11267" name="Rectangle 3"/>
          <p:cNvSpPr>
            <a:spLocks noGrp="1" noChangeArrowheads="1"/>
          </p:cNvSpPr>
          <p:nvPr>
            <p:ph type="dt" idx="1"/>
          </p:nvPr>
        </p:nvSpPr>
        <p:spPr bwMode="auto">
          <a:xfrm>
            <a:off x="3971375" y="0"/>
            <a:ext cx="3039031" cy="465462"/>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lvl1pPr algn="r" defTabSz="926471">
              <a:defRPr sz="1200" dirty="0">
                <a:latin typeface="Arial Narrow" pitchFamily="34"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5591" y="4416272"/>
            <a:ext cx="5139227" cy="4182740"/>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830942"/>
            <a:ext cx="3039032" cy="465460"/>
          </a:xfrm>
          <a:prstGeom prst="rect">
            <a:avLst/>
          </a:prstGeom>
          <a:noFill/>
          <a:ln w="9525">
            <a:noFill/>
            <a:miter lim="800000"/>
            <a:headEnd/>
            <a:tailEnd/>
          </a:ln>
        </p:spPr>
        <p:txBody>
          <a:bodyPr vert="horz" wrap="square" lIns="91296" tIns="45647" rIns="91296" bIns="45647" numCol="1" anchor="b" anchorCtr="0" compatLnSpc="1">
            <a:prstTxWarp prst="textNoShape">
              <a:avLst/>
            </a:prstTxWarp>
          </a:bodyPr>
          <a:lstStyle>
            <a:lvl1pPr defTabSz="926471">
              <a:defRPr sz="1200" dirty="0">
                <a:latin typeface="Arial Narrow"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3971375" y="8830942"/>
            <a:ext cx="3039031" cy="465460"/>
          </a:xfrm>
          <a:prstGeom prst="rect">
            <a:avLst/>
          </a:prstGeom>
          <a:noFill/>
          <a:ln w="9525">
            <a:noFill/>
            <a:miter lim="800000"/>
            <a:headEnd/>
            <a:tailEnd/>
          </a:ln>
        </p:spPr>
        <p:txBody>
          <a:bodyPr vert="horz" wrap="square" lIns="91296" tIns="45647" rIns="91296" bIns="45647" numCol="1" anchor="b" anchorCtr="0" compatLnSpc="1">
            <a:prstTxWarp prst="textNoShape">
              <a:avLst/>
            </a:prstTxWarp>
          </a:bodyPr>
          <a:lstStyle>
            <a:lvl1pPr algn="r" defTabSz="926471">
              <a:defRPr sz="1200">
                <a:latin typeface="Arial Narrow" pitchFamily="34" charset="0"/>
              </a:defRPr>
            </a:lvl1pPr>
          </a:lstStyle>
          <a:p>
            <a:pPr>
              <a:defRPr/>
            </a:pPr>
            <a:fld id="{78E37E85-AB30-4E7E-8092-43D16375185F}" type="slidenum">
              <a:rPr lang="en-US"/>
              <a:pPr>
                <a:defRPr/>
              </a:pPr>
              <a:t>‹#›</a:t>
            </a:fld>
            <a:endParaRPr lang="en-US"/>
          </a:p>
        </p:txBody>
      </p:sp>
    </p:spTree>
    <p:extLst>
      <p:ext uri="{BB962C8B-B14F-4D97-AF65-F5344CB8AC3E}">
        <p14:creationId xmlns:p14="http://schemas.microsoft.com/office/powerpoint/2010/main" val="2800576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5586" y="4416747"/>
            <a:ext cx="5139227" cy="4182740"/>
          </a:xfrm>
          <a:noFill/>
          <a:ln/>
        </p:spPr>
        <p:txBody>
          <a:bodyPr/>
          <a:lstStyle/>
          <a:p>
            <a:endParaRPr lang="en-US" dirty="0"/>
          </a:p>
        </p:txBody>
      </p:sp>
    </p:spTree>
    <p:extLst>
      <p:ext uri="{BB962C8B-B14F-4D97-AF65-F5344CB8AC3E}">
        <p14:creationId xmlns:p14="http://schemas.microsoft.com/office/powerpoint/2010/main" val="4160397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2</a:t>
            </a:fld>
            <a:endParaRPr lang="en-US"/>
          </a:p>
        </p:txBody>
      </p:sp>
    </p:spTree>
    <p:extLst>
      <p:ext uri="{BB962C8B-B14F-4D97-AF65-F5344CB8AC3E}">
        <p14:creationId xmlns:p14="http://schemas.microsoft.com/office/powerpoint/2010/main" val="16242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3</a:t>
            </a:fld>
            <a:endParaRPr lang="en-US"/>
          </a:p>
        </p:txBody>
      </p:sp>
    </p:spTree>
    <p:extLst>
      <p:ext uri="{BB962C8B-B14F-4D97-AF65-F5344CB8AC3E}">
        <p14:creationId xmlns:p14="http://schemas.microsoft.com/office/powerpoint/2010/main" val="35676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4</a:t>
            </a:fld>
            <a:endParaRPr lang="en-US"/>
          </a:p>
        </p:txBody>
      </p:sp>
    </p:spTree>
    <p:extLst>
      <p:ext uri="{BB962C8B-B14F-4D97-AF65-F5344CB8AC3E}">
        <p14:creationId xmlns:p14="http://schemas.microsoft.com/office/powerpoint/2010/main" val="3386877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1100" y="4415632"/>
            <a:ext cx="5139227" cy="4182740"/>
          </a:xfrm>
        </p:spPr>
        <p:txBody>
          <a:bodyPr/>
          <a:lstStyle/>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5</a:t>
            </a:fld>
            <a:endParaRPr lang="en-US"/>
          </a:p>
        </p:txBody>
      </p:sp>
    </p:spTree>
    <p:extLst>
      <p:ext uri="{BB962C8B-B14F-4D97-AF65-F5344CB8AC3E}">
        <p14:creationId xmlns:p14="http://schemas.microsoft.com/office/powerpoint/2010/main" val="3697487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6</a:t>
            </a:fld>
            <a:endParaRPr lang="en-US"/>
          </a:p>
        </p:txBody>
      </p:sp>
    </p:spTree>
    <p:extLst>
      <p:ext uri="{BB962C8B-B14F-4D97-AF65-F5344CB8AC3E}">
        <p14:creationId xmlns:p14="http://schemas.microsoft.com/office/powerpoint/2010/main" val="9648468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userDrawn="1"/>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userDrawn="1"/>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6" name="Rectangle 36"/>
          <p:cNvSpPr>
            <a:spLocks noChangeArrowheads="1"/>
          </p:cNvSpPr>
          <p:nvPr userDrawn="1"/>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7" name="Line 41"/>
          <p:cNvSpPr>
            <a:spLocks noChangeShapeType="1"/>
          </p:cNvSpPr>
          <p:nvPr userDrawn="1"/>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a:ea typeface="ＭＳ Ｐゴシック" pitchFamily="96" charset="-128"/>
              <a:cs typeface="+mn-cs"/>
            </a:endParaRPr>
          </a:p>
        </p:txBody>
      </p:sp>
      <p:sp>
        <p:nvSpPr>
          <p:cNvPr id="8" name="Text Box 51"/>
          <p:cNvSpPr txBox="1">
            <a:spLocks noChangeArrowheads="1"/>
          </p:cNvSpPr>
          <p:nvPr userDrawn="1"/>
        </p:nvSpPr>
        <p:spPr bwMode="auto">
          <a:xfrm>
            <a:off x="4114800" y="104775"/>
            <a:ext cx="4876800" cy="581025"/>
          </a:xfrm>
          <a:prstGeom prst="rect">
            <a:avLst/>
          </a:prstGeom>
          <a:noFill/>
          <a:ln w="9525">
            <a:noFill/>
            <a:miter lim="800000"/>
            <a:headEnd/>
            <a:tailEnd/>
          </a:ln>
          <a:effectLst/>
        </p:spPr>
        <p:txBody>
          <a:bodyPr anchor="ctr">
            <a:spAutoFit/>
          </a:bodyPr>
          <a:lstStyle/>
          <a:p>
            <a:pPr algn="r">
              <a:defRPr/>
            </a:pPr>
            <a:r>
              <a:rPr lang="en-US" sz="1600">
                <a:solidFill>
                  <a:srgbClr val="EDEDED"/>
                </a:solidFill>
                <a:ea typeface="ＭＳ Ｐゴシック" pitchFamily="96" charset="-128"/>
                <a:cs typeface="+mn-cs"/>
              </a:rPr>
              <a:t>United States Department of Agriculture</a:t>
            </a:r>
          </a:p>
          <a:p>
            <a:pPr algn="r">
              <a:defRPr/>
            </a:pPr>
            <a:r>
              <a:rPr lang="en-US" sz="1600">
                <a:solidFill>
                  <a:srgbClr val="EDEDED"/>
                </a:solidFill>
                <a:ea typeface="ＭＳ Ｐゴシック" pitchFamily="96" charset="-128"/>
                <a:cs typeface="+mn-cs"/>
              </a:rPr>
              <a:t>Office of Contracting and Procurement</a:t>
            </a:r>
          </a:p>
        </p:txBody>
      </p:sp>
      <p:pic>
        <p:nvPicPr>
          <p:cNvPr id="9" name="Picture 56"/>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4"/>
          <p:cNvSpPr>
            <a:spLocks noGrp="1" noChangeArrowheads="1"/>
          </p:cNvSpPr>
          <p:nvPr>
            <p:ph type="sldNum" sz="quarter" idx="10"/>
          </p:nvPr>
        </p:nvSpPr>
        <p:spPr>
          <a:ln/>
        </p:spPr>
        <p:txBody>
          <a:bodyPr/>
          <a:lstStyle>
            <a:lvl1pPr>
              <a:defRPr/>
            </a:lvl1pPr>
          </a:lstStyle>
          <a:p>
            <a:pPr>
              <a:defRPr/>
            </a:pPr>
            <a:fld id="{A03A9978-6755-4BC3-8940-FEE5FD5C6EF9}"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endParaRPr lang="en-US" noProof="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p:nvSpPr>
        <p:spPr bwMode="auto">
          <a:xfrm>
            <a:off x="4114800" y="226010"/>
            <a:ext cx="4876800" cy="338554"/>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extLst>
      <p:ext uri="{BB962C8B-B14F-4D97-AF65-F5344CB8AC3E}">
        <p14:creationId xmlns:p14="http://schemas.microsoft.com/office/powerpoint/2010/main" val="229518828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extLst>
      <p:ext uri="{BB962C8B-B14F-4D97-AF65-F5344CB8AC3E}">
        <p14:creationId xmlns:p14="http://schemas.microsoft.com/office/powerpoint/2010/main" val="47871467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extLst>
      <p:ext uri="{BB962C8B-B14F-4D97-AF65-F5344CB8AC3E}">
        <p14:creationId xmlns:p14="http://schemas.microsoft.com/office/powerpoint/2010/main" val="65885117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extLst>
      <p:ext uri="{BB962C8B-B14F-4D97-AF65-F5344CB8AC3E}">
        <p14:creationId xmlns:p14="http://schemas.microsoft.com/office/powerpoint/2010/main" val="247959323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extLst>
      <p:ext uri="{BB962C8B-B14F-4D97-AF65-F5344CB8AC3E}">
        <p14:creationId xmlns:p14="http://schemas.microsoft.com/office/powerpoint/2010/main" val="117350779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extLst>
      <p:ext uri="{BB962C8B-B14F-4D97-AF65-F5344CB8AC3E}">
        <p14:creationId xmlns:p14="http://schemas.microsoft.com/office/powerpoint/2010/main" val="121417211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extLst>
      <p:ext uri="{BB962C8B-B14F-4D97-AF65-F5344CB8AC3E}">
        <p14:creationId xmlns:p14="http://schemas.microsoft.com/office/powerpoint/2010/main" val="355439500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extLst>
      <p:ext uri="{BB962C8B-B14F-4D97-AF65-F5344CB8AC3E}">
        <p14:creationId xmlns:p14="http://schemas.microsoft.com/office/powerpoint/2010/main" val="97900682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extLst>
      <p:ext uri="{BB962C8B-B14F-4D97-AF65-F5344CB8AC3E}">
        <p14:creationId xmlns:p14="http://schemas.microsoft.com/office/powerpoint/2010/main" val="152358359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extLst>
      <p:ext uri="{BB962C8B-B14F-4D97-AF65-F5344CB8AC3E}">
        <p14:creationId xmlns:p14="http://schemas.microsoft.com/office/powerpoint/2010/main" val="52307058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extLst>
      <p:ext uri="{BB962C8B-B14F-4D97-AF65-F5344CB8AC3E}">
        <p14:creationId xmlns:p14="http://schemas.microsoft.com/office/powerpoint/2010/main" val="181838886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extLst>
      <p:ext uri="{BB962C8B-B14F-4D97-AF65-F5344CB8AC3E}">
        <p14:creationId xmlns:p14="http://schemas.microsoft.com/office/powerpoint/2010/main" val="206943804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extLst>
      <p:ext uri="{BB962C8B-B14F-4D97-AF65-F5344CB8AC3E}">
        <p14:creationId xmlns:p14="http://schemas.microsoft.com/office/powerpoint/2010/main" val="31274718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24"/>
          <p:cNvSpPr>
            <a:spLocks noGrp="1" noChangeArrowheads="1"/>
          </p:cNvSpPr>
          <p:nvPr>
            <p:ph type="sldNum" sz="quarter" idx="10"/>
          </p:nvPr>
        </p:nvSpPr>
        <p:spPr>
          <a:xfrm>
            <a:off x="0" y="6324600"/>
            <a:ext cx="533400" cy="533400"/>
          </a:xfrm>
          <a:ln/>
        </p:spPr>
        <p:txBody>
          <a:bodyPr/>
          <a:lstStyle>
            <a:lvl1pPr>
              <a:defRPr/>
            </a:lvl1pPr>
          </a:lstStyle>
          <a:p>
            <a:pPr>
              <a:defRPr/>
            </a:pPr>
            <a:fld id="{A03A9978-6755-4BC3-8940-FEE5FD5C6EF9}" type="slidenum">
              <a:rPr lang="en-US"/>
              <a:pPr>
                <a:defRPr/>
              </a:pPr>
              <a:t>‹#›</a:t>
            </a:fld>
            <a:endParaRPr lang="en-US" dirty="0"/>
          </a:p>
        </p:txBody>
      </p:sp>
    </p:spTree>
    <p:extLst>
      <p:ext uri="{BB962C8B-B14F-4D97-AF65-F5344CB8AC3E}">
        <p14:creationId xmlns:p14="http://schemas.microsoft.com/office/powerpoint/2010/main" val="166785575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r>
              <a:rPr lang="en-US" noProof="0"/>
              <a:t>Click icon to add SmartArt graphic</a:t>
            </a:r>
            <a:endParaRPr lang="en-US" noProof="0" dirty="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extLst>
      <p:ext uri="{BB962C8B-B14F-4D97-AF65-F5344CB8AC3E}">
        <p14:creationId xmlns:p14="http://schemas.microsoft.com/office/powerpoint/2010/main" val="3533557555"/>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extLst>
      <p:ext uri="{BB962C8B-B14F-4D97-AF65-F5344CB8AC3E}">
        <p14:creationId xmlns:p14="http://schemas.microsoft.com/office/powerpoint/2010/main" val="42553273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userDrawn="1"/>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1052" name="Rectangle 28"/>
          <p:cNvSpPr>
            <a:spLocks noChangeArrowheads="1"/>
          </p:cNvSpPr>
          <p:nvPr userDrawn="1"/>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a:p>
        </p:txBody>
      </p:sp>
      <p:sp>
        <p:nvSpPr>
          <p:cNvPr id="1063" name="Rectangle 39"/>
          <p:cNvSpPr>
            <a:spLocks noChangeArrowheads="1"/>
          </p:cNvSpPr>
          <p:nvPr userDrawn="1"/>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a:solidFill>
                <a:srgbClr val="F0BA20"/>
              </a:solidFill>
              <a:ea typeface="ＭＳ Ｐゴシック" pitchFamily="96" charset="-128"/>
              <a:cs typeface="+mn-cs"/>
            </a:endParaRPr>
          </a:p>
        </p:txBody>
      </p:sp>
      <p:pic>
        <p:nvPicPr>
          <p:cNvPr id="1032" name="Picture 43"/>
          <p:cNvPicPr>
            <a:picLocks noChangeAspect="1" noChangeArrowheads="1"/>
          </p:cNvPicPr>
          <p:nvPr userDrawn="1"/>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0" fontAlgn="base" hangingPunct="0">
        <a:spcBef>
          <a:spcPct val="0"/>
        </a:spcBef>
        <a:spcAft>
          <a:spcPct val="0"/>
        </a:spcAft>
        <a:defRPr sz="3600">
          <a:solidFill>
            <a:schemeClr val="bg2"/>
          </a:solidFill>
          <a:latin typeface="+mj-lt"/>
          <a:ea typeface="+mj-ea"/>
          <a:cs typeface="ＭＳ Ｐゴシック"/>
        </a:defRPr>
      </a:lvl1pPr>
      <a:lvl2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fontAlgn="base">
        <a:spcBef>
          <a:spcPct val="0"/>
        </a:spcBef>
        <a:spcAft>
          <a:spcPct val="0"/>
        </a:spcAft>
        <a:defRPr sz="3600">
          <a:solidFill>
            <a:schemeClr val="bg2"/>
          </a:solidFill>
          <a:latin typeface="Arial" charset="0"/>
          <a:ea typeface="ＭＳ Ｐゴシック" pitchFamily="96" charset="-128"/>
        </a:defRPr>
      </a:lvl6pPr>
      <a:lvl7pPr marL="914400" algn="l" rtl="0" fontAlgn="base">
        <a:spcBef>
          <a:spcPct val="0"/>
        </a:spcBef>
        <a:spcAft>
          <a:spcPct val="0"/>
        </a:spcAft>
        <a:defRPr sz="3600">
          <a:solidFill>
            <a:schemeClr val="bg2"/>
          </a:solidFill>
          <a:latin typeface="Arial" charset="0"/>
          <a:ea typeface="ＭＳ Ｐゴシック" pitchFamily="96" charset="-128"/>
        </a:defRPr>
      </a:lvl7pPr>
      <a:lvl8pPr marL="1371600" algn="l" rtl="0" fontAlgn="base">
        <a:spcBef>
          <a:spcPct val="0"/>
        </a:spcBef>
        <a:spcAft>
          <a:spcPct val="0"/>
        </a:spcAft>
        <a:defRPr sz="3600">
          <a:solidFill>
            <a:schemeClr val="bg2"/>
          </a:solidFill>
          <a:latin typeface="Arial" charset="0"/>
          <a:ea typeface="ＭＳ Ｐゴシック" pitchFamily="96" charset="-128"/>
        </a:defRPr>
      </a:lvl8pPr>
      <a:lvl9pPr marL="1828800" algn="l" rtl="0" fontAlgn="base">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0" fontAlgn="base" hangingPunct="0">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0" fontAlgn="base" hangingPunct="0">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0" fontAlgn="base" hangingPunct="0">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0" fontAlgn="base" hangingPunct="0">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0" fontAlgn="base" hangingPunct="0">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extLst>
      <p:ext uri="{BB962C8B-B14F-4D97-AF65-F5344CB8AC3E}">
        <p14:creationId xmlns:p14="http://schemas.microsoft.com/office/powerpoint/2010/main" val="2072058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ransition/>
  <p:hf hdr="0" ftr="0" dt="0"/>
  <p:txStyles>
    <p:title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1" fontAlgn="base" hangingPunct="1">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1" fontAlgn="base" hangingPunct="1">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1" fontAlgn="base" hangingPunct="1">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1" fontAlgn="base" hangingPunct="1">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adonna.Montgomery@usda.gov"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1447800" y="2590800"/>
            <a:ext cx="7315200" cy="1524000"/>
          </a:xfrm>
        </p:spPr>
        <p:txBody>
          <a:bodyPr/>
          <a:lstStyle/>
          <a:p>
            <a:r>
              <a:rPr lang="en-US" b="1" dirty="0"/>
              <a:t>Food Safety &amp; Inspection Service (FSIS) Overview</a:t>
            </a:r>
            <a:endParaRPr lang="en-US" sz="2400" b="1" dirty="0">
              <a:solidFill>
                <a:schemeClr val="tx1"/>
              </a:solidFill>
            </a:endParaRPr>
          </a:p>
        </p:txBody>
      </p:sp>
      <p:sp>
        <p:nvSpPr>
          <p:cNvPr id="20482" name="Subtitle 2"/>
          <p:cNvSpPr>
            <a:spLocks noGrp="1"/>
          </p:cNvSpPr>
          <p:nvPr>
            <p:ph type="subTitle" idx="1"/>
          </p:nvPr>
        </p:nvSpPr>
        <p:spPr>
          <a:xfrm>
            <a:off x="1524000" y="5486400"/>
            <a:ext cx="7391400" cy="971550"/>
          </a:xfrm>
        </p:spPr>
        <p:txBody>
          <a:bodyPr/>
          <a:lstStyle/>
          <a:p>
            <a:pPr>
              <a:lnSpc>
                <a:spcPct val="80000"/>
              </a:lnSpc>
            </a:pPr>
            <a:r>
              <a:rPr lang="en-US" dirty="0"/>
              <a:t>George D. Baptist III, Branch Chief, Procurement Branch</a:t>
            </a:r>
          </a:p>
          <a:p>
            <a:pPr>
              <a:lnSpc>
                <a:spcPct val="80000"/>
              </a:lnSpc>
            </a:pPr>
            <a:endParaRPr lang="en-US" sz="1100" dirty="0"/>
          </a:p>
          <a:p>
            <a:pPr>
              <a:lnSpc>
                <a:spcPct val="80000"/>
              </a:lnSpc>
            </a:pPr>
            <a:endParaRPr lang="en-US" sz="20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CDBFF-C220-4C0D-B75E-BFD97317E0FD}"/>
              </a:ext>
            </a:extLst>
          </p:cNvPr>
          <p:cNvSpPr>
            <a:spLocks noGrp="1"/>
          </p:cNvSpPr>
          <p:nvPr>
            <p:ph type="title"/>
          </p:nvPr>
        </p:nvSpPr>
        <p:spPr/>
        <p:txBody>
          <a:bodyPr/>
          <a:lstStyle/>
          <a:p>
            <a:r>
              <a:rPr lang="en-US" dirty="0"/>
              <a:t>FSIS Mission</a:t>
            </a:r>
          </a:p>
        </p:txBody>
      </p:sp>
      <p:sp>
        <p:nvSpPr>
          <p:cNvPr id="3" name="Content Placeholder 2">
            <a:extLst>
              <a:ext uri="{FF2B5EF4-FFF2-40B4-BE49-F238E27FC236}">
                <a16:creationId xmlns:a16="http://schemas.microsoft.com/office/drawing/2014/main" id="{A0B8354F-8D74-434B-BEB2-632C3C192CD7}"/>
              </a:ext>
            </a:extLst>
          </p:cNvPr>
          <p:cNvSpPr>
            <a:spLocks noGrp="1"/>
          </p:cNvSpPr>
          <p:nvPr>
            <p:ph idx="1"/>
          </p:nvPr>
        </p:nvSpPr>
        <p:spPr>
          <a:xfrm>
            <a:off x="381000" y="1133474"/>
            <a:ext cx="8305800" cy="5052721"/>
          </a:xfrm>
        </p:spPr>
        <p:txBody>
          <a:bodyPr/>
          <a:lstStyle/>
          <a:p>
            <a:r>
              <a:rPr lang="en-US" sz="2000" dirty="0"/>
              <a:t>The Food Safety and Inspection Service (FSIS), is a food safety regulatory agency within the U.S. Department of Agriculture (USDA) responsible for ensuring that domestic and imported meat, poultry, and egg products are safe, wholesome, and accurately labeled.</a:t>
            </a:r>
          </a:p>
          <a:p>
            <a:pPr lvl="1"/>
            <a:r>
              <a:rPr lang="en-US" dirty="0"/>
              <a:t>FSIS employs approximately 9,000 workers who collectively conduct a broad range of food safety activities to achieve FSIS’ overall vision—that everyone’s food is safe. The Agency’s employees comprise a frontline workforce assigned duties at federally regulated establishments, FSIS laboratories, and in-commerce facilities nationwide as well as technical, administrative, and support staff.</a:t>
            </a:r>
          </a:p>
          <a:p>
            <a:pPr lvl="1"/>
            <a:r>
              <a:rPr lang="en-US" dirty="0"/>
              <a:t>FSIS is unique as we are our own mission area.  Unlike some other USDA agencies that have multiple agencies within their mission.  Within FSIS, we have 15 program offices that we procure goods and services .</a:t>
            </a:r>
          </a:p>
        </p:txBody>
      </p:sp>
      <p:sp>
        <p:nvSpPr>
          <p:cNvPr id="4" name="Slide Number Placeholder 3">
            <a:extLst>
              <a:ext uri="{FF2B5EF4-FFF2-40B4-BE49-F238E27FC236}">
                <a16:creationId xmlns:a16="http://schemas.microsoft.com/office/drawing/2014/main" id="{306B6595-B948-4900-A265-316AB5ECBDAF}"/>
              </a:ext>
            </a:extLst>
          </p:cNvPr>
          <p:cNvSpPr>
            <a:spLocks noGrp="1"/>
          </p:cNvSpPr>
          <p:nvPr>
            <p:ph type="sldNum" sz="quarter" idx="10"/>
          </p:nvPr>
        </p:nvSpPr>
        <p:spPr/>
        <p:txBody>
          <a:bodyPr/>
          <a:lstStyle/>
          <a:p>
            <a:pPr>
              <a:defRPr/>
            </a:pPr>
            <a:fld id="{32B4643D-BBDE-4897-B0CB-091B235D2EFD}" type="slidenum">
              <a:rPr lang="en-US" smtClean="0"/>
              <a:pPr>
                <a:defRPr/>
              </a:pPr>
              <a:t>2</a:t>
            </a:fld>
            <a:endParaRPr lang="en-US"/>
          </a:p>
        </p:txBody>
      </p:sp>
    </p:spTree>
    <p:extLst>
      <p:ext uri="{BB962C8B-B14F-4D97-AF65-F5344CB8AC3E}">
        <p14:creationId xmlns:p14="http://schemas.microsoft.com/office/powerpoint/2010/main" val="18641001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C7F57-311E-4FD1-9FF3-7D257C85485F}"/>
              </a:ext>
            </a:extLst>
          </p:cNvPr>
          <p:cNvSpPr>
            <a:spLocks noGrp="1"/>
          </p:cNvSpPr>
          <p:nvPr>
            <p:ph type="title"/>
          </p:nvPr>
        </p:nvSpPr>
        <p:spPr/>
        <p:txBody>
          <a:bodyPr/>
          <a:lstStyle/>
          <a:p>
            <a:r>
              <a:rPr lang="en-US" dirty="0"/>
              <a:t>What FSIS procures?</a:t>
            </a:r>
          </a:p>
        </p:txBody>
      </p:sp>
      <p:sp>
        <p:nvSpPr>
          <p:cNvPr id="3" name="Content Placeholder 2">
            <a:extLst>
              <a:ext uri="{FF2B5EF4-FFF2-40B4-BE49-F238E27FC236}">
                <a16:creationId xmlns:a16="http://schemas.microsoft.com/office/drawing/2014/main" id="{E49D1380-77E0-4A03-BED3-D3C46C20D59F}"/>
              </a:ext>
            </a:extLst>
          </p:cNvPr>
          <p:cNvSpPr>
            <a:spLocks noGrp="1"/>
          </p:cNvSpPr>
          <p:nvPr>
            <p:ph idx="1"/>
          </p:nvPr>
        </p:nvSpPr>
        <p:spPr/>
        <p:txBody>
          <a:bodyPr/>
          <a:lstStyle/>
          <a:p>
            <a:r>
              <a:rPr lang="en-US" sz="2000" dirty="0"/>
              <a:t>FSIS procures a wide variety of supplies, equipment, and services in the following areas:</a:t>
            </a:r>
          </a:p>
          <a:p>
            <a:pPr lvl="1"/>
            <a:r>
              <a:rPr lang="en-US" dirty="0"/>
              <a:t>Laboratory/scientific equipment and supplies</a:t>
            </a:r>
          </a:p>
          <a:p>
            <a:pPr lvl="1"/>
            <a:r>
              <a:rPr lang="en-US" dirty="0"/>
              <a:t>Maintenance agreements on laboratory equipment</a:t>
            </a:r>
          </a:p>
          <a:p>
            <a:pPr lvl="1"/>
            <a:r>
              <a:rPr lang="en-US" dirty="0"/>
              <a:t>Equipment and Personal Protection equipment used by inspection staff</a:t>
            </a:r>
          </a:p>
          <a:p>
            <a:pPr lvl="1"/>
            <a:r>
              <a:rPr lang="en-US" dirty="0"/>
              <a:t>Information technology equipment and services</a:t>
            </a:r>
          </a:p>
          <a:p>
            <a:pPr lvl="1"/>
            <a:r>
              <a:rPr lang="en-US" dirty="0"/>
              <a:t>Office machines and supplies</a:t>
            </a:r>
          </a:p>
          <a:p>
            <a:pPr lvl="1"/>
            <a:r>
              <a:rPr lang="en-US" dirty="0"/>
              <a:t>Management and professional services</a:t>
            </a:r>
          </a:p>
          <a:p>
            <a:pPr lvl="1"/>
            <a:r>
              <a:rPr lang="en-US" dirty="0"/>
              <a:t>Training (commercial-off-the-shelf and customized)</a:t>
            </a:r>
          </a:p>
          <a:p>
            <a:endParaRPr lang="en-US" dirty="0"/>
          </a:p>
        </p:txBody>
      </p:sp>
      <p:sp>
        <p:nvSpPr>
          <p:cNvPr id="4" name="Slide Number Placeholder 3">
            <a:extLst>
              <a:ext uri="{FF2B5EF4-FFF2-40B4-BE49-F238E27FC236}">
                <a16:creationId xmlns:a16="http://schemas.microsoft.com/office/drawing/2014/main" id="{69E0C039-ABB0-4F60-9DF8-1D80C9B5657A}"/>
              </a:ext>
            </a:extLst>
          </p:cNvPr>
          <p:cNvSpPr>
            <a:spLocks noGrp="1"/>
          </p:cNvSpPr>
          <p:nvPr>
            <p:ph type="sldNum" sz="quarter" idx="10"/>
          </p:nvPr>
        </p:nvSpPr>
        <p:spPr/>
        <p:txBody>
          <a:bodyPr/>
          <a:lstStyle/>
          <a:p>
            <a:pPr>
              <a:defRPr/>
            </a:pPr>
            <a:fld id="{32B4643D-BBDE-4897-B0CB-091B235D2EFD}" type="slidenum">
              <a:rPr lang="en-US" smtClean="0"/>
              <a:pPr>
                <a:defRPr/>
              </a:pPr>
              <a:t>3</a:t>
            </a:fld>
            <a:endParaRPr lang="en-US"/>
          </a:p>
        </p:txBody>
      </p:sp>
    </p:spTree>
    <p:extLst>
      <p:ext uri="{BB962C8B-B14F-4D97-AF65-F5344CB8AC3E}">
        <p14:creationId xmlns:p14="http://schemas.microsoft.com/office/powerpoint/2010/main" val="27589368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C96C-AED1-4DAF-85E6-ADCC2C6668F1}"/>
              </a:ext>
            </a:extLst>
          </p:cNvPr>
          <p:cNvSpPr>
            <a:spLocks noGrp="1"/>
          </p:cNvSpPr>
          <p:nvPr>
            <p:ph type="title"/>
          </p:nvPr>
        </p:nvSpPr>
        <p:spPr/>
        <p:txBody>
          <a:bodyPr/>
          <a:lstStyle/>
          <a:p>
            <a:r>
              <a:rPr lang="en-US" dirty="0"/>
              <a:t>Small Business Achievements</a:t>
            </a:r>
          </a:p>
        </p:txBody>
      </p:sp>
      <p:sp>
        <p:nvSpPr>
          <p:cNvPr id="4" name="Slide Number Placeholder 3">
            <a:extLst>
              <a:ext uri="{FF2B5EF4-FFF2-40B4-BE49-F238E27FC236}">
                <a16:creationId xmlns:a16="http://schemas.microsoft.com/office/drawing/2014/main" id="{09D007C2-918C-4FEC-A33D-4756E53A3CD7}"/>
              </a:ext>
            </a:extLst>
          </p:cNvPr>
          <p:cNvSpPr>
            <a:spLocks noGrp="1"/>
          </p:cNvSpPr>
          <p:nvPr>
            <p:ph type="sldNum" sz="quarter" idx="10"/>
          </p:nvPr>
        </p:nvSpPr>
        <p:spPr/>
        <p:txBody>
          <a:bodyPr/>
          <a:lstStyle/>
          <a:p>
            <a:pPr>
              <a:defRPr/>
            </a:pPr>
            <a:fld id="{32B4643D-BBDE-4897-B0CB-091B235D2EFD}" type="slidenum">
              <a:rPr lang="en-US" smtClean="0"/>
              <a:pPr>
                <a:defRPr/>
              </a:pPr>
              <a:t>4</a:t>
            </a:fld>
            <a:endParaRPr lang="en-US"/>
          </a:p>
        </p:txBody>
      </p:sp>
      <p:sp>
        <p:nvSpPr>
          <p:cNvPr id="3" name="Content Placeholder 2">
            <a:extLst>
              <a:ext uri="{FF2B5EF4-FFF2-40B4-BE49-F238E27FC236}">
                <a16:creationId xmlns:a16="http://schemas.microsoft.com/office/drawing/2014/main" id="{0A9C2989-2D74-4EF7-90F9-D8EA587C37A0}"/>
              </a:ext>
            </a:extLst>
          </p:cNvPr>
          <p:cNvSpPr>
            <a:spLocks noGrp="1"/>
          </p:cNvSpPr>
          <p:nvPr>
            <p:ph idx="1"/>
          </p:nvPr>
        </p:nvSpPr>
        <p:spPr/>
        <p:txBody>
          <a:bodyPr/>
          <a:lstStyle/>
          <a:p>
            <a:r>
              <a:rPr lang="en-US" sz="2000" dirty="0">
                <a:solidFill>
                  <a:schemeClr val="tx2"/>
                </a:solidFill>
              </a:rPr>
              <a:t>Actions to </a:t>
            </a:r>
            <a:r>
              <a:rPr lang="en-US" sz="2000" u="sng" dirty="0">
                <a:solidFill>
                  <a:schemeClr val="tx2"/>
                </a:solidFill>
              </a:rPr>
              <a:t>achieve small business goals</a:t>
            </a:r>
            <a:r>
              <a:rPr lang="en-US" sz="2000" dirty="0">
                <a:solidFill>
                  <a:schemeClr val="tx2"/>
                </a:solidFill>
              </a:rPr>
              <a:t>: </a:t>
            </a:r>
          </a:p>
          <a:p>
            <a:pPr lvl="1"/>
            <a:r>
              <a:rPr lang="en-US" sz="1400" dirty="0">
                <a:solidFill>
                  <a:schemeClr val="tx2"/>
                </a:solidFill>
              </a:rPr>
              <a:t>Procurement Branch and the program offices have partnered in Small Business outreach via updating the procurement forecast twice a year, bi-weekly contract reviews and aligning all known requirements with small business and 8a companies.</a:t>
            </a:r>
          </a:p>
          <a:p>
            <a:pPr lvl="1"/>
            <a:endParaRPr lang="en-US" sz="1200" dirty="0">
              <a:solidFill>
                <a:srgbClr val="FF0000"/>
              </a:solidFill>
            </a:endParaRPr>
          </a:p>
          <a:p>
            <a:endParaRPr lang="en-US" sz="2000" dirty="0"/>
          </a:p>
          <a:p>
            <a:endParaRPr lang="en-US" sz="2000" dirty="0"/>
          </a:p>
        </p:txBody>
      </p:sp>
      <p:graphicFrame>
        <p:nvGraphicFramePr>
          <p:cNvPr id="5" name="Table 4" descr="This chart shows our FY22 Small Business Achievements.  &#10;&#10;For FY22 Department-wide Goals are: Small Busines 47%, Small Disadvantage Business is 21.50%, Women-owned Small Business is 5%, HUBZone Small Business is 3%;  Service-Disabled Veteran-owned Small Business is 3%.  Our FY22 Achievement as of 03/29/2022 is: Small Busines 76.11%, Small Disadvantage Business is 62.38%, Women-owned Small Business is 28.16%, HUBZone Small Business is 27.767; Service-Disabled Veteran-owned Small Business is 23.17%.">
            <a:extLst>
              <a:ext uri="{FF2B5EF4-FFF2-40B4-BE49-F238E27FC236}">
                <a16:creationId xmlns:a16="http://schemas.microsoft.com/office/drawing/2014/main" id="{4C26D569-C516-4CEB-9EF4-4CB0D6F9C354}"/>
              </a:ext>
            </a:extLst>
          </p:cNvPr>
          <p:cNvGraphicFramePr>
            <a:graphicFrameLocks noGrp="1"/>
          </p:cNvGraphicFramePr>
          <p:nvPr>
            <p:extLst>
              <p:ext uri="{D42A27DB-BD31-4B8C-83A1-F6EECF244321}">
                <p14:modId xmlns:p14="http://schemas.microsoft.com/office/powerpoint/2010/main" val="2793185666"/>
              </p:ext>
            </p:extLst>
          </p:nvPr>
        </p:nvGraphicFramePr>
        <p:xfrm>
          <a:off x="622639" y="2771192"/>
          <a:ext cx="7421904" cy="2996682"/>
        </p:xfrm>
        <a:graphic>
          <a:graphicData uri="http://schemas.openxmlformats.org/drawingml/2006/table">
            <a:tbl>
              <a:tblPr firstRow="1" firstCol="1" bandRow="1">
                <a:tableStyleId>{5C22544A-7EE6-4342-B048-85BDC9FD1C3A}</a:tableStyleId>
              </a:tblPr>
              <a:tblGrid>
                <a:gridCol w="3323303">
                  <a:extLst>
                    <a:ext uri="{9D8B030D-6E8A-4147-A177-3AD203B41FA5}">
                      <a16:colId xmlns:a16="http://schemas.microsoft.com/office/drawing/2014/main" val="3264250695"/>
                    </a:ext>
                  </a:extLst>
                </a:gridCol>
                <a:gridCol w="1755354">
                  <a:extLst>
                    <a:ext uri="{9D8B030D-6E8A-4147-A177-3AD203B41FA5}">
                      <a16:colId xmlns:a16="http://schemas.microsoft.com/office/drawing/2014/main" val="52679528"/>
                    </a:ext>
                  </a:extLst>
                </a:gridCol>
                <a:gridCol w="1098744">
                  <a:extLst>
                    <a:ext uri="{9D8B030D-6E8A-4147-A177-3AD203B41FA5}">
                      <a16:colId xmlns:a16="http://schemas.microsoft.com/office/drawing/2014/main" val="761527040"/>
                    </a:ext>
                  </a:extLst>
                </a:gridCol>
                <a:gridCol w="1244503">
                  <a:extLst>
                    <a:ext uri="{9D8B030D-6E8A-4147-A177-3AD203B41FA5}">
                      <a16:colId xmlns:a16="http://schemas.microsoft.com/office/drawing/2014/main" val="1614483420"/>
                    </a:ext>
                  </a:extLst>
                </a:gridCol>
              </a:tblGrid>
              <a:tr h="366923">
                <a:tc gridSpan="4">
                  <a:txBody>
                    <a:bodyPr/>
                    <a:lstStyle/>
                    <a:p>
                      <a:pPr marL="0" marR="0" algn="ctr">
                        <a:spcBef>
                          <a:spcPts val="0"/>
                        </a:spcBef>
                        <a:spcAft>
                          <a:spcPts val="0"/>
                        </a:spcAft>
                      </a:pPr>
                      <a:r>
                        <a:rPr lang="en-US" sz="1600" dirty="0">
                          <a:effectLst/>
                        </a:rPr>
                        <a:t>FY22 Small Business Achievements</a:t>
                      </a:r>
                      <a:endParaRPr lang="en-US" sz="1100" dirty="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7286684"/>
                  </a:ext>
                </a:extLst>
              </a:tr>
              <a:tr h="886662">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FY22 Department-wide Goals</a:t>
                      </a:r>
                    </a:p>
                    <a:p>
                      <a:pPr marL="0" marR="0" algn="ctr">
                        <a:spcBef>
                          <a:spcPts val="0"/>
                        </a:spcBef>
                        <a:spcAft>
                          <a:spcPts val="0"/>
                        </a:spcAft>
                      </a:pPr>
                      <a:r>
                        <a:rPr lang="en-US" sz="1100">
                          <a:effectLst/>
                        </a:rPr>
                        <a:t>(from SBA as of 2/11/2022)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FY22 Achievement as of 03/22/2022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FY22</a:t>
                      </a:r>
                    </a:p>
                    <a:p>
                      <a:pPr marL="0" marR="0" algn="ctr">
                        <a:spcBef>
                          <a:spcPts val="0"/>
                        </a:spcBef>
                        <a:spcAft>
                          <a:spcPts val="0"/>
                        </a:spcAft>
                      </a:pPr>
                      <a:r>
                        <a:rPr lang="en-US" sz="1100">
                          <a:effectLst/>
                        </a:rPr>
                        <a:t>Achievement as of 03/29/2022</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042344000"/>
                  </a:ext>
                </a:extLst>
              </a:tr>
              <a:tr h="221665">
                <a:tc>
                  <a:txBody>
                    <a:bodyPr/>
                    <a:lstStyle/>
                    <a:p>
                      <a:pPr marL="0" marR="0">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endParaRPr lang="en-US" sz="1000">
                        <a:effectLst/>
                        <a:latin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69698898"/>
                  </a:ext>
                </a:extLst>
              </a:tr>
              <a:tr h="253572">
                <a:tc>
                  <a:txBody>
                    <a:bodyPr/>
                    <a:lstStyle/>
                    <a:p>
                      <a:pPr marL="0" marR="0">
                        <a:spcBef>
                          <a:spcPts val="0"/>
                        </a:spcBef>
                        <a:spcAft>
                          <a:spcPts val="0"/>
                        </a:spcAft>
                      </a:pPr>
                      <a:r>
                        <a:rPr lang="en-US" sz="1100">
                          <a:effectLst/>
                        </a:rPr>
                        <a:t>Small Business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47%</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76.83%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76.11%</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606800295"/>
                  </a:ext>
                </a:extLst>
              </a:tr>
              <a:tr h="253572">
                <a:tc>
                  <a:txBody>
                    <a:bodyPr/>
                    <a:lstStyle/>
                    <a:p>
                      <a:pPr marL="0" marR="0">
                        <a:spcBef>
                          <a:spcPts val="0"/>
                        </a:spcBef>
                        <a:spcAft>
                          <a:spcPts val="0"/>
                        </a:spcAft>
                      </a:pPr>
                      <a:r>
                        <a:rPr lang="en-US" sz="1100">
                          <a:effectLst/>
                        </a:rPr>
                        <a:t>Small Disadvantaged Business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21.50%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61.89%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62.38%</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54663124"/>
                  </a:ext>
                </a:extLst>
              </a:tr>
              <a:tr h="253572">
                <a:tc>
                  <a:txBody>
                    <a:bodyPr/>
                    <a:lstStyle/>
                    <a:p>
                      <a:pPr marL="0" marR="0">
                        <a:spcBef>
                          <a:spcPts val="0"/>
                        </a:spcBef>
                        <a:spcAft>
                          <a:spcPts val="0"/>
                        </a:spcAft>
                      </a:pPr>
                      <a:r>
                        <a:rPr lang="en-US" sz="1100">
                          <a:effectLst/>
                        </a:rPr>
                        <a:t>Women-Owned Small Business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29.12%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28.16%</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638006206"/>
                  </a:ext>
                </a:extLst>
              </a:tr>
              <a:tr h="253572">
                <a:tc>
                  <a:txBody>
                    <a:bodyPr/>
                    <a:lstStyle/>
                    <a:p>
                      <a:pPr marL="0" marR="0">
                        <a:spcBef>
                          <a:spcPts val="0"/>
                        </a:spcBef>
                        <a:spcAft>
                          <a:spcPts val="0"/>
                        </a:spcAft>
                      </a:pPr>
                      <a:r>
                        <a:rPr lang="en-US" sz="1100">
                          <a:effectLst/>
                        </a:rPr>
                        <a:t>HUBZone Small Business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28.38%</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27.67%</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234734006"/>
                  </a:ext>
                </a:extLst>
              </a:tr>
              <a:tr h="253572">
                <a:tc>
                  <a:txBody>
                    <a:bodyPr/>
                    <a:lstStyle/>
                    <a:p>
                      <a:pPr marL="0" marR="0">
                        <a:spcBef>
                          <a:spcPts val="0"/>
                        </a:spcBef>
                        <a:spcAft>
                          <a:spcPts val="0"/>
                        </a:spcAft>
                      </a:pPr>
                      <a:r>
                        <a:rPr lang="en-US" sz="1100">
                          <a:effectLst/>
                        </a:rPr>
                        <a:t>Service-Disabled Veteran-Owned Small Bus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25.30%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23.17%</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30737085"/>
                  </a:ext>
                </a:extLst>
              </a:tr>
              <a:tr h="253572">
                <a:tc>
                  <a:txBody>
                    <a:bodyPr/>
                    <a:lstStyle/>
                    <a:p>
                      <a:pPr marL="0" marR="0">
                        <a:spcBef>
                          <a:spcPts val="0"/>
                        </a:spcBef>
                        <a:spcAft>
                          <a:spcPts val="0"/>
                        </a:spcAft>
                      </a:pPr>
                      <a:r>
                        <a:rPr lang="en-US" sz="1100">
                          <a:effectLst/>
                        </a:rPr>
                        <a:t>8(a) Business (Tracking due to EO)</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5-15% by 2025/26</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8.46%</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dirty="0">
                          <a:effectLst/>
                        </a:rPr>
                        <a:t>9.41%</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014316684"/>
                  </a:ext>
                </a:extLst>
              </a:tr>
            </a:tbl>
          </a:graphicData>
        </a:graphic>
      </p:graphicFrame>
    </p:spTree>
    <p:extLst>
      <p:ext uri="{BB962C8B-B14F-4D97-AF65-F5344CB8AC3E}">
        <p14:creationId xmlns:p14="http://schemas.microsoft.com/office/powerpoint/2010/main" val="45215000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038BB-21E2-4BEB-972D-487A0F1973FE}"/>
              </a:ext>
            </a:extLst>
          </p:cNvPr>
          <p:cNvSpPr>
            <a:spLocks noGrp="1"/>
          </p:cNvSpPr>
          <p:nvPr>
            <p:ph type="title"/>
          </p:nvPr>
        </p:nvSpPr>
        <p:spPr/>
        <p:txBody>
          <a:bodyPr/>
          <a:lstStyle/>
          <a:p>
            <a:r>
              <a:rPr lang="en-US" sz="3600" dirty="0"/>
              <a:t>Agency Contracting Structure</a:t>
            </a:r>
          </a:p>
        </p:txBody>
      </p:sp>
      <p:graphicFrame>
        <p:nvGraphicFramePr>
          <p:cNvPr id="6" name="Table 5" descr="Branch Chief of Procurement is George Baptist, phone number is 202-604-6767.">
            <a:extLst>
              <a:ext uri="{FF2B5EF4-FFF2-40B4-BE49-F238E27FC236}">
                <a16:creationId xmlns:a16="http://schemas.microsoft.com/office/drawing/2014/main" id="{ED5E2CFD-9372-4E02-BC2E-4EF2E8A37A00}"/>
              </a:ext>
            </a:extLst>
          </p:cNvPr>
          <p:cNvGraphicFramePr>
            <a:graphicFrameLocks noGrp="1"/>
          </p:cNvGraphicFramePr>
          <p:nvPr>
            <p:extLst>
              <p:ext uri="{D42A27DB-BD31-4B8C-83A1-F6EECF244321}">
                <p14:modId xmlns:p14="http://schemas.microsoft.com/office/powerpoint/2010/main" val="1941346392"/>
              </p:ext>
            </p:extLst>
          </p:nvPr>
        </p:nvGraphicFramePr>
        <p:xfrm>
          <a:off x="3611753" y="1248347"/>
          <a:ext cx="1699034" cy="883920"/>
        </p:xfrm>
        <a:graphic>
          <a:graphicData uri="http://schemas.openxmlformats.org/drawingml/2006/table">
            <a:tbl>
              <a:tblPr firstRow="1" bandRow="1"/>
              <a:tblGrid>
                <a:gridCol w="1699034">
                  <a:extLst>
                    <a:ext uri="{9D8B030D-6E8A-4147-A177-3AD203B41FA5}">
                      <a16:colId xmlns:a16="http://schemas.microsoft.com/office/drawing/2014/main" val="20000"/>
                    </a:ext>
                  </a:extLst>
                </a:gridCol>
              </a:tblGrid>
              <a:tr h="369810">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b="1" u="sng" dirty="0">
                          <a:solidFill>
                            <a:schemeClr val="tx1"/>
                          </a:solidFill>
                        </a:rPr>
                        <a:t>Branch Chief of Procurement</a:t>
                      </a:r>
                      <a:endParaRPr lang="en-US" sz="1200" b="1" u="sng" strike="sngStrike"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6981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en-US" sz="1100" dirty="0">
                          <a:solidFill>
                            <a:schemeClr val="tx1"/>
                          </a:solidFill>
                        </a:rPr>
                        <a:t>George Baptist</a:t>
                      </a:r>
                    </a:p>
                    <a:p>
                      <a:r>
                        <a:rPr lang="en-US" sz="1100" dirty="0">
                          <a:solidFill>
                            <a:schemeClr val="tx1"/>
                          </a:solidFill>
                        </a:rPr>
                        <a:t>(202) 604-6767</a:t>
                      </a: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bl>
          </a:graphicData>
        </a:graphic>
      </p:graphicFrame>
      <p:cxnSp>
        <p:nvCxnSpPr>
          <p:cNvPr id="9" name="Straight Arrow Connector 8" descr="Arrow down to show workflow from Branch Chief to Procurement Staff">
            <a:extLst>
              <a:ext uri="{FF2B5EF4-FFF2-40B4-BE49-F238E27FC236}">
                <a16:creationId xmlns:a16="http://schemas.microsoft.com/office/drawing/2014/main" id="{5F730A92-3A02-41B8-BB52-5CD702D96078}"/>
              </a:ext>
            </a:extLst>
          </p:cNvPr>
          <p:cNvCxnSpPr/>
          <p:nvPr/>
        </p:nvCxnSpPr>
        <p:spPr>
          <a:xfrm>
            <a:off x="4461270" y="2171062"/>
            <a:ext cx="0" cy="1338972"/>
          </a:xfrm>
          <a:prstGeom prst="straightConnector1">
            <a:avLst/>
          </a:prstGeom>
          <a:noFill/>
          <a:ln w="38100" cap="rnd" cmpd="sng" algn="ctr">
            <a:solidFill>
              <a:srgbClr val="90C226"/>
            </a:solidFill>
            <a:prstDash val="solid"/>
            <a:tailEnd type="arrow"/>
          </a:ln>
          <a:effectLst/>
        </p:spPr>
      </p:cxnSp>
      <p:cxnSp>
        <p:nvCxnSpPr>
          <p:cNvPr id="10" name="Straight Connector 9" descr="Cross arrow to show the two Team Leads reporting under the Branch Chief of Procurement">
            <a:extLst>
              <a:ext uri="{FF2B5EF4-FFF2-40B4-BE49-F238E27FC236}">
                <a16:creationId xmlns:a16="http://schemas.microsoft.com/office/drawing/2014/main" id="{BC3B7787-884C-4EB5-BFC1-7048737C5F16}"/>
              </a:ext>
            </a:extLst>
          </p:cNvPr>
          <p:cNvCxnSpPr>
            <a:cxnSpLocks/>
          </p:cNvCxnSpPr>
          <p:nvPr/>
        </p:nvCxnSpPr>
        <p:spPr>
          <a:xfrm>
            <a:off x="3123797" y="2619395"/>
            <a:ext cx="2703183" cy="0"/>
          </a:xfrm>
          <a:prstGeom prst="line">
            <a:avLst/>
          </a:prstGeom>
          <a:noFill/>
          <a:ln w="38100" cap="rnd" cmpd="sng" algn="ctr">
            <a:solidFill>
              <a:srgbClr val="90C226"/>
            </a:solidFill>
            <a:prstDash val="solid"/>
          </a:ln>
          <a:effectLst/>
        </p:spPr>
      </p:cxnSp>
      <p:graphicFrame>
        <p:nvGraphicFramePr>
          <p:cNvPr id="7" name="Table 6" descr="FSIS has 2 Team Leads, the first Team Lead is Karen Petty and she is responsible for the following program areas: OCIO, OFO, OPPD, OIC, OEED.  Karen can be reached via e-mail at Karen.Petty2@usda.gov.">
            <a:extLst>
              <a:ext uri="{FF2B5EF4-FFF2-40B4-BE49-F238E27FC236}">
                <a16:creationId xmlns:a16="http://schemas.microsoft.com/office/drawing/2014/main" id="{1389F654-5BF8-4C8F-BD61-0D1B80B6EF13}"/>
              </a:ext>
            </a:extLst>
          </p:cNvPr>
          <p:cNvGraphicFramePr>
            <a:graphicFrameLocks noGrp="1"/>
          </p:cNvGraphicFramePr>
          <p:nvPr>
            <p:extLst>
              <p:ext uri="{D42A27DB-BD31-4B8C-83A1-F6EECF244321}">
                <p14:modId xmlns:p14="http://schemas.microsoft.com/office/powerpoint/2010/main" val="2094992812"/>
              </p:ext>
            </p:extLst>
          </p:nvPr>
        </p:nvGraphicFramePr>
        <p:xfrm>
          <a:off x="1432742" y="2132267"/>
          <a:ext cx="1662818" cy="1199710"/>
        </p:xfrm>
        <a:graphic>
          <a:graphicData uri="http://schemas.openxmlformats.org/drawingml/2006/table">
            <a:tbl>
              <a:tblPr firstRow="1" bandRow="1"/>
              <a:tblGrid>
                <a:gridCol w="1662818">
                  <a:extLst>
                    <a:ext uri="{9D8B030D-6E8A-4147-A177-3AD203B41FA5}">
                      <a16:colId xmlns:a16="http://schemas.microsoft.com/office/drawing/2014/main" val="20000"/>
                    </a:ext>
                  </a:extLst>
                </a:gridCol>
              </a:tblGrid>
              <a:tr h="376750">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u="sng" dirty="0">
                          <a:solidFill>
                            <a:schemeClr val="tx1"/>
                          </a:solidFill>
                        </a:rPr>
                        <a:t>Team Lead</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7675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i="1" dirty="0">
                          <a:solidFill>
                            <a:schemeClr val="tx1"/>
                          </a:solidFill>
                        </a:rPr>
                        <a:t>Program Areas: OCIO, OFO, OPPD, OIC, OEED </a:t>
                      </a: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r h="37675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dirty="0">
                          <a:solidFill>
                            <a:schemeClr val="tx1"/>
                          </a:solidFill>
                        </a:rPr>
                        <a:t>Karen Petty</a:t>
                      </a:r>
                    </a:p>
                    <a:p>
                      <a:pPr algn="ctr"/>
                      <a:r>
                        <a:rPr lang="en-US" sz="900" i="1" baseline="0" dirty="0">
                          <a:solidFill>
                            <a:schemeClr val="tx1"/>
                          </a:solidFill>
                        </a:rPr>
                        <a:t>Karen.Petty2@usda.gov</a:t>
                      </a:r>
                      <a:endParaRPr lang="en-US" sz="900" i="1"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10002"/>
                  </a:ext>
                </a:extLst>
              </a:tr>
            </a:tbl>
          </a:graphicData>
        </a:graphic>
      </p:graphicFrame>
      <p:graphicFrame>
        <p:nvGraphicFramePr>
          <p:cNvPr id="8" name="Table 7" descr="Our other Team Lead is currently vacant.  They are responsible for the following program areas:  OM, IA, OIEA, OPHS, OPACE, OPARM, OCFO">
            <a:extLst>
              <a:ext uri="{FF2B5EF4-FFF2-40B4-BE49-F238E27FC236}">
                <a16:creationId xmlns:a16="http://schemas.microsoft.com/office/drawing/2014/main" id="{9AD70FD5-6C7A-40EE-9C29-5C3BAE5DD5FD}"/>
              </a:ext>
            </a:extLst>
          </p:cNvPr>
          <p:cNvGraphicFramePr>
            <a:graphicFrameLocks noGrp="1"/>
          </p:cNvGraphicFramePr>
          <p:nvPr>
            <p:extLst>
              <p:ext uri="{D42A27DB-BD31-4B8C-83A1-F6EECF244321}">
                <p14:modId xmlns:p14="http://schemas.microsoft.com/office/powerpoint/2010/main" val="3316940384"/>
              </p:ext>
            </p:extLst>
          </p:nvPr>
        </p:nvGraphicFramePr>
        <p:xfrm>
          <a:off x="5826980" y="1831088"/>
          <a:ext cx="1671873" cy="1500889"/>
        </p:xfrm>
        <a:graphic>
          <a:graphicData uri="http://schemas.openxmlformats.org/drawingml/2006/table">
            <a:tbl>
              <a:tblPr firstRow="1" bandRow="1"/>
              <a:tblGrid>
                <a:gridCol w="1671873">
                  <a:extLst>
                    <a:ext uri="{9D8B030D-6E8A-4147-A177-3AD203B41FA5}">
                      <a16:colId xmlns:a16="http://schemas.microsoft.com/office/drawing/2014/main" val="20000"/>
                    </a:ext>
                  </a:extLst>
                </a:gridCol>
              </a:tblGrid>
              <a:tr h="342649">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u="sng" dirty="0">
                          <a:solidFill>
                            <a:schemeClr val="tx1"/>
                          </a:solidFill>
                        </a:rPr>
                        <a:t>Team</a:t>
                      </a:r>
                      <a:r>
                        <a:rPr lang="en-US" sz="1200" u="sng" baseline="0" dirty="0">
                          <a:solidFill>
                            <a:schemeClr val="tx1"/>
                          </a:solidFill>
                        </a:rPr>
                        <a:t> Lead</a:t>
                      </a:r>
                      <a:endParaRPr lang="en-US" sz="1200" u="sng"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4264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i="1" dirty="0">
                          <a:solidFill>
                            <a:schemeClr val="tx1"/>
                          </a:solidFill>
                        </a:rPr>
                        <a:t>Program Areas: OM(OAS,</a:t>
                      </a:r>
                      <a:r>
                        <a:rPr lang="en-US" sz="1100" i="1" baseline="0" dirty="0">
                          <a:solidFill>
                            <a:schemeClr val="tx1"/>
                          </a:solidFill>
                        </a:rPr>
                        <a:t> OHR, ESHWS); IA, OIEA, OPHS, OPACE, OPARM, OCFO </a:t>
                      </a:r>
                      <a:endParaRPr lang="en-US" sz="1100" i="1" dirty="0">
                        <a:solidFill>
                          <a:schemeClr val="tx1"/>
                        </a:solidFill>
                      </a:endParaRP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r h="34264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dirty="0"/>
                        <a:t>VACANT</a:t>
                      </a:r>
                    </a:p>
                    <a:p>
                      <a:pPr algn="ctr"/>
                      <a:endParaRPr lang="en-US" sz="900" i="1" dirty="0">
                        <a:solidFill>
                          <a:schemeClr val="bg1">
                            <a:lumMod val="50000"/>
                          </a:schemeClr>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10002"/>
                  </a:ext>
                </a:extLst>
              </a:tr>
            </a:tbl>
          </a:graphicData>
        </a:graphic>
      </p:graphicFrame>
      <p:pic>
        <p:nvPicPr>
          <p:cNvPr id="3" name="Content Placeholder 2" descr="This is the Procurement staff:  Dwight Hill, CO; Barbara Nelson, CO, Reginald Brown, CO; Thomas Nasvytis, CO; Eric Schnitzler, CS; Alexis Galloway, CS; Vacant, CS; Taryn Levels, Analyst, Madonna Montgomery, Acquisition Analyst and Small Business Representative; Thomas Kennedy, Analyst, and Chimera Hampton, Analyst">
            <a:extLst>
              <a:ext uri="{FF2B5EF4-FFF2-40B4-BE49-F238E27FC236}">
                <a16:creationId xmlns:a16="http://schemas.microsoft.com/office/drawing/2014/main" id="{AA1DF7CD-E2F0-4E97-8DBC-53BF8C255846}"/>
              </a:ext>
            </a:extLst>
          </p:cNvPr>
          <p:cNvPicPr>
            <a:picLocks noGrp="1" noChangeAspect="1"/>
          </p:cNvPicPr>
          <p:nvPr>
            <p:ph idx="1"/>
          </p:nvPr>
        </p:nvPicPr>
        <p:blipFill>
          <a:blip r:embed="rId3"/>
          <a:stretch>
            <a:fillRect/>
          </a:stretch>
        </p:blipFill>
        <p:spPr>
          <a:xfrm>
            <a:off x="847021" y="3429000"/>
            <a:ext cx="7449958" cy="2914141"/>
          </a:xfrm>
          <a:prstGeom prst="rect">
            <a:avLst/>
          </a:prstGeom>
        </p:spPr>
      </p:pic>
    </p:spTree>
    <p:extLst>
      <p:ext uri="{BB962C8B-B14F-4D97-AF65-F5344CB8AC3E}">
        <p14:creationId xmlns:p14="http://schemas.microsoft.com/office/powerpoint/2010/main" val="10874841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344-FBAC-460D-85C0-A88E9C000F69}"/>
              </a:ext>
            </a:extLst>
          </p:cNvPr>
          <p:cNvSpPr>
            <a:spLocks noGrp="1"/>
          </p:cNvSpPr>
          <p:nvPr>
            <p:ph type="title"/>
          </p:nvPr>
        </p:nvSpPr>
        <p:spPr/>
        <p:txBody>
          <a:bodyPr/>
          <a:lstStyle/>
          <a:p>
            <a:r>
              <a:rPr lang="en-US" sz="3600" dirty="0"/>
              <a:t>Small Business Contact Information</a:t>
            </a:r>
          </a:p>
        </p:txBody>
      </p:sp>
      <p:sp>
        <p:nvSpPr>
          <p:cNvPr id="8" name="Content Placeholder 7">
            <a:extLst>
              <a:ext uri="{FF2B5EF4-FFF2-40B4-BE49-F238E27FC236}">
                <a16:creationId xmlns:a16="http://schemas.microsoft.com/office/drawing/2014/main" id="{B74434FB-6008-4972-82AB-1880D4AB9785}"/>
              </a:ext>
            </a:extLst>
          </p:cNvPr>
          <p:cNvSpPr>
            <a:spLocks noGrp="1"/>
          </p:cNvSpPr>
          <p:nvPr>
            <p:ph idx="1"/>
          </p:nvPr>
        </p:nvSpPr>
        <p:spPr>
          <a:xfrm>
            <a:off x="419100" y="1311468"/>
            <a:ext cx="8305800" cy="4648200"/>
          </a:xfrm>
        </p:spPr>
        <p:txBody>
          <a:bodyPr/>
          <a:lstStyle/>
          <a:p>
            <a:r>
              <a:rPr lang="en-US" dirty="0"/>
              <a:t>FSIS Small Business Representative </a:t>
            </a:r>
          </a:p>
          <a:p>
            <a:pPr lvl="1"/>
            <a:r>
              <a:rPr lang="en-US" dirty="0"/>
              <a:t>Madonna Montgomery, Acquisition Analyst</a:t>
            </a:r>
          </a:p>
          <a:p>
            <a:pPr lvl="1"/>
            <a:r>
              <a:rPr lang="en-US" dirty="0"/>
              <a:t>E-mail: </a:t>
            </a:r>
            <a:r>
              <a:rPr lang="en-US" dirty="0">
                <a:hlinkClick r:id="rId3"/>
              </a:rPr>
              <a:t>Madonna.Montgomery@usda.gov</a:t>
            </a:r>
            <a:r>
              <a:rPr lang="en-US" dirty="0"/>
              <a:t> </a:t>
            </a:r>
          </a:p>
          <a:p>
            <a:pPr lvl="1"/>
            <a:endParaRPr lang="en-US" dirty="0"/>
          </a:p>
          <a:p>
            <a:pPr lvl="1"/>
            <a:r>
              <a:rPr lang="en-US" dirty="0"/>
              <a:t>Firms or individuals wishing to do business with FSIS, please provide company capability statement identifying your areas of expertise with your e-mail.</a:t>
            </a:r>
          </a:p>
          <a:p>
            <a:pPr marL="457200" lvl="1" indent="0">
              <a:buNone/>
            </a:pPr>
            <a:endParaRPr lang="en-US" dirty="0"/>
          </a:p>
        </p:txBody>
      </p:sp>
      <p:sp>
        <p:nvSpPr>
          <p:cNvPr id="5" name="TextBox 4">
            <a:extLst>
              <a:ext uri="{FF2B5EF4-FFF2-40B4-BE49-F238E27FC236}">
                <a16:creationId xmlns:a16="http://schemas.microsoft.com/office/drawing/2014/main" id="{151BFA1F-A2D6-4228-9C75-8A6865D58CF6}"/>
              </a:ext>
            </a:extLst>
          </p:cNvPr>
          <p:cNvSpPr txBox="1"/>
          <p:nvPr/>
        </p:nvSpPr>
        <p:spPr>
          <a:xfrm>
            <a:off x="569168" y="5005561"/>
            <a:ext cx="7044612" cy="954107"/>
          </a:xfrm>
          <a:prstGeom prst="rect">
            <a:avLst/>
          </a:prstGeom>
          <a:noFill/>
        </p:spPr>
        <p:txBody>
          <a:bodyPr wrap="square" rtlCol="0">
            <a:spAutoFit/>
          </a:bodyPr>
          <a:lstStyle/>
          <a:p>
            <a:pPr lvl="1" algn="ctr"/>
            <a:r>
              <a:rPr lang="en-US" sz="2800" dirty="0">
                <a:solidFill>
                  <a:srgbClr val="333399"/>
                </a:solidFill>
              </a:rPr>
              <a:t>We look forward to doing business with you in the future!</a:t>
            </a:r>
          </a:p>
        </p:txBody>
      </p:sp>
    </p:spTree>
    <p:extLst>
      <p:ext uri="{BB962C8B-B14F-4D97-AF65-F5344CB8AC3E}">
        <p14:creationId xmlns:p14="http://schemas.microsoft.com/office/powerpoint/2010/main" val="3837395624"/>
      </p:ext>
    </p:extLst>
  </p:cSld>
  <p:clrMapOvr>
    <a:masterClrMapping/>
  </p:clrMapOvr>
  <p:transition/>
</p:sld>
</file>

<file path=ppt/theme/theme1.xml><?xml version="1.0" encoding="utf-8"?>
<a:theme xmlns:a="http://schemas.openxmlformats.org/drawingml/2006/main" name="default">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DA">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SDA" id="{F29B68F6-B6B6-4BFC-97AF-DCCA0FA7C1F1}" vid="{711BBBF7-0404-40BB-9322-E1C15A56CEF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CCBB02-BC59-4936-B55C-F9DC12BB102D}">
  <ds:schemaRefs>
    <ds:schemaRef ds:uri="http://schemas.microsoft.com/sharepoint/v3/contenttype/forms"/>
  </ds:schemaRefs>
</ds:datastoreItem>
</file>

<file path=customXml/itemProps2.xml><?xml version="1.0" encoding="utf-8"?>
<ds:datastoreItem xmlns:ds="http://schemas.openxmlformats.org/officeDocument/2006/customXml" ds:itemID="{FE1132FA-68AC-47C2-852B-77654C193733}">
  <ds:schemaRef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www.w3.org/XML/1998/namespace"/>
    <ds:schemaRef ds:uri="0c0205a6-db34-4529-8077-d7a92e3e3354"/>
    <ds:schemaRef ds:uri="http://schemas.microsoft.com/office/infopath/2007/PartnerControls"/>
    <ds:schemaRef ds:uri="4ce865f6-d2b8-432a-ad72-977780d276f3"/>
    <ds:schemaRef ds:uri="http://purl.org/dc/terms/"/>
  </ds:schemaRefs>
</ds:datastoreItem>
</file>

<file path=customXml/itemProps3.xml><?xml version="1.0" encoding="utf-8"?>
<ds:datastoreItem xmlns:ds="http://schemas.openxmlformats.org/officeDocument/2006/customXml" ds:itemID="{5F5F009E-5FDF-451A-889B-9B9F231B6A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0205a6-db34-4529-8077-d7a92e3e3354"/>
    <ds:schemaRef ds:uri="4ce865f6-d2b8-432a-ad72-977780d27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1065</TotalTime>
  <Words>496</Words>
  <Application>Microsoft Office PowerPoint</Application>
  <PresentationFormat>On-screen Show (4:3)</PresentationFormat>
  <Paragraphs>79</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Arial Narrow</vt:lpstr>
      <vt:lpstr>Calibri</vt:lpstr>
      <vt:lpstr>Times New Roman</vt:lpstr>
      <vt:lpstr>Trebuchet MS</vt:lpstr>
      <vt:lpstr>Wingdings</vt:lpstr>
      <vt:lpstr>default</vt:lpstr>
      <vt:lpstr>USDA</vt:lpstr>
      <vt:lpstr>Food Safety &amp; Inspection Service (FSIS) Overview</vt:lpstr>
      <vt:lpstr>FSIS Mission</vt:lpstr>
      <vt:lpstr>What FSIS procures?</vt:lpstr>
      <vt:lpstr>Small Business Achievements</vt:lpstr>
      <vt:lpstr>Agency Contracting Structure</vt:lpstr>
      <vt:lpstr>Small Business Contact Information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IPS-IAS FY15 Exec Committee Presentation</dc:title>
  <dc:creator>USDA</dc:creator>
  <dc:description>External Presentation</dc:description>
  <cp:lastModifiedBy>Ben Weaver</cp:lastModifiedBy>
  <cp:revision>27</cp:revision>
  <cp:lastPrinted>2018-07-13T16:13:20Z</cp:lastPrinted>
  <dcterms:created xsi:type="dcterms:W3CDTF">2007-10-09T17:50:51Z</dcterms:created>
  <dcterms:modified xsi:type="dcterms:W3CDTF">2022-05-05T15:38:49Z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