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00" r:id="rId2"/>
    <p:sldId id="1475" r:id="rId3"/>
    <p:sldId id="1467" r:id="rId4"/>
    <p:sldId id="1478" r:id="rId5"/>
    <p:sldId id="1473" r:id="rId6"/>
    <p:sldId id="1470" r:id="rId7"/>
    <p:sldId id="1474" r:id="rId8"/>
    <p:sldId id="1472" r:id="rId9"/>
    <p:sldId id="1471" r:id="rId10"/>
    <p:sldId id="1476" r:id="rId11"/>
    <p:sldId id="1477" r:id="rId12"/>
    <p:sldId id="1469" r:id="rId13"/>
  </p:sldIdLst>
  <p:sldSz cx="9144000" cy="6858000" type="screen4x3"/>
  <p:notesSz cx="7010400" cy="9296400"/>
  <p:defaultTextStyle>
    <a:defPPr>
      <a:defRPr lang="en-US"/>
    </a:defPPr>
    <a:lvl1pPr algn="l" rtl="0" fontAlgn="base">
      <a:spcBef>
        <a:spcPct val="0"/>
      </a:spcBef>
      <a:spcAft>
        <a:spcPct val="0"/>
      </a:spcAft>
      <a:defRPr sz="2000" kern="1200">
        <a:solidFill>
          <a:srgbClr val="545555"/>
        </a:solidFill>
        <a:latin typeface="Arial" charset="0"/>
        <a:ea typeface="ＭＳ Ｐゴシック"/>
        <a:cs typeface="ＭＳ Ｐゴシック"/>
      </a:defRPr>
    </a:lvl1pPr>
    <a:lvl2pPr marL="457200" algn="l" rtl="0" fontAlgn="base">
      <a:spcBef>
        <a:spcPct val="0"/>
      </a:spcBef>
      <a:spcAft>
        <a:spcPct val="0"/>
      </a:spcAft>
      <a:defRPr sz="2000" kern="1200">
        <a:solidFill>
          <a:srgbClr val="545555"/>
        </a:solidFill>
        <a:latin typeface="Arial" charset="0"/>
        <a:ea typeface="ＭＳ Ｐゴシック"/>
        <a:cs typeface="ＭＳ Ｐゴシック"/>
      </a:defRPr>
    </a:lvl2pPr>
    <a:lvl3pPr marL="914400" algn="l" rtl="0" fontAlgn="base">
      <a:spcBef>
        <a:spcPct val="0"/>
      </a:spcBef>
      <a:spcAft>
        <a:spcPct val="0"/>
      </a:spcAft>
      <a:defRPr sz="2000" kern="1200">
        <a:solidFill>
          <a:srgbClr val="545555"/>
        </a:solidFill>
        <a:latin typeface="Arial" charset="0"/>
        <a:ea typeface="ＭＳ Ｐゴシック"/>
        <a:cs typeface="ＭＳ Ｐゴシック"/>
      </a:defRPr>
    </a:lvl3pPr>
    <a:lvl4pPr marL="1371600" algn="l" rtl="0" fontAlgn="base">
      <a:spcBef>
        <a:spcPct val="0"/>
      </a:spcBef>
      <a:spcAft>
        <a:spcPct val="0"/>
      </a:spcAft>
      <a:defRPr sz="2000" kern="1200">
        <a:solidFill>
          <a:srgbClr val="545555"/>
        </a:solidFill>
        <a:latin typeface="Arial" charset="0"/>
        <a:ea typeface="ＭＳ Ｐゴシック"/>
        <a:cs typeface="ＭＳ Ｐゴシック"/>
      </a:defRPr>
    </a:lvl4pPr>
    <a:lvl5pPr marL="1828800" algn="l" rtl="0" fontAlgn="base">
      <a:spcBef>
        <a:spcPct val="0"/>
      </a:spcBef>
      <a:spcAft>
        <a:spcPct val="0"/>
      </a:spcAft>
      <a:defRPr sz="2000" kern="1200">
        <a:solidFill>
          <a:srgbClr val="545555"/>
        </a:solidFill>
        <a:latin typeface="Arial" charset="0"/>
        <a:ea typeface="ＭＳ Ｐゴシック"/>
        <a:cs typeface="ＭＳ Ｐゴシック"/>
      </a:defRPr>
    </a:lvl5pPr>
    <a:lvl6pPr marL="2286000" algn="l" defTabSz="914400" rtl="0" eaLnBrk="1" latinLnBrk="0" hangingPunct="1">
      <a:defRPr sz="2000" kern="1200">
        <a:solidFill>
          <a:srgbClr val="545555"/>
        </a:solidFill>
        <a:latin typeface="Arial" charset="0"/>
        <a:ea typeface="ＭＳ Ｐゴシック"/>
        <a:cs typeface="ＭＳ Ｐゴシック"/>
      </a:defRPr>
    </a:lvl6pPr>
    <a:lvl7pPr marL="2743200" algn="l" defTabSz="914400" rtl="0" eaLnBrk="1" latinLnBrk="0" hangingPunct="1">
      <a:defRPr sz="2000" kern="1200">
        <a:solidFill>
          <a:srgbClr val="545555"/>
        </a:solidFill>
        <a:latin typeface="Arial" charset="0"/>
        <a:ea typeface="ＭＳ Ｐゴシック"/>
        <a:cs typeface="ＭＳ Ｐゴシック"/>
      </a:defRPr>
    </a:lvl7pPr>
    <a:lvl8pPr marL="3200400" algn="l" defTabSz="914400" rtl="0" eaLnBrk="1" latinLnBrk="0" hangingPunct="1">
      <a:defRPr sz="2000" kern="1200">
        <a:solidFill>
          <a:srgbClr val="545555"/>
        </a:solidFill>
        <a:latin typeface="Arial" charset="0"/>
        <a:ea typeface="ＭＳ Ｐゴシック"/>
        <a:cs typeface="ＭＳ Ｐゴシック"/>
      </a:defRPr>
    </a:lvl8pPr>
    <a:lvl9pPr marL="3657600" algn="l" defTabSz="914400" rtl="0" eaLnBrk="1" latinLnBrk="0" hangingPunct="1">
      <a:defRPr sz="2000" kern="1200">
        <a:solidFill>
          <a:srgbClr val="545555"/>
        </a:solidFill>
        <a:latin typeface="Arial" charset="0"/>
        <a:ea typeface="ＭＳ Ｐゴシック"/>
        <a:cs typeface="ＭＳ Ｐゴシック"/>
      </a:defRPr>
    </a:lvl9pPr>
  </p:defaultTextStyle>
  <p:extLst>
    <p:ext uri="{EFAFB233-063F-42B5-8137-9DF3F51BA10A}">
      <p15:sldGuideLst xmlns:p15="http://schemas.microsoft.com/office/powerpoint/2012/main">
        <p15:guide id="1" orient="horz" pos="2640">
          <p15:clr>
            <a:srgbClr val="A4A3A4"/>
          </p15:clr>
        </p15:guide>
        <p15:guide id="2" pos="4176">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ristine Dunbar" initials="CD" lastIdx="6" clrIdx="0"/>
  <p:cmAuthor id="1" name="swalter" initials="s" lastIdx="1" clrIdx="1"/>
  <p:cmAuthor id="2" name="Toothman, Rick - DM" initials="TR-D" lastIdx="11" clrIdx="2">
    <p:extLst>
      <p:ext uri="{19B8F6BF-5375-455C-9EA6-DF929625EA0E}">
        <p15:presenceInfo xmlns:p15="http://schemas.microsoft.com/office/powerpoint/2012/main" userId="S-1-5-21-2443529608-3098792306-3041422421-331822" providerId="AD"/>
      </p:ext>
    </p:extLst>
  </p:cmAuthor>
  <p:cmAuthor id="3" name="Javed, Ambreen- DM" initials="JAD" lastIdx="3" clrIdx="3">
    <p:extLst>
      <p:ext uri="{19B8F6BF-5375-455C-9EA6-DF929625EA0E}">
        <p15:presenceInfo xmlns:p15="http://schemas.microsoft.com/office/powerpoint/2012/main" userId="S-1-5-21-2443529608-3098792306-3041422421-333478" providerId="AD"/>
      </p:ext>
    </p:extLst>
  </p:cmAuthor>
  <p:cmAuthor id="4" name="Roberts, Yvonne - DM-DMSO-OPPM, Washington, DC" initials="RY-DWD" lastIdx="8" clrIdx="4">
    <p:extLst>
      <p:ext uri="{19B8F6BF-5375-455C-9EA6-DF929625EA0E}">
        <p15:presenceInfo xmlns:p15="http://schemas.microsoft.com/office/powerpoint/2012/main" userId="S-1-5-21-2443529608-3098792306-3041422421-870714" providerId="AD"/>
      </p:ext>
    </p:extLst>
  </p:cmAuthor>
  <p:cmAuthor id="5" name="Lundy, Diane - DM, Washington, DC" initials="LD-DWD" lastIdx="51" clrIdx="5">
    <p:extLst>
      <p:ext uri="{19B8F6BF-5375-455C-9EA6-DF929625EA0E}">
        <p15:presenceInfo xmlns:p15="http://schemas.microsoft.com/office/powerpoint/2012/main" userId="S-1-5-21-2443529608-3098792306-3041422421-926040" providerId="AD"/>
      </p:ext>
    </p:extLst>
  </p:cmAuthor>
  <p:cmAuthor id="6" name="Corder, Christopher - DM" initials="CC-D" lastIdx="30" clrIdx="6">
    <p:extLst>
      <p:ext uri="{19B8F6BF-5375-455C-9EA6-DF929625EA0E}">
        <p15:presenceInfo xmlns:p15="http://schemas.microsoft.com/office/powerpoint/2012/main" userId="S-1-5-21-2443529608-3098792306-3041422421-33180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5A93"/>
    <a:srgbClr val="009900"/>
    <a:srgbClr val="003399"/>
    <a:srgbClr val="21B309"/>
    <a:srgbClr val="00246C"/>
    <a:srgbClr val="FFFF66"/>
    <a:srgbClr val="333399"/>
    <a:srgbClr val="006600"/>
    <a:srgbClr val="99CC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82" autoAdjust="0"/>
    <p:restoredTop sz="87544" autoAdjust="0"/>
  </p:normalViewPr>
  <p:slideViewPr>
    <p:cSldViewPr>
      <p:cViewPr varScale="1">
        <p:scale>
          <a:sx n="96" d="100"/>
          <a:sy n="96" d="100"/>
        </p:scale>
        <p:origin x="1704" y="84"/>
      </p:cViewPr>
      <p:guideLst>
        <p:guide orient="horz" pos="2640"/>
        <p:guide pos="4176"/>
      </p:guideLst>
    </p:cSldViewPr>
  </p:slideViewPr>
  <p:outlineViewPr>
    <p:cViewPr>
      <p:scale>
        <a:sx n="33" d="100"/>
        <a:sy n="33" d="100"/>
      </p:scale>
      <p:origin x="0" y="-6758"/>
    </p:cViewPr>
  </p:outlineViewPr>
  <p:notesTextViewPr>
    <p:cViewPr>
      <p:scale>
        <a:sx n="100" d="100"/>
        <a:sy n="100" d="100"/>
      </p:scale>
      <p:origin x="0" y="0"/>
    </p:cViewPr>
  </p:notesTextViewPr>
  <p:sorterViewPr>
    <p:cViewPr>
      <p:scale>
        <a:sx n="66" d="100"/>
        <a:sy n="66" d="100"/>
      </p:scale>
      <p:origin x="0" y="-1128"/>
    </p:cViewPr>
  </p:sorterViewPr>
  <p:notesViewPr>
    <p:cSldViewPr>
      <p:cViewPr varScale="1">
        <p:scale>
          <a:sx n="83" d="100"/>
          <a:sy n="83" d="100"/>
        </p:scale>
        <p:origin x="3810"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5" y="0"/>
            <a:ext cx="3037407" cy="465462"/>
          </a:xfrm>
          <a:prstGeom prst="rect">
            <a:avLst/>
          </a:prstGeom>
          <a:noFill/>
          <a:ln w="9525">
            <a:noFill/>
            <a:miter lim="800000"/>
            <a:headEnd/>
            <a:tailEnd/>
          </a:ln>
          <a:effectLst/>
        </p:spPr>
        <p:txBody>
          <a:bodyPr vert="horz" wrap="square" lIns="92167" tIns="46084" rIns="92167" bIns="46084" numCol="1" anchor="t" anchorCtr="0" compatLnSpc="1">
            <a:prstTxWarp prst="textNoShape">
              <a:avLst/>
            </a:prstTxWarp>
          </a:bodyPr>
          <a:lstStyle>
            <a:lvl1pPr>
              <a:defRPr sz="1200" dirty="0">
                <a:latin typeface="Arial" pitchFamily="34" charset="0"/>
              </a:defRPr>
            </a:lvl1pPr>
          </a:lstStyle>
          <a:p>
            <a:pPr>
              <a:defRPr/>
            </a:pPr>
            <a:endParaRPr lang="en-US" dirty="0"/>
          </a:p>
        </p:txBody>
      </p:sp>
      <p:sp>
        <p:nvSpPr>
          <p:cNvPr id="80899" name="Rectangle 3"/>
          <p:cNvSpPr>
            <a:spLocks noGrp="1" noChangeArrowheads="1"/>
          </p:cNvSpPr>
          <p:nvPr>
            <p:ph type="dt" sz="quarter" idx="1"/>
          </p:nvPr>
        </p:nvSpPr>
        <p:spPr bwMode="auto">
          <a:xfrm>
            <a:off x="3971374" y="0"/>
            <a:ext cx="3037407" cy="465462"/>
          </a:xfrm>
          <a:prstGeom prst="rect">
            <a:avLst/>
          </a:prstGeom>
          <a:noFill/>
          <a:ln w="9525">
            <a:noFill/>
            <a:miter lim="800000"/>
            <a:headEnd/>
            <a:tailEnd/>
          </a:ln>
          <a:effectLst/>
        </p:spPr>
        <p:txBody>
          <a:bodyPr vert="horz" wrap="square" lIns="92167" tIns="46084" rIns="92167" bIns="46084" numCol="1" anchor="t" anchorCtr="0" compatLnSpc="1">
            <a:prstTxWarp prst="textNoShape">
              <a:avLst/>
            </a:prstTxWarp>
          </a:bodyPr>
          <a:lstStyle>
            <a:lvl1pPr algn="r">
              <a:defRPr sz="1200">
                <a:latin typeface="Arial" pitchFamily="34" charset="0"/>
              </a:defRPr>
            </a:lvl1pPr>
          </a:lstStyle>
          <a:p>
            <a:pPr>
              <a:defRPr/>
            </a:pPr>
            <a:fld id="{7DBF9633-BCC4-4CB3-8F57-B46A37A4986A}" type="datetimeFigureOut">
              <a:rPr lang="en-US"/>
              <a:pPr>
                <a:defRPr/>
              </a:pPr>
              <a:t>5/4/2022</a:t>
            </a:fld>
            <a:endParaRPr lang="en-US" dirty="0"/>
          </a:p>
        </p:txBody>
      </p:sp>
      <p:sp>
        <p:nvSpPr>
          <p:cNvPr id="80900" name="Rectangle 4"/>
          <p:cNvSpPr>
            <a:spLocks noGrp="1" noChangeArrowheads="1"/>
          </p:cNvSpPr>
          <p:nvPr>
            <p:ph type="ftr" sz="quarter" idx="2"/>
          </p:nvPr>
        </p:nvSpPr>
        <p:spPr bwMode="auto">
          <a:xfrm>
            <a:off x="5" y="8829343"/>
            <a:ext cx="3037407" cy="465462"/>
          </a:xfrm>
          <a:prstGeom prst="rect">
            <a:avLst/>
          </a:prstGeom>
          <a:noFill/>
          <a:ln w="9525">
            <a:noFill/>
            <a:miter lim="800000"/>
            <a:headEnd/>
            <a:tailEnd/>
          </a:ln>
          <a:effectLst/>
        </p:spPr>
        <p:txBody>
          <a:bodyPr vert="horz" wrap="square" lIns="92167" tIns="46084" rIns="92167" bIns="46084" numCol="1" anchor="b" anchorCtr="0" compatLnSpc="1">
            <a:prstTxWarp prst="textNoShape">
              <a:avLst/>
            </a:prstTxWarp>
          </a:bodyPr>
          <a:lstStyle>
            <a:lvl1pPr>
              <a:defRPr sz="1200" dirty="0">
                <a:latin typeface="Arial" pitchFamily="34" charset="0"/>
              </a:defRPr>
            </a:lvl1pPr>
          </a:lstStyle>
          <a:p>
            <a:pPr>
              <a:defRPr/>
            </a:pPr>
            <a:endParaRPr lang="en-US" dirty="0"/>
          </a:p>
        </p:txBody>
      </p:sp>
      <p:sp>
        <p:nvSpPr>
          <p:cNvPr id="80901" name="Rectangle 5"/>
          <p:cNvSpPr>
            <a:spLocks noGrp="1" noChangeArrowheads="1"/>
          </p:cNvSpPr>
          <p:nvPr>
            <p:ph type="sldNum" sz="quarter" idx="3"/>
          </p:nvPr>
        </p:nvSpPr>
        <p:spPr bwMode="auto">
          <a:xfrm>
            <a:off x="3971374" y="8829343"/>
            <a:ext cx="3037407" cy="465462"/>
          </a:xfrm>
          <a:prstGeom prst="rect">
            <a:avLst/>
          </a:prstGeom>
          <a:noFill/>
          <a:ln w="9525">
            <a:noFill/>
            <a:miter lim="800000"/>
            <a:headEnd/>
            <a:tailEnd/>
          </a:ln>
          <a:effectLst/>
        </p:spPr>
        <p:txBody>
          <a:bodyPr vert="horz" wrap="square" lIns="92167" tIns="46084" rIns="92167" bIns="46084" numCol="1" anchor="b" anchorCtr="0" compatLnSpc="1">
            <a:prstTxWarp prst="textNoShape">
              <a:avLst/>
            </a:prstTxWarp>
          </a:bodyPr>
          <a:lstStyle>
            <a:lvl1pPr algn="r">
              <a:defRPr sz="1200">
                <a:latin typeface="Arial" pitchFamily="34" charset="0"/>
              </a:defRPr>
            </a:lvl1pPr>
          </a:lstStyle>
          <a:p>
            <a:pPr>
              <a:defRPr/>
            </a:pPr>
            <a:fld id="{240210E0-6BC2-4C7D-9B38-D81D9444CC9F}" type="slidenum">
              <a:rPr lang="en-US"/>
              <a:pPr>
                <a:defRPr/>
              </a:pPr>
              <a:t>‹#›</a:t>
            </a:fld>
            <a:endParaRPr lang="en-US" dirty="0"/>
          </a:p>
        </p:txBody>
      </p:sp>
    </p:spTree>
    <p:extLst>
      <p:ext uri="{BB962C8B-B14F-4D97-AF65-F5344CB8AC3E}">
        <p14:creationId xmlns:p14="http://schemas.microsoft.com/office/powerpoint/2010/main" val="9290402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39032" cy="465462"/>
          </a:xfrm>
          <a:prstGeom prst="rect">
            <a:avLst/>
          </a:prstGeom>
          <a:noFill/>
          <a:ln w="9525">
            <a:noFill/>
            <a:miter lim="800000"/>
            <a:headEnd/>
            <a:tailEnd/>
          </a:ln>
        </p:spPr>
        <p:txBody>
          <a:bodyPr vert="horz" wrap="square" lIns="91296" tIns="45647" rIns="91296" bIns="45647" numCol="1" anchor="ctr" anchorCtr="0" compatLnSpc="1">
            <a:prstTxWarp prst="textNoShape">
              <a:avLst/>
            </a:prstTxWarp>
          </a:bodyPr>
          <a:lstStyle>
            <a:lvl1pPr defTabSz="926471">
              <a:defRPr sz="1200" dirty="0">
                <a:latin typeface="Arial Narrow" pitchFamily="34" charset="0"/>
              </a:defRPr>
            </a:lvl1pPr>
          </a:lstStyle>
          <a:p>
            <a:pPr>
              <a:defRPr/>
            </a:pPr>
            <a:endParaRPr lang="en-US" dirty="0"/>
          </a:p>
        </p:txBody>
      </p:sp>
      <p:sp>
        <p:nvSpPr>
          <p:cNvPr id="11267" name="Rectangle 3"/>
          <p:cNvSpPr>
            <a:spLocks noGrp="1" noChangeArrowheads="1"/>
          </p:cNvSpPr>
          <p:nvPr>
            <p:ph type="dt" idx="1"/>
          </p:nvPr>
        </p:nvSpPr>
        <p:spPr bwMode="auto">
          <a:xfrm>
            <a:off x="3971375" y="0"/>
            <a:ext cx="3039031" cy="465462"/>
          </a:xfrm>
          <a:prstGeom prst="rect">
            <a:avLst/>
          </a:prstGeom>
          <a:noFill/>
          <a:ln w="9525">
            <a:noFill/>
            <a:miter lim="800000"/>
            <a:headEnd/>
            <a:tailEnd/>
          </a:ln>
        </p:spPr>
        <p:txBody>
          <a:bodyPr vert="horz" wrap="square" lIns="91296" tIns="45647" rIns="91296" bIns="45647" numCol="1" anchor="ctr" anchorCtr="0" compatLnSpc="1">
            <a:prstTxWarp prst="textNoShape">
              <a:avLst/>
            </a:prstTxWarp>
          </a:bodyPr>
          <a:lstStyle>
            <a:lvl1pPr algn="r" defTabSz="926471">
              <a:defRPr sz="1200" dirty="0">
                <a:latin typeface="Arial Narrow" pitchFamily="34" charset="0"/>
              </a:defRPr>
            </a:lvl1pPr>
          </a:lstStyle>
          <a:p>
            <a:pPr>
              <a:defRPr/>
            </a:pPr>
            <a:endParaRPr lang="en-US" dirty="0"/>
          </a:p>
        </p:txBody>
      </p:sp>
      <p:sp>
        <p:nvSpPr>
          <p:cNvPr id="1843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935591" y="4416272"/>
            <a:ext cx="5139227" cy="4182740"/>
          </a:xfrm>
          <a:prstGeom prst="rect">
            <a:avLst/>
          </a:prstGeom>
          <a:noFill/>
          <a:ln w="9525">
            <a:noFill/>
            <a:miter lim="800000"/>
            <a:headEnd/>
            <a:tailEnd/>
          </a:ln>
        </p:spPr>
        <p:txBody>
          <a:bodyPr vert="horz" wrap="square" lIns="91296" tIns="45647" rIns="91296" bIns="45647" numCol="1" anchor="ctr"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8830942"/>
            <a:ext cx="3039032" cy="465460"/>
          </a:xfrm>
          <a:prstGeom prst="rect">
            <a:avLst/>
          </a:prstGeom>
          <a:noFill/>
          <a:ln w="9525">
            <a:noFill/>
            <a:miter lim="800000"/>
            <a:headEnd/>
            <a:tailEnd/>
          </a:ln>
        </p:spPr>
        <p:txBody>
          <a:bodyPr vert="horz" wrap="square" lIns="91296" tIns="45647" rIns="91296" bIns="45647" numCol="1" anchor="b" anchorCtr="0" compatLnSpc="1">
            <a:prstTxWarp prst="textNoShape">
              <a:avLst/>
            </a:prstTxWarp>
          </a:bodyPr>
          <a:lstStyle>
            <a:lvl1pPr defTabSz="926471">
              <a:defRPr sz="1200" dirty="0">
                <a:latin typeface="Arial Narrow" pitchFamily="34" charset="0"/>
              </a:defRPr>
            </a:lvl1pPr>
          </a:lstStyle>
          <a:p>
            <a:pPr>
              <a:defRPr/>
            </a:pPr>
            <a:endParaRPr lang="en-US" dirty="0"/>
          </a:p>
        </p:txBody>
      </p:sp>
      <p:sp>
        <p:nvSpPr>
          <p:cNvPr id="11271" name="Rectangle 7"/>
          <p:cNvSpPr>
            <a:spLocks noGrp="1" noChangeArrowheads="1"/>
          </p:cNvSpPr>
          <p:nvPr>
            <p:ph type="sldNum" sz="quarter" idx="5"/>
          </p:nvPr>
        </p:nvSpPr>
        <p:spPr bwMode="auto">
          <a:xfrm>
            <a:off x="3971375" y="8830942"/>
            <a:ext cx="3039031" cy="465460"/>
          </a:xfrm>
          <a:prstGeom prst="rect">
            <a:avLst/>
          </a:prstGeom>
          <a:noFill/>
          <a:ln w="9525">
            <a:noFill/>
            <a:miter lim="800000"/>
            <a:headEnd/>
            <a:tailEnd/>
          </a:ln>
        </p:spPr>
        <p:txBody>
          <a:bodyPr vert="horz" wrap="square" lIns="91296" tIns="45647" rIns="91296" bIns="45647" numCol="1" anchor="b" anchorCtr="0" compatLnSpc="1">
            <a:prstTxWarp prst="textNoShape">
              <a:avLst/>
            </a:prstTxWarp>
          </a:bodyPr>
          <a:lstStyle>
            <a:lvl1pPr algn="r" defTabSz="926471">
              <a:defRPr sz="1200">
                <a:latin typeface="Arial Narrow" pitchFamily="34" charset="0"/>
              </a:defRPr>
            </a:lvl1pPr>
          </a:lstStyle>
          <a:p>
            <a:pPr>
              <a:defRPr/>
            </a:pPr>
            <a:fld id="{78E37E85-AB30-4E7E-8092-43D16375185F}" type="slidenum">
              <a:rPr lang="en-US"/>
              <a:pPr>
                <a:defRPr/>
              </a:pPr>
              <a:t>‹#›</a:t>
            </a:fld>
            <a:endParaRPr lang="en-US" dirty="0"/>
          </a:p>
        </p:txBody>
      </p:sp>
    </p:spTree>
    <p:extLst>
      <p:ext uri="{BB962C8B-B14F-4D97-AF65-F5344CB8AC3E}">
        <p14:creationId xmlns:p14="http://schemas.microsoft.com/office/powerpoint/2010/main" val="28005765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noFill/>
          <a:ln/>
        </p:spPr>
        <p:txBody>
          <a:bodyPr/>
          <a:lstStyle/>
          <a:p>
            <a:r>
              <a:rPr lang="en-US" dirty="0"/>
              <a:t>Good afternoon everyone,</a:t>
            </a:r>
          </a:p>
          <a:p>
            <a:endParaRPr lang="en-US" dirty="0"/>
          </a:p>
          <a:p>
            <a:r>
              <a:rPr lang="en-US" dirty="0"/>
              <a:t>The topic that I will discuss with you are the rules of Contracting at USDA.</a:t>
            </a:r>
          </a:p>
          <a:p>
            <a:endParaRPr lang="en-US" dirty="0"/>
          </a:p>
          <a:p>
            <a:r>
              <a:rPr lang="en-US" dirty="0"/>
              <a:t>If you have any questions as I go through the slides, please put them in the chat, and I will answer them at the end of this presentation.  </a:t>
            </a:r>
          </a:p>
        </p:txBody>
      </p:sp>
    </p:spTree>
    <p:extLst>
      <p:ext uri="{BB962C8B-B14F-4D97-AF65-F5344CB8AC3E}">
        <p14:creationId xmlns:p14="http://schemas.microsoft.com/office/powerpoint/2010/main" val="41603970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a few additional items that contractors should be aware of if awarded a USDA contract.</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1. On-site performance at USDA facilities and properties required compliance with COVID protocols.  Visit the link on this slide for more information.</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2. Contracts that are awarded which allow for Government Furnished Equipment (GFE), or badges (which USDA calls LincPasses) may create a delay before contractor performance can begin.</a:t>
            </a:r>
          </a:p>
          <a:p>
            <a:r>
              <a:rPr lang="en-US" dirty="0"/>
              <a:t>3. If a contract is awarded with options, the options can be exercised and the period of performance extended without additional competition using FAR 52.217-8 and 52.217-9.</a:t>
            </a:r>
          </a:p>
        </p:txBody>
      </p:sp>
      <p:sp>
        <p:nvSpPr>
          <p:cNvPr id="4" name="Slide Number Placeholder 3"/>
          <p:cNvSpPr>
            <a:spLocks noGrp="1"/>
          </p:cNvSpPr>
          <p:nvPr>
            <p:ph type="sldNum" sz="quarter" idx="5"/>
          </p:nvPr>
        </p:nvSpPr>
        <p:spPr/>
        <p:txBody>
          <a:bodyPr/>
          <a:lstStyle/>
          <a:p>
            <a:pPr>
              <a:defRPr/>
            </a:pPr>
            <a:fld id="{78E37E85-AB30-4E7E-8092-43D16375185F}" type="slidenum">
              <a:rPr lang="en-US" smtClean="0"/>
              <a:pPr>
                <a:defRPr/>
              </a:pPr>
              <a:t>10</a:t>
            </a:fld>
            <a:endParaRPr lang="en-US" dirty="0"/>
          </a:p>
        </p:txBody>
      </p:sp>
    </p:spTree>
    <p:extLst>
      <p:ext uri="{BB962C8B-B14F-4D97-AF65-F5344CB8AC3E}">
        <p14:creationId xmlns:p14="http://schemas.microsoft.com/office/powerpoint/2010/main" val="17219496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8E37E85-AB30-4E7E-8092-43D16375185F}" type="slidenum">
              <a:rPr lang="en-US" smtClean="0"/>
              <a:pPr>
                <a:defRPr/>
              </a:pPr>
              <a:t>11</a:t>
            </a:fld>
            <a:endParaRPr lang="en-US" dirty="0"/>
          </a:p>
        </p:txBody>
      </p:sp>
    </p:spTree>
    <p:extLst>
      <p:ext uri="{BB962C8B-B14F-4D97-AF65-F5344CB8AC3E}">
        <p14:creationId xmlns:p14="http://schemas.microsoft.com/office/powerpoint/2010/main" val="30439613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this slide are additional resources that can help your company in the future.</a:t>
            </a:r>
          </a:p>
          <a:p>
            <a:endParaRPr lang="en-US" dirty="0"/>
          </a:p>
          <a:p>
            <a:r>
              <a:rPr lang="en-US" dirty="0"/>
              <a:t>The first link is for the Office of </a:t>
            </a:r>
            <a:r>
              <a:rPr lang="en-US" dirty="0">
                <a:solidFill>
                  <a:schemeClr val="accent4">
                    <a:lumMod val="50000"/>
                  </a:schemeClr>
                </a:solidFill>
              </a:rPr>
              <a:t>Contracting and Procurement website</a:t>
            </a:r>
            <a:r>
              <a:rPr lang="en-US" dirty="0"/>
              <a:t> at USDA.</a:t>
            </a:r>
          </a:p>
          <a:p>
            <a:r>
              <a:rPr lang="en-US" dirty="0"/>
              <a:t>The second link is for OCP’s policies and regulations.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The third link is for the Ethics &amp; Procurement Integrity website which is geared towards federal employees but has good information for vendors to know.</a:t>
            </a:r>
          </a:p>
          <a:p>
            <a:r>
              <a:rPr lang="en-US" dirty="0"/>
              <a:t>The fourth link is for the FAR.</a:t>
            </a:r>
          </a:p>
          <a:p>
            <a:r>
              <a:rPr lang="en-US" dirty="0"/>
              <a:t>The fifth link will connect you to the SBA website.  It has many resources for small business wanting to do business with the Federal Government.  For example, there are Procurement Technical Assistance Centers (PTACs) in your local area that can help you as well as Commercial Market Representatives who can assist you with identifying subcontracting opportunities.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solidFill>
                  <a:schemeClr val="accent4">
                    <a:lumMod val="50000"/>
                  </a:schemeClr>
                </a:solidFill>
              </a:rPr>
              <a:t>The last link is for USDA’s Office of Small &amp; Disadvantaged Business Utilization (OSDBU).  They engage with small businesses and manage the Forecast of Procurement Opportunities for the agency which I will be talking about more tomorrow.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solidFill>
                <a:schemeClr val="accent4">
                  <a:lumMod val="50000"/>
                </a:schemeClr>
              </a:solidFill>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solidFill>
                  <a:schemeClr val="accent4">
                    <a:lumMod val="50000"/>
                  </a:schemeClr>
                </a:solidFill>
              </a:rPr>
              <a:t>Before I start answering your questions, I wanted to pass </a:t>
            </a:r>
            <a:r>
              <a:rPr lang="en-US">
                <a:solidFill>
                  <a:schemeClr val="accent4">
                    <a:lumMod val="50000"/>
                  </a:schemeClr>
                </a:solidFill>
              </a:rPr>
              <a:t>along my hope </a:t>
            </a:r>
            <a:r>
              <a:rPr lang="en-US" dirty="0">
                <a:solidFill>
                  <a:schemeClr val="accent4">
                    <a:lumMod val="50000"/>
                  </a:schemeClr>
                </a:solidFill>
              </a:rPr>
              <a:t>that you will decide to bid on future USDA procurements.  Small businesses are a critical part of our economy and supply chain.</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solidFill>
                <a:schemeClr val="accent4">
                  <a:lumMod val="50000"/>
                </a:schemeClr>
              </a:solidFill>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solidFill>
                  <a:schemeClr val="accent4">
                    <a:lumMod val="50000"/>
                  </a:schemeClr>
                </a:solidFill>
              </a:rPr>
              <a:t>Do we have any questions in the chat?</a:t>
            </a:r>
            <a:endParaRPr lang="en-US" dirty="0"/>
          </a:p>
        </p:txBody>
      </p:sp>
      <p:sp>
        <p:nvSpPr>
          <p:cNvPr id="4" name="Slide Number Placeholder 3"/>
          <p:cNvSpPr>
            <a:spLocks noGrp="1"/>
          </p:cNvSpPr>
          <p:nvPr>
            <p:ph type="sldNum" sz="quarter" idx="5"/>
          </p:nvPr>
        </p:nvSpPr>
        <p:spPr/>
        <p:txBody>
          <a:bodyPr/>
          <a:lstStyle/>
          <a:p>
            <a:pPr>
              <a:defRPr/>
            </a:pPr>
            <a:fld id="{78E37E85-AB30-4E7E-8092-43D16375185F}" type="slidenum">
              <a:rPr lang="en-US" smtClean="0"/>
              <a:pPr>
                <a:defRPr/>
              </a:pPr>
              <a:t>12</a:t>
            </a:fld>
            <a:endParaRPr lang="en-US" dirty="0"/>
          </a:p>
        </p:txBody>
      </p:sp>
    </p:spTree>
    <p:extLst>
      <p:ext uri="{BB962C8B-B14F-4D97-AF65-F5344CB8AC3E}">
        <p14:creationId xmlns:p14="http://schemas.microsoft.com/office/powerpoint/2010/main" val="42049901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Departmental Administration is led by the Assistant Secretary for Administration, who is also the Chief Acquisition Officer (CAO), Mr. Oscar Gonzales. </a:t>
            </a:r>
          </a:p>
        </p:txBody>
      </p:sp>
      <p:sp>
        <p:nvSpPr>
          <p:cNvPr id="4" name="Slide Number Placeholder 3"/>
          <p:cNvSpPr>
            <a:spLocks noGrp="1"/>
          </p:cNvSpPr>
          <p:nvPr>
            <p:ph type="sldNum" sz="quarter" idx="5"/>
          </p:nvPr>
        </p:nvSpPr>
        <p:spPr/>
        <p:txBody>
          <a:bodyPr/>
          <a:lstStyle/>
          <a:p>
            <a:pPr>
              <a:defRPr/>
            </a:pPr>
            <a:fld id="{78E37E85-AB30-4E7E-8092-43D16375185F}" type="slidenum">
              <a:rPr lang="en-US" smtClean="0"/>
              <a:pPr>
                <a:defRPr/>
              </a:pPr>
              <a:t>2</a:t>
            </a:fld>
            <a:endParaRPr lang="en-US" dirty="0"/>
          </a:p>
        </p:txBody>
      </p:sp>
    </p:spTree>
    <p:extLst>
      <p:ext uri="{BB962C8B-B14F-4D97-AF65-F5344CB8AC3E}">
        <p14:creationId xmlns:p14="http://schemas.microsoft.com/office/powerpoint/2010/main" val="875560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31C9BDA7-3451-4395-BB44-3D531A3AB7CF}"/>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78680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have not done business with the federal government before, there are three roles that you need to be aware of.  They include the CO, COR, and P/PM).</a:t>
            </a:r>
          </a:p>
        </p:txBody>
      </p:sp>
      <p:sp>
        <p:nvSpPr>
          <p:cNvPr id="4" name="Slide Number Placeholder 3"/>
          <p:cNvSpPr>
            <a:spLocks noGrp="1"/>
          </p:cNvSpPr>
          <p:nvPr>
            <p:ph type="sldNum" sz="quarter" idx="5"/>
          </p:nvPr>
        </p:nvSpPr>
        <p:spPr/>
        <p:txBody>
          <a:bodyPr/>
          <a:lstStyle/>
          <a:p>
            <a:pPr>
              <a:defRPr/>
            </a:pPr>
            <a:fld id="{78E37E85-AB30-4E7E-8092-43D16375185F}" type="slidenum">
              <a:rPr lang="en-US" smtClean="0"/>
              <a:pPr>
                <a:defRPr/>
              </a:pPr>
              <a:t>4</a:t>
            </a:fld>
            <a:endParaRPr lang="en-US" dirty="0"/>
          </a:p>
        </p:txBody>
      </p:sp>
    </p:spTree>
    <p:extLst>
      <p:ext uri="{BB962C8B-B14F-4D97-AF65-F5344CB8AC3E}">
        <p14:creationId xmlns:p14="http://schemas.microsoft.com/office/powerpoint/2010/main" val="16435090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Federal Government has many regulations that we follow to ensure that procurements are conducted in an ethical manner.  They include:  </a:t>
            </a:r>
          </a:p>
          <a:p>
            <a:endParaRPr lang="en-US" dirty="0"/>
          </a:p>
        </p:txBody>
      </p:sp>
      <p:sp>
        <p:nvSpPr>
          <p:cNvPr id="4" name="Slide Number Placeholder 3"/>
          <p:cNvSpPr>
            <a:spLocks noGrp="1"/>
          </p:cNvSpPr>
          <p:nvPr>
            <p:ph type="sldNum" sz="quarter" idx="5"/>
          </p:nvPr>
        </p:nvSpPr>
        <p:spPr/>
        <p:txBody>
          <a:bodyPr/>
          <a:lstStyle/>
          <a:p>
            <a:pPr>
              <a:defRPr/>
            </a:pPr>
            <a:fld id="{78E37E85-AB30-4E7E-8092-43D16375185F}" type="slidenum">
              <a:rPr lang="en-US" smtClean="0"/>
              <a:pPr>
                <a:defRPr/>
              </a:pPr>
              <a:t>5</a:t>
            </a:fld>
            <a:endParaRPr lang="en-US" dirty="0"/>
          </a:p>
        </p:txBody>
      </p:sp>
    </p:spTree>
    <p:extLst>
      <p:ext uri="{BB962C8B-B14F-4D97-AF65-F5344CB8AC3E}">
        <p14:creationId xmlns:p14="http://schemas.microsoft.com/office/powerpoint/2010/main" val="2469088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dirty="0">
                <a:solidFill>
                  <a:schemeClr val="accent4">
                    <a:lumMod val="50000"/>
                  </a:schemeClr>
                </a:solidFill>
              </a:rPr>
              <a:t>On April 4, 2022, the Federal Government transitioned from the Duns &amp; Bradstreet number “DUNS” to a UEI which stands for unique entity identifier.</a:t>
            </a:r>
          </a:p>
          <a:p>
            <a:pPr marL="0" indent="0">
              <a:buFont typeface="Arial" panose="020B0604020202020204" pitchFamily="34" charset="0"/>
              <a:buNone/>
            </a:pPr>
            <a:r>
              <a:rPr lang="en-US" dirty="0"/>
              <a:t>If you are not familiar with what a DUNS or UEI number is, it’s the unique numerical identifier for each company that does business with the Federal Government.  You must have a UEI number to be awarded an USDA contract.</a:t>
            </a:r>
          </a:p>
          <a:p>
            <a:pPr marL="0" indent="0">
              <a:buFont typeface="Arial" panose="020B0604020202020204" pitchFamily="34" charset="0"/>
              <a:buNone/>
            </a:pPr>
            <a:endParaRPr lang="en-US" dirty="0">
              <a:solidFill>
                <a:schemeClr val="accent4">
                  <a:lumMod val="50000"/>
                </a:schemeClr>
              </a:solidFill>
            </a:endParaRPr>
          </a:p>
          <a:p>
            <a:pPr marL="0" indent="0">
              <a:buFont typeface="Arial" panose="020B0604020202020204" pitchFamily="34" charset="0"/>
              <a:buNone/>
            </a:pPr>
            <a:r>
              <a:rPr lang="en-US" dirty="0">
                <a:solidFill>
                  <a:schemeClr val="accent4">
                    <a:lumMod val="50000"/>
                  </a:schemeClr>
                </a:solidFill>
              </a:rPr>
              <a:t>UEIs are created in the System for Award Management (SAM).  I have provided a link to the SAM website on a later slide for your ease of use.</a:t>
            </a:r>
          </a:p>
          <a:p>
            <a:pPr marL="0" indent="0">
              <a:buFont typeface="Arial" panose="020B0604020202020204" pitchFamily="34" charset="0"/>
              <a:buNone/>
            </a:pPr>
            <a:endParaRPr lang="en-US" dirty="0"/>
          </a:p>
          <a:p>
            <a:r>
              <a:rPr lang="en-US" dirty="0">
                <a:solidFill>
                  <a:schemeClr val="accent4">
                    <a:lumMod val="50000"/>
                  </a:schemeClr>
                </a:solidFill>
              </a:rPr>
              <a:t>Previous DUNS will be automatically converted to UEIs.</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Take away from this slide:  If your company has a DUNS number, there is nothing to do for the conversion. If your company does not have a DUNS or a UEI, you must register in SAM to obtain on. </a:t>
            </a:r>
          </a:p>
        </p:txBody>
      </p:sp>
      <p:sp>
        <p:nvSpPr>
          <p:cNvPr id="4" name="Slide Number Placeholder 3"/>
          <p:cNvSpPr>
            <a:spLocks noGrp="1"/>
          </p:cNvSpPr>
          <p:nvPr>
            <p:ph type="sldNum" sz="quarter" idx="5"/>
          </p:nvPr>
        </p:nvSpPr>
        <p:spPr/>
        <p:txBody>
          <a:bodyPr/>
          <a:lstStyle/>
          <a:p>
            <a:pPr>
              <a:defRPr/>
            </a:pPr>
            <a:fld id="{78E37E85-AB30-4E7E-8092-43D16375185F}" type="slidenum">
              <a:rPr lang="en-US" smtClean="0"/>
              <a:pPr>
                <a:defRPr/>
              </a:pPr>
              <a:t>6</a:t>
            </a:fld>
            <a:endParaRPr lang="en-US" dirty="0"/>
          </a:p>
        </p:txBody>
      </p:sp>
    </p:spTree>
    <p:extLst>
      <p:ext uri="{BB962C8B-B14F-4D97-AF65-F5344CB8AC3E}">
        <p14:creationId xmlns:p14="http://schemas.microsoft.com/office/powerpoint/2010/main" val="13961347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FAR Part 8 discusses the priority that the Federal Government has to follow when purchasing products and services.  </a:t>
            </a:r>
          </a:p>
          <a:p>
            <a:endParaRPr lang="en-US" dirty="0"/>
          </a:p>
          <a:p>
            <a:r>
              <a:rPr lang="en-US" dirty="0"/>
              <a:t>Depending on what USDA needs to procure to execute its mission, FAR part 8 could be applicable to a future procurement that you are interested in or not.  That judgement will be made on each individual procurement by the Contracting Officer.   </a:t>
            </a:r>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The seven required sources are on this slide, and they are:    </a:t>
            </a:r>
          </a:p>
          <a:p>
            <a:endParaRPr lang="en-US" dirty="0"/>
          </a:p>
        </p:txBody>
      </p:sp>
      <p:sp>
        <p:nvSpPr>
          <p:cNvPr id="4" name="Slide Number Placeholder 3"/>
          <p:cNvSpPr>
            <a:spLocks noGrp="1"/>
          </p:cNvSpPr>
          <p:nvPr>
            <p:ph type="sldNum" sz="quarter" idx="5"/>
          </p:nvPr>
        </p:nvSpPr>
        <p:spPr/>
        <p:txBody>
          <a:bodyPr/>
          <a:lstStyle/>
          <a:p>
            <a:pPr>
              <a:defRPr/>
            </a:pPr>
            <a:fld id="{78E37E85-AB30-4E7E-8092-43D16375185F}" type="slidenum">
              <a:rPr lang="en-US" smtClean="0"/>
              <a:pPr>
                <a:defRPr/>
              </a:pPr>
              <a:t>7</a:t>
            </a:fld>
            <a:endParaRPr lang="en-US" dirty="0"/>
          </a:p>
        </p:txBody>
      </p:sp>
    </p:spTree>
    <p:extLst>
      <p:ext uri="{BB962C8B-B14F-4D97-AF65-F5344CB8AC3E}">
        <p14:creationId xmlns:p14="http://schemas.microsoft.com/office/powerpoint/2010/main" val="6813566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recommend that industry be familiar with sustainability requirements in Federal procurements.  The websites listed on this slide provide excellent content in the following six areas.</a:t>
            </a:r>
          </a:p>
          <a:p>
            <a:endParaRPr lang="en-US" dirty="0"/>
          </a:p>
          <a:p>
            <a:r>
              <a:rPr lang="en-US" dirty="0"/>
              <a:t>Again, these topics may or may not be applicable to a procurement that you are interested in depending on what we are procuring.  If it is applicable, the Contracting Officer will include the FAR clause will be included in the Request for Proposal.  </a:t>
            </a:r>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78E37E85-AB30-4E7E-8092-43D16375185F}" type="slidenum">
              <a:rPr lang="en-US" smtClean="0"/>
              <a:pPr>
                <a:defRPr/>
              </a:pPr>
              <a:t>8</a:t>
            </a:fld>
            <a:endParaRPr lang="en-US" dirty="0"/>
          </a:p>
        </p:txBody>
      </p:sp>
    </p:spTree>
    <p:extLst>
      <p:ext uri="{BB962C8B-B14F-4D97-AF65-F5344CB8AC3E}">
        <p14:creationId xmlns:p14="http://schemas.microsoft.com/office/powerpoint/2010/main" val="2750676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On this slide, we have some additional tips.</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USDA posts Contract Opportunities in SAM (formerly known as Beta Sam) for contract actions valued at more than $25,000.  You should check this website on a regular basis.  Vendors can save searches, join interested vendor lists and run reports.</a:t>
            </a:r>
          </a:p>
          <a:p>
            <a:pPr marL="171450" indent="-171450">
              <a:buFont typeface="Arial" panose="020B0604020202020204" pitchFamily="34" charset="0"/>
              <a:buChar char="•"/>
            </a:pPr>
            <a:r>
              <a:rPr lang="en-US" sz="2000" dirty="0">
                <a:solidFill>
                  <a:schemeClr val="tx1">
                    <a:lumMod val="75000"/>
                  </a:schemeClr>
                </a:solidFill>
              </a:rPr>
              <a:t>Simplified Acquisition Threshold (SAT) is $250,000.  And these </a:t>
            </a:r>
            <a:r>
              <a:rPr lang="en-US" dirty="0">
                <a:solidFill>
                  <a:schemeClr val="tx1">
                    <a:lumMod val="75000"/>
                  </a:schemeClr>
                </a:solidFill>
              </a:rPr>
              <a:t>SAT procedures can be used for commercial item procurements up to $7.5M.  These are important thresholds because they allow USDA to get on contract quicker, and also helps with cash flow for our industry partners.</a:t>
            </a:r>
            <a:endParaRPr lang="en-US" dirty="0"/>
          </a:p>
          <a:p>
            <a:pPr marL="171450" indent="-171450">
              <a:buFont typeface="Arial" panose="020B0604020202020204" pitchFamily="34" charset="0"/>
              <a:buChar char="•"/>
            </a:pPr>
            <a:r>
              <a:rPr lang="en-US" dirty="0"/>
              <a:t>When responding to a solicitation, read the content carefully and follow the instructions on how to respond and when to respond.  Late proposals on competitive procurements will not be considered.   </a:t>
            </a:r>
          </a:p>
          <a:p>
            <a:pPr marL="171450" indent="-171450">
              <a:buFont typeface="Arial" panose="020B0604020202020204" pitchFamily="34" charset="0"/>
              <a:buChar char="•"/>
            </a:pPr>
            <a:r>
              <a:rPr lang="en-US" dirty="0"/>
              <a:t>Once awarded a contract, know your responsibilities to include the statement of work, terms and conditions and due dates for deliverables.  </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One last tip that I want to share on this slide is related to Federal Supply Schedules on the GSA website.  If your company has not thought about creating a FSS for your company, it something that you should consider towards selling your company’s products and/or services.  After the schedule is created, all federal agencies to include USDA can buy off of it. </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a:defRPr/>
            </a:pPr>
            <a:fld id="{78E37E85-AB30-4E7E-8092-43D16375185F}" type="slidenum">
              <a:rPr lang="en-US" smtClean="0"/>
              <a:pPr>
                <a:defRPr/>
              </a:pPr>
              <a:t>9</a:t>
            </a:fld>
            <a:endParaRPr lang="en-US" dirty="0"/>
          </a:p>
        </p:txBody>
      </p:sp>
    </p:spTree>
    <p:extLst>
      <p:ext uri="{BB962C8B-B14F-4D97-AF65-F5344CB8AC3E}">
        <p14:creationId xmlns:p14="http://schemas.microsoft.com/office/powerpoint/2010/main" val="2205524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7"/>
          <p:cNvPicPr>
            <a:picLocks noChangeAspect="1" noChangeArrowheads="1"/>
          </p:cNvPicPr>
          <p:nvPr userDrawn="1"/>
        </p:nvPicPr>
        <p:blipFill>
          <a:blip r:embed="rId2" cstate="print"/>
          <a:srcRect/>
          <a:stretch>
            <a:fillRect/>
          </a:stretch>
        </p:blipFill>
        <p:spPr bwMode="auto">
          <a:xfrm>
            <a:off x="0" y="0"/>
            <a:ext cx="9144000" cy="6864350"/>
          </a:xfrm>
          <a:prstGeom prst="rect">
            <a:avLst/>
          </a:prstGeom>
          <a:noFill/>
          <a:ln w="9525">
            <a:noFill/>
            <a:miter lim="800000"/>
            <a:headEnd/>
            <a:tailEnd/>
          </a:ln>
        </p:spPr>
      </p:pic>
      <p:sp>
        <p:nvSpPr>
          <p:cNvPr id="5" name="Rectangle 37"/>
          <p:cNvSpPr>
            <a:spLocks noChangeArrowheads="1"/>
          </p:cNvSpPr>
          <p:nvPr userDrawn="1"/>
        </p:nvSpPr>
        <p:spPr bwMode="auto">
          <a:xfrm>
            <a:off x="0" y="0"/>
            <a:ext cx="9144000" cy="838200"/>
          </a:xfrm>
          <a:prstGeom prst="rect">
            <a:avLst/>
          </a:prstGeom>
          <a:solidFill>
            <a:srgbClr val="000F64"/>
          </a:solidFill>
          <a:ln w="9525">
            <a:noFill/>
            <a:miter lim="800000"/>
            <a:headEnd/>
            <a:tailEnd/>
          </a:ln>
          <a:effectLst/>
        </p:spPr>
        <p:txBody>
          <a:bodyPr wrap="none" anchor="ctr"/>
          <a:lstStyle/>
          <a:p>
            <a:pPr algn="ctr">
              <a:defRPr/>
            </a:pPr>
            <a:endParaRPr lang="en-US" dirty="0">
              <a:ea typeface="ＭＳ Ｐゴシック" pitchFamily="96" charset="-128"/>
              <a:cs typeface="+mn-cs"/>
            </a:endParaRPr>
          </a:p>
        </p:txBody>
      </p:sp>
      <p:sp>
        <p:nvSpPr>
          <p:cNvPr id="6" name="Rectangle 36"/>
          <p:cNvSpPr>
            <a:spLocks noChangeArrowheads="1"/>
          </p:cNvSpPr>
          <p:nvPr userDrawn="1"/>
        </p:nvSpPr>
        <p:spPr bwMode="auto">
          <a:xfrm>
            <a:off x="0" y="6705600"/>
            <a:ext cx="9144000" cy="152400"/>
          </a:xfrm>
          <a:prstGeom prst="rect">
            <a:avLst/>
          </a:prstGeom>
          <a:solidFill>
            <a:srgbClr val="A5C5DA"/>
          </a:solidFill>
          <a:ln w="9525">
            <a:noFill/>
            <a:miter lim="800000"/>
            <a:headEnd/>
            <a:tailEnd/>
          </a:ln>
          <a:effectLst/>
        </p:spPr>
        <p:txBody>
          <a:bodyPr wrap="none" anchor="ctr"/>
          <a:lstStyle/>
          <a:p>
            <a:pPr algn="ctr">
              <a:defRPr/>
            </a:pPr>
            <a:endParaRPr lang="en-US" dirty="0">
              <a:ea typeface="ＭＳ Ｐゴシック" pitchFamily="96" charset="-128"/>
              <a:cs typeface="+mn-cs"/>
            </a:endParaRPr>
          </a:p>
        </p:txBody>
      </p:sp>
      <p:sp>
        <p:nvSpPr>
          <p:cNvPr id="7" name="Line 41"/>
          <p:cNvSpPr>
            <a:spLocks noChangeShapeType="1"/>
          </p:cNvSpPr>
          <p:nvPr userDrawn="1"/>
        </p:nvSpPr>
        <p:spPr bwMode="auto">
          <a:xfrm flipV="1">
            <a:off x="1295400" y="2667000"/>
            <a:ext cx="0" cy="2362200"/>
          </a:xfrm>
          <a:prstGeom prst="line">
            <a:avLst/>
          </a:prstGeom>
          <a:noFill/>
          <a:ln w="28575">
            <a:solidFill>
              <a:srgbClr val="5D94BA"/>
            </a:solidFill>
            <a:round/>
            <a:headEnd/>
            <a:tailEnd/>
          </a:ln>
          <a:effectLst/>
        </p:spPr>
        <p:txBody>
          <a:bodyPr anchor="ctr"/>
          <a:lstStyle/>
          <a:p>
            <a:pPr algn="ctr">
              <a:defRPr/>
            </a:pPr>
            <a:endParaRPr lang="en-US" dirty="0">
              <a:ea typeface="ＭＳ Ｐゴシック" pitchFamily="96" charset="-128"/>
              <a:cs typeface="+mn-cs"/>
            </a:endParaRPr>
          </a:p>
        </p:txBody>
      </p:sp>
      <p:sp>
        <p:nvSpPr>
          <p:cNvPr id="8" name="Text Box 51"/>
          <p:cNvSpPr txBox="1">
            <a:spLocks noChangeArrowheads="1"/>
          </p:cNvSpPr>
          <p:nvPr userDrawn="1"/>
        </p:nvSpPr>
        <p:spPr bwMode="auto">
          <a:xfrm>
            <a:off x="4114800" y="104775"/>
            <a:ext cx="4876800" cy="581025"/>
          </a:xfrm>
          <a:prstGeom prst="rect">
            <a:avLst/>
          </a:prstGeom>
          <a:noFill/>
          <a:ln w="9525">
            <a:noFill/>
            <a:miter lim="800000"/>
            <a:headEnd/>
            <a:tailEnd/>
          </a:ln>
          <a:effectLst/>
        </p:spPr>
        <p:txBody>
          <a:bodyPr anchor="ctr">
            <a:spAutoFit/>
          </a:bodyPr>
          <a:lstStyle/>
          <a:p>
            <a:pPr algn="r">
              <a:defRPr/>
            </a:pPr>
            <a:r>
              <a:rPr lang="en-US" sz="1600" dirty="0">
                <a:solidFill>
                  <a:srgbClr val="EDEDED"/>
                </a:solidFill>
                <a:ea typeface="ＭＳ Ｐゴシック" pitchFamily="96" charset="-128"/>
                <a:cs typeface="+mn-cs"/>
              </a:rPr>
              <a:t>United States Department of Agriculture</a:t>
            </a:r>
          </a:p>
          <a:p>
            <a:pPr algn="r">
              <a:defRPr/>
            </a:pPr>
            <a:r>
              <a:rPr lang="en-US" sz="1600" dirty="0">
                <a:solidFill>
                  <a:srgbClr val="EDEDED"/>
                </a:solidFill>
                <a:ea typeface="ＭＳ Ｐゴシック" pitchFamily="96" charset="-128"/>
                <a:cs typeface="+mn-cs"/>
              </a:rPr>
              <a:t>Office of Contracting and Procurement</a:t>
            </a:r>
          </a:p>
        </p:txBody>
      </p:sp>
      <p:pic>
        <p:nvPicPr>
          <p:cNvPr id="9" name="Picture 56"/>
          <p:cNvPicPr>
            <a:picLocks noChangeAspect="1" noChangeArrowheads="1"/>
          </p:cNvPicPr>
          <p:nvPr userDrawn="1"/>
        </p:nvPicPr>
        <p:blipFill>
          <a:blip r:embed="rId3" cstate="print">
            <a:clrChange>
              <a:clrFrom>
                <a:srgbClr val="FFFFFF"/>
              </a:clrFrom>
              <a:clrTo>
                <a:srgbClr val="FFFFFF">
                  <a:alpha val="0"/>
                </a:srgbClr>
              </a:clrTo>
            </a:clrChange>
          </a:blip>
          <a:srcRect/>
          <a:stretch>
            <a:fillRect/>
          </a:stretch>
        </p:blipFill>
        <p:spPr bwMode="auto">
          <a:xfrm>
            <a:off x="304800" y="990600"/>
            <a:ext cx="2011363" cy="1390650"/>
          </a:xfrm>
          <a:prstGeom prst="rect">
            <a:avLst/>
          </a:prstGeom>
          <a:noFill/>
          <a:ln w="9525">
            <a:noFill/>
            <a:miter lim="800000"/>
            <a:headEnd/>
            <a:tailEnd/>
          </a:ln>
        </p:spPr>
      </p:pic>
      <p:sp>
        <p:nvSpPr>
          <p:cNvPr id="4148" name="Rectangle 52"/>
          <p:cNvSpPr>
            <a:spLocks noGrp="1" noChangeArrowheads="1"/>
          </p:cNvSpPr>
          <p:nvPr>
            <p:ph type="ctrTitle"/>
          </p:nvPr>
        </p:nvSpPr>
        <p:spPr>
          <a:xfrm>
            <a:off x="1600200" y="2667000"/>
            <a:ext cx="6858000" cy="1524000"/>
          </a:xfrm>
        </p:spPr>
        <p:txBody>
          <a:bodyPr lIns="91440" rIns="91440"/>
          <a:lstStyle>
            <a:lvl1pPr>
              <a:defRPr sz="4000">
                <a:solidFill>
                  <a:srgbClr val="063061"/>
                </a:solidFill>
              </a:defRPr>
            </a:lvl1pPr>
          </a:lstStyle>
          <a:p>
            <a:r>
              <a:rPr lang="en-US"/>
              <a:t>Click to edit Master title style</a:t>
            </a:r>
          </a:p>
        </p:txBody>
      </p:sp>
      <p:sp>
        <p:nvSpPr>
          <p:cNvPr id="4149" name="Rectangle 53"/>
          <p:cNvSpPr>
            <a:spLocks noGrp="1" noChangeArrowheads="1"/>
          </p:cNvSpPr>
          <p:nvPr>
            <p:ph type="subTitle" idx="1"/>
          </p:nvPr>
        </p:nvSpPr>
        <p:spPr>
          <a:xfrm>
            <a:off x="1219200" y="5372100"/>
            <a:ext cx="6477000" cy="419100"/>
          </a:xfrm>
        </p:spPr>
        <p:txBody>
          <a:bodyPr lIns="91440" rIns="91440"/>
          <a:lstStyle>
            <a:lvl1pPr marL="0" indent="0">
              <a:buFont typeface="Wingdings" pitchFamily="2" charset="2"/>
              <a:buNone/>
              <a:defRPr sz="2400">
                <a:solidFill>
                  <a:srgbClr val="156312"/>
                </a:solidFill>
              </a:defRPr>
            </a:lvl1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sldNum" sz="quarter" idx="10"/>
          </p:nvPr>
        </p:nvSpPr>
        <p:spPr>
          <a:xfrm>
            <a:off x="457200" y="5494789"/>
            <a:ext cx="533400" cy="533400"/>
          </a:xfrm>
          <a:ln/>
        </p:spPr>
        <p:txBody>
          <a:bodyPr/>
          <a:lstStyle>
            <a:lvl1pPr>
              <a:defRPr/>
            </a:lvl1pPr>
          </a:lstStyle>
          <a:p>
            <a:pPr>
              <a:defRPr/>
            </a:pPr>
            <a:fld id="{9E2F89EF-66E9-4637-8C83-6F837EC2B175}" type="slidenum">
              <a:rPr lang="en-US"/>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219075"/>
            <a:ext cx="2076450" cy="58007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219075"/>
            <a:ext cx="6076950" cy="58007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sldNum" sz="quarter" idx="10"/>
          </p:nvPr>
        </p:nvSpPr>
        <p:spPr>
          <a:ln/>
        </p:spPr>
        <p:txBody>
          <a:bodyPr/>
          <a:lstStyle>
            <a:lvl1pPr>
              <a:defRPr/>
            </a:lvl1pPr>
          </a:lstStyle>
          <a:p>
            <a:pPr>
              <a:defRPr/>
            </a:pPr>
            <a:fld id="{8A3935A8-7D0C-4A03-8D10-7DB0D0881927}" type="slidenum">
              <a:rPr lang="en-US"/>
              <a:pPr>
                <a:defRPr/>
              </a:pPr>
              <a:t>‹#›</a:t>
            </a:fld>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19075"/>
            <a:ext cx="8305800" cy="914400"/>
          </a:xfrm>
        </p:spPr>
        <p:txBody>
          <a:bodyPr/>
          <a:lstStyle/>
          <a:p>
            <a:r>
              <a:rPr lang="en-US"/>
              <a:t>Click to edit Master title style</a:t>
            </a:r>
          </a:p>
        </p:txBody>
      </p:sp>
      <p:sp>
        <p:nvSpPr>
          <p:cNvPr id="3" name="Text Placeholder 2"/>
          <p:cNvSpPr>
            <a:spLocks noGrp="1"/>
          </p:cNvSpPr>
          <p:nvPr>
            <p:ph type="body" sz="half" idx="1"/>
          </p:nvPr>
        </p:nvSpPr>
        <p:spPr>
          <a:xfrm>
            <a:off x="381000" y="1371600"/>
            <a:ext cx="40767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371600"/>
            <a:ext cx="40767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sldNum" sz="quarter" idx="10"/>
          </p:nvPr>
        </p:nvSpPr>
        <p:spPr>
          <a:ln/>
        </p:spPr>
        <p:txBody>
          <a:bodyPr/>
          <a:lstStyle>
            <a:lvl1pPr>
              <a:defRPr/>
            </a:lvl1pPr>
          </a:lstStyle>
          <a:p>
            <a:pPr>
              <a:defRPr/>
            </a:pPr>
            <a:fld id="{3209F2D0-0801-4553-A766-7A2AA6D10E9E}" type="slidenum">
              <a:rPr lang="en-US"/>
              <a:pPr>
                <a:defRPr/>
              </a:pPr>
              <a:t>‹#›</a:t>
            </a:fld>
            <a:endParaRPr lang="en-US" dirty="0"/>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81000" y="219075"/>
            <a:ext cx="8305800" cy="914400"/>
          </a:xfrm>
        </p:spPr>
        <p:txBody>
          <a:bodyPr/>
          <a:lstStyle/>
          <a:p>
            <a:r>
              <a:rPr lang="en-US"/>
              <a:t>Click to edit Master title style</a:t>
            </a:r>
          </a:p>
        </p:txBody>
      </p:sp>
      <p:sp>
        <p:nvSpPr>
          <p:cNvPr id="3" name="Content Placeholder 2"/>
          <p:cNvSpPr>
            <a:spLocks noGrp="1"/>
          </p:cNvSpPr>
          <p:nvPr>
            <p:ph sz="quarter" idx="1"/>
          </p:nvPr>
        </p:nvSpPr>
        <p:spPr>
          <a:xfrm>
            <a:off x="381000" y="13716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10100" y="13716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381000" y="37719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10100" y="37719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sldNum" sz="quarter" idx="10"/>
          </p:nvPr>
        </p:nvSpPr>
        <p:spPr>
          <a:ln/>
        </p:spPr>
        <p:txBody>
          <a:bodyPr/>
          <a:lstStyle>
            <a:lvl1pPr>
              <a:defRPr/>
            </a:lvl1pPr>
          </a:lstStyle>
          <a:p>
            <a:pPr>
              <a:defRPr/>
            </a:pPr>
            <a:fld id="{C1E9C825-0B76-423A-89E1-44682C4E677C}" type="slidenum">
              <a:rPr lang="en-US"/>
              <a:pPr>
                <a:defRPr/>
              </a:pPr>
              <a:t>‹#›</a:t>
            </a:fld>
            <a:endParaRPr lang="en-US" dirty="0"/>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19075"/>
            <a:ext cx="8305800" cy="914400"/>
          </a:xfrm>
        </p:spPr>
        <p:txBody>
          <a:bodyPr/>
          <a:lstStyle/>
          <a:p>
            <a:r>
              <a:rPr lang="en-US"/>
              <a:t>Click to edit Master title style</a:t>
            </a:r>
          </a:p>
        </p:txBody>
      </p:sp>
      <p:sp>
        <p:nvSpPr>
          <p:cNvPr id="3" name="Text Placeholder 2"/>
          <p:cNvSpPr>
            <a:spLocks noGrp="1"/>
          </p:cNvSpPr>
          <p:nvPr>
            <p:ph type="body" sz="half" idx="1"/>
          </p:nvPr>
        </p:nvSpPr>
        <p:spPr>
          <a:xfrm>
            <a:off x="381000" y="1371600"/>
            <a:ext cx="40767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10100" y="13716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10100" y="37719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24"/>
          <p:cNvSpPr>
            <a:spLocks noGrp="1" noChangeArrowheads="1"/>
          </p:cNvSpPr>
          <p:nvPr>
            <p:ph type="sldNum" sz="quarter" idx="10"/>
          </p:nvPr>
        </p:nvSpPr>
        <p:spPr>
          <a:ln/>
        </p:spPr>
        <p:txBody>
          <a:bodyPr/>
          <a:lstStyle>
            <a:lvl1pPr>
              <a:defRPr/>
            </a:lvl1pPr>
          </a:lstStyle>
          <a:p>
            <a:pPr>
              <a:defRPr/>
            </a:pPr>
            <a:fld id="{A03A9978-6755-4BC3-8940-FEE5FD5C6EF9}" type="slidenum">
              <a:rPr lang="en-US"/>
              <a:pPr>
                <a:defRPr/>
              </a:pPr>
              <a:t>‹#›</a:t>
            </a:fld>
            <a:endParaRPr lang="en-US" dirty="0"/>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219075"/>
            <a:ext cx="8305800" cy="914400"/>
          </a:xfrm>
        </p:spPr>
        <p:txBody>
          <a:bodyPr/>
          <a:lstStyle/>
          <a:p>
            <a:r>
              <a:rPr lang="en-US"/>
              <a:t>Click to edit Master title style</a:t>
            </a:r>
          </a:p>
        </p:txBody>
      </p:sp>
      <p:sp>
        <p:nvSpPr>
          <p:cNvPr id="3" name="SmartArt Placeholder 2"/>
          <p:cNvSpPr>
            <a:spLocks noGrp="1"/>
          </p:cNvSpPr>
          <p:nvPr>
            <p:ph type="dgm" idx="1"/>
          </p:nvPr>
        </p:nvSpPr>
        <p:spPr>
          <a:xfrm>
            <a:off x="381000" y="1371600"/>
            <a:ext cx="8305800" cy="4648200"/>
          </a:xfrm>
        </p:spPr>
        <p:txBody>
          <a:bodyPr/>
          <a:lstStyle/>
          <a:p>
            <a:pPr lvl="0"/>
            <a:endParaRPr lang="en-US" noProof="0" dirty="0"/>
          </a:p>
        </p:txBody>
      </p:sp>
      <p:sp>
        <p:nvSpPr>
          <p:cNvPr id="4" name="Rectangle 24"/>
          <p:cNvSpPr>
            <a:spLocks noGrp="1" noChangeArrowheads="1"/>
          </p:cNvSpPr>
          <p:nvPr>
            <p:ph type="sldNum" sz="quarter" idx="10"/>
          </p:nvPr>
        </p:nvSpPr>
        <p:spPr>
          <a:ln/>
        </p:spPr>
        <p:txBody>
          <a:bodyPr/>
          <a:lstStyle>
            <a:lvl1pPr>
              <a:defRPr/>
            </a:lvl1pPr>
          </a:lstStyle>
          <a:p>
            <a:pPr>
              <a:defRPr/>
            </a:pPr>
            <a:fld id="{B0D5D8F9-5A97-4673-8222-52C2743806DA}" type="slidenum">
              <a:rPr lang="en-US"/>
              <a:pPr>
                <a:defRPr/>
              </a:pPr>
              <a:t>‹#›</a:t>
            </a:fld>
            <a:endParaRPr lang="en-US" dirty="0"/>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24"/>
          <p:cNvSpPr>
            <a:spLocks noGrp="1" noChangeArrowheads="1"/>
          </p:cNvSpPr>
          <p:nvPr>
            <p:ph type="sldNum" sz="quarter" idx="10"/>
          </p:nvPr>
        </p:nvSpPr>
        <p:spPr>
          <a:ln/>
        </p:spPr>
        <p:txBody>
          <a:bodyPr/>
          <a:lstStyle>
            <a:lvl1pPr>
              <a:defRPr/>
            </a:lvl1pPr>
          </a:lstStyle>
          <a:p>
            <a:pPr>
              <a:defRPr/>
            </a:pPr>
            <a:fld id="{4B8EF3FB-A922-4FC0-A7D7-CB007BC2D54D}" type="slidenum">
              <a:rPr lang="en-US"/>
              <a:pPr>
                <a:defRPr/>
              </a:pPr>
              <a:t>‹#›</a:t>
            </a:fld>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sldNum" sz="quarter" idx="10"/>
          </p:nvPr>
        </p:nvSpPr>
        <p:spPr>
          <a:ln/>
        </p:spPr>
        <p:txBody>
          <a:bodyPr/>
          <a:lstStyle>
            <a:lvl1pPr>
              <a:defRPr/>
            </a:lvl1pPr>
          </a:lstStyle>
          <a:p>
            <a:pPr>
              <a:defRPr/>
            </a:pPr>
            <a:fld id="{32B4643D-BBDE-4897-B0CB-091B235D2EFD}" type="slidenum">
              <a:rPr lang="en-US"/>
              <a:pPr>
                <a:defRPr/>
              </a:pPr>
              <a:t>‹#›</a:t>
            </a:fld>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sldNum" sz="quarter" idx="10"/>
          </p:nvPr>
        </p:nvSpPr>
        <p:spPr>
          <a:ln/>
        </p:spPr>
        <p:txBody>
          <a:bodyPr/>
          <a:lstStyle>
            <a:lvl1pPr>
              <a:defRPr/>
            </a:lvl1pPr>
          </a:lstStyle>
          <a:p>
            <a:pPr>
              <a:defRPr/>
            </a:pPr>
            <a:fld id="{3F6014E3-5649-4E11-9436-EC519D169007}" type="slidenum">
              <a:rPr lang="en-US"/>
              <a:pPr>
                <a:defRPr/>
              </a:pPr>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371600"/>
            <a:ext cx="40767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371600"/>
            <a:ext cx="40767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sldNum" sz="quarter" idx="10"/>
          </p:nvPr>
        </p:nvSpPr>
        <p:spPr>
          <a:ln/>
        </p:spPr>
        <p:txBody>
          <a:bodyPr/>
          <a:lstStyle>
            <a:lvl1pPr>
              <a:defRPr/>
            </a:lvl1pPr>
          </a:lstStyle>
          <a:p>
            <a:pPr>
              <a:defRPr/>
            </a:pPr>
            <a:fld id="{C957CFAE-26CE-47AB-9D56-7EB3EA02841C}" type="slidenum">
              <a:rPr lang="en-US"/>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sldNum" sz="quarter" idx="10"/>
          </p:nvPr>
        </p:nvSpPr>
        <p:spPr>
          <a:ln/>
        </p:spPr>
        <p:txBody>
          <a:bodyPr/>
          <a:lstStyle>
            <a:lvl1pPr>
              <a:defRPr/>
            </a:lvl1pPr>
          </a:lstStyle>
          <a:p>
            <a:pPr>
              <a:defRPr/>
            </a:pPr>
            <a:fld id="{CB2E82C6-92B9-4D2F-B39E-312AE4F195D7}"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sldNum" sz="quarter" idx="10"/>
          </p:nvPr>
        </p:nvSpPr>
        <p:spPr>
          <a:xfrm>
            <a:off x="114300" y="5791200"/>
            <a:ext cx="533400" cy="533400"/>
          </a:xfrm>
          <a:ln/>
        </p:spPr>
        <p:txBody>
          <a:bodyPr/>
          <a:lstStyle>
            <a:lvl1pPr>
              <a:defRPr/>
            </a:lvl1pPr>
          </a:lstStyle>
          <a:p>
            <a:pPr>
              <a:defRPr/>
            </a:pPr>
            <a:fld id="{AA17268C-5B18-4EBA-80E9-72A1DDDD246B}" type="slidenum">
              <a:rPr lang="en-US"/>
              <a:pPr>
                <a:defRPr/>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sldNum" sz="quarter" idx="10"/>
          </p:nvPr>
        </p:nvSpPr>
        <p:spPr>
          <a:ln/>
        </p:spPr>
        <p:txBody>
          <a:bodyPr/>
          <a:lstStyle>
            <a:lvl1pPr>
              <a:defRPr/>
            </a:lvl1pPr>
          </a:lstStyle>
          <a:p>
            <a:pPr>
              <a:defRPr/>
            </a:pPr>
            <a:fld id="{653AA051-B851-4649-A4B1-7B278808285C}" type="slidenum">
              <a:rPr lang="en-US"/>
              <a:pPr>
                <a:defRPr/>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sldNum" sz="quarter" idx="10"/>
          </p:nvPr>
        </p:nvSpPr>
        <p:spPr>
          <a:ln/>
        </p:spPr>
        <p:txBody>
          <a:bodyPr/>
          <a:lstStyle>
            <a:lvl1pPr>
              <a:defRPr/>
            </a:lvl1pPr>
          </a:lstStyle>
          <a:p>
            <a:pPr>
              <a:defRPr/>
            </a:pPr>
            <a:fld id="{B9D34176-2C65-4EA0-BB10-460BE8D01803}" type="slidenum">
              <a:rPr lang="en-US"/>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sldNum" sz="quarter" idx="10"/>
          </p:nvPr>
        </p:nvSpPr>
        <p:spPr>
          <a:ln/>
        </p:spPr>
        <p:txBody>
          <a:bodyPr/>
          <a:lstStyle>
            <a:lvl1pPr>
              <a:defRPr/>
            </a:lvl1pPr>
          </a:lstStyle>
          <a:p>
            <a:pPr>
              <a:defRPr/>
            </a:pPr>
            <a:fld id="{EF2AAEA6-CBD0-4E2F-B74D-3DEF6F906F50}" type="slidenum">
              <a:rPr lang="en-US"/>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1" name="Rectangle 37"/>
          <p:cNvSpPr>
            <a:spLocks noChangeArrowheads="1"/>
          </p:cNvSpPr>
          <p:nvPr userDrawn="1"/>
        </p:nvSpPr>
        <p:spPr bwMode="auto">
          <a:xfrm>
            <a:off x="0" y="0"/>
            <a:ext cx="9144000" cy="1066800"/>
          </a:xfrm>
          <a:prstGeom prst="rect">
            <a:avLst/>
          </a:prstGeom>
          <a:solidFill>
            <a:srgbClr val="000F64"/>
          </a:solidFill>
          <a:ln w="9525">
            <a:noFill/>
            <a:miter lim="800000"/>
            <a:headEnd/>
            <a:tailEnd/>
          </a:ln>
          <a:effectLst/>
        </p:spPr>
        <p:txBody>
          <a:bodyPr wrap="none" anchor="ctr"/>
          <a:lstStyle/>
          <a:p>
            <a:pPr algn="ctr">
              <a:defRPr/>
            </a:pPr>
            <a:endParaRPr lang="en-US" dirty="0">
              <a:ea typeface="ＭＳ Ｐゴシック" pitchFamily="96" charset="-128"/>
              <a:cs typeface="+mn-cs"/>
            </a:endParaRPr>
          </a:p>
        </p:txBody>
      </p:sp>
      <p:sp>
        <p:nvSpPr>
          <p:cNvPr id="1052" name="Rectangle 28"/>
          <p:cNvSpPr>
            <a:spLocks noChangeArrowheads="1"/>
          </p:cNvSpPr>
          <p:nvPr userDrawn="1"/>
        </p:nvSpPr>
        <p:spPr bwMode="auto">
          <a:xfrm>
            <a:off x="0" y="6324600"/>
            <a:ext cx="9144000" cy="533400"/>
          </a:xfrm>
          <a:prstGeom prst="rect">
            <a:avLst/>
          </a:prstGeom>
          <a:solidFill>
            <a:srgbClr val="A5C5DA"/>
          </a:solidFill>
          <a:ln w="9525">
            <a:noFill/>
            <a:miter lim="800000"/>
            <a:headEnd/>
            <a:tailEnd/>
          </a:ln>
          <a:effectLst/>
        </p:spPr>
        <p:txBody>
          <a:bodyPr wrap="none" anchor="ctr"/>
          <a:lstStyle/>
          <a:p>
            <a:pPr algn="ctr">
              <a:defRPr/>
            </a:pPr>
            <a:endParaRPr lang="en-US" dirty="0">
              <a:solidFill>
                <a:srgbClr val="F0BA20"/>
              </a:solidFill>
              <a:ea typeface="ＭＳ Ｐゴシック" pitchFamily="96" charset="-128"/>
              <a:cs typeface="+mn-cs"/>
            </a:endParaRPr>
          </a:p>
        </p:txBody>
      </p:sp>
      <p:sp>
        <p:nvSpPr>
          <p:cNvPr id="1028" name="Rectangle 2"/>
          <p:cNvSpPr>
            <a:spLocks noGrp="1" noChangeArrowheads="1"/>
          </p:cNvSpPr>
          <p:nvPr>
            <p:ph type="title"/>
          </p:nvPr>
        </p:nvSpPr>
        <p:spPr bwMode="auto">
          <a:xfrm>
            <a:off x="381000" y="219075"/>
            <a:ext cx="8305800" cy="914400"/>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lvl="0"/>
            <a:r>
              <a:rPr lang="en-US"/>
              <a:t>Click to edit Master title style</a:t>
            </a:r>
          </a:p>
        </p:txBody>
      </p:sp>
      <p:sp>
        <p:nvSpPr>
          <p:cNvPr id="1029" name="Rectangle 3"/>
          <p:cNvSpPr>
            <a:spLocks noGrp="1" noChangeArrowheads="1"/>
          </p:cNvSpPr>
          <p:nvPr>
            <p:ph type="body" idx="1"/>
          </p:nvPr>
        </p:nvSpPr>
        <p:spPr bwMode="auto">
          <a:xfrm>
            <a:off x="381000" y="1371600"/>
            <a:ext cx="8305800" cy="4648200"/>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 name="Rectangle 24"/>
          <p:cNvSpPr>
            <a:spLocks noGrp="1" noChangeArrowheads="1"/>
          </p:cNvSpPr>
          <p:nvPr>
            <p:ph type="sldNum" sz="quarter" idx="4"/>
          </p:nvPr>
        </p:nvSpPr>
        <p:spPr bwMode="auto">
          <a:xfrm>
            <a:off x="0" y="6324600"/>
            <a:ext cx="533400" cy="533400"/>
          </a:xfrm>
          <a:prstGeom prst="rect">
            <a:avLst/>
          </a:prstGeom>
          <a:solidFill>
            <a:srgbClr val="727176"/>
          </a:solidFill>
          <a:ln w="9525">
            <a:noFill/>
            <a:miter lim="800000"/>
            <a:headEnd/>
            <a:tailEnd/>
          </a:ln>
          <a:effectLst/>
        </p:spPr>
        <p:txBody>
          <a:bodyPr vert="horz" wrap="square" lIns="91440" tIns="45720" rIns="91440" bIns="45720" numCol="1" anchor="ctr" anchorCtr="1" compatLnSpc="1">
            <a:prstTxWarp prst="textNoShape">
              <a:avLst/>
            </a:prstTxWarp>
          </a:bodyPr>
          <a:lstStyle>
            <a:lvl1pPr algn="r" eaLnBrk="0" hangingPunct="0">
              <a:defRPr sz="1600">
                <a:solidFill>
                  <a:schemeClr val="bg1"/>
                </a:solidFill>
                <a:latin typeface="Arial" charset="0"/>
                <a:ea typeface="ＭＳ Ｐゴシック" pitchFamily="96" charset="-128"/>
                <a:cs typeface="+mn-cs"/>
              </a:defRPr>
            </a:lvl1pPr>
          </a:lstStyle>
          <a:p>
            <a:pPr>
              <a:defRPr/>
            </a:pPr>
            <a:fld id="{EF710AD1-5A4F-40C9-B4B2-F9BF333712BE}" type="slidenum">
              <a:rPr lang="en-US"/>
              <a:pPr>
                <a:defRPr/>
              </a:pPr>
              <a:t>‹#›</a:t>
            </a:fld>
            <a:endParaRPr lang="en-US" dirty="0"/>
          </a:p>
        </p:txBody>
      </p:sp>
      <p:sp>
        <p:nvSpPr>
          <p:cNvPr id="1063" name="Rectangle 39"/>
          <p:cNvSpPr>
            <a:spLocks noChangeArrowheads="1"/>
          </p:cNvSpPr>
          <p:nvPr userDrawn="1"/>
        </p:nvSpPr>
        <p:spPr bwMode="auto">
          <a:xfrm>
            <a:off x="0" y="0"/>
            <a:ext cx="9144000" cy="152400"/>
          </a:xfrm>
          <a:prstGeom prst="rect">
            <a:avLst/>
          </a:prstGeom>
          <a:solidFill>
            <a:srgbClr val="156312"/>
          </a:solidFill>
          <a:ln w="9525">
            <a:noFill/>
            <a:miter lim="800000"/>
            <a:headEnd/>
            <a:tailEnd/>
          </a:ln>
          <a:effectLst/>
        </p:spPr>
        <p:txBody>
          <a:bodyPr wrap="none" anchor="ctr"/>
          <a:lstStyle/>
          <a:p>
            <a:pPr algn="ctr">
              <a:defRPr/>
            </a:pPr>
            <a:endParaRPr lang="en-US" dirty="0">
              <a:solidFill>
                <a:srgbClr val="F0BA20"/>
              </a:solidFill>
              <a:ea typeface="ＭＳ Ｐゴシック" pitchFamily="96" charset="-128"/>
              <a:cs typeface="+mn-cs"/>
            </a:endParaRPr>
          </a:p>
        </p:txBody>
      </p:sp>
      <p:pic>
        <p:nvPicPr>
          <p:cNvPr id="1032" name="Picture 43"/>
          <p:cNvPicPr>
            <a:picLocks noChangeAspect="1" noChangeArrowheads="1"/>
          </p:cNvPicPr>
          <p:nvPr userDrawn="1"/>
        </p:nvPicPr>
        <p:blipFill>
          <a:blip r:embed="rId18" cstate="print">
            <a:clrChange>
              <a:clrFrom>
                <a:srgbClr val="FFFFFF"/>
              </a:clrFrom>
              <a:clrTo>
                <a:srgbClr val="FFFFFF">
                  <a:alpha val="0"/>
                </a:srgbClr>
              </a:clrTo>
            </a:clrChange>
          </a:blip>
          <a:srcRect/>
          <a:stretch>
            <a:fillRect/>
          </a:stretch>
        </p:blipFill>
        <p:spPr bwMode="auto">
          <a:xfrm>
            <a:off x="8305800" y="6391274"/>
            <a:ext cx="762000" cy="4667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 id="2147483655" r:id="rId11"/>
    <p:sldLayoutId id="2147483654" r:id="rId12"/>
    <p:sldLayoutId id="2147483653" r:id="rId13"/>
    <p:sldLayoutId id="2147483652" r:id="rId14"/>
    <p:sldLayoutId id="2147483651" r:id="rId15"/>
    <p:sldLayoutId id="2147483650" r:id="rId16"/>
  </p:sldLayoutIdLst>
  <p:transition/>
  <p:hf hdr="0" ftr="0" dt="0"/>
  <p:txStyles>
    <p:titleStyle>
      <a:lvl1pPr algn="l" rtl="0" eaLnBrk="0" fontAlgn="base" hangingPunct="0">
        <a:spcBef>
          <a:spcPct val="0"/>
        </a:spcBef>
        <a:spcAft>
          <a:spcPct val="0"/>
        </a:spcAft>
        <a:defRPr sz="3600">
          <a:solidFill>
            <a:schemeClr val="bg2"/>
          </a:solidFill>
          <a:latin typeface="+mj-lt"/>
          <a:ea typeface="+mj-ea"/>
          <a:cs typeface="ＭＳ Ｐゴシック"/>
        </a:defRPr>
      </a:lvl1pPr>
      <a:lvl2pPr algn="l" rtl="0" eaLnBrk="0" fontAlgn="base" hangingPunct="0">
        <a:spcBef>
          <a:spcPct val="0"/>
        </a:spcBef>
        <a:spcAft>
          <a:spcPct val="0"/>
        </a:spcAft>
        <a:defRPr sz="3600">
          <a:solidFill>
            <a:schemeClr val="bg2"/>
          </a:solidFill>
          <a:latin typeface="Arial" charset="0"/>
          <a:ea typeface="ＭＳ Ｐゴシック" pitchFamily="96" charset="-128"/>
          <a:cs typeface="ＭＳ Ｐゴシック"/>
        </a:defRPr>
      </a:lvl2pPr>
      <a:lvl3pPr algn="l" rtl="0" eaLnBrk="0" fontAlgn="base" hangingPunct="0">
        <a:spcBef>
          <a:spcPct val="0"/>
        </a:spcBef>
        <a:spcAft>
          <a:spcPct val="0"/>
        </a:spcAft>
        <a:defRPr sz="3600">
          <a:solidFill>
            <a:schemeClr val="bg2"/>
          </a:solidFill>
          <a:latin typeface="Arial" charset="0"/>
          <a:ea typeface="ＭＳ Ｐゴシック" pitchFamily="96" charset="-128"/>
          <a:cs typeface="ＭＳ Ｐゴシック"/>
        </a:defRPr>
      </a:lvl3pPr>
      <a:lvl4pPr algn="l" rtl="0" eaLnBrk="0" fontAlgn="base" hangingPunct="0">
        <a:spcBef>
          <a:spcPct val="0"/>
        </a:spcBef>
        <a:spcAft>
          <a:spcPct val="0"/>
        </a:spcAft>
        <a:defRPr sz="3600">
          <a:solidFill>
            <a:schemeClr val="bg2"/>
          </a:solidFill>
          <a:latin typeface="Arial" charset="0"/>
          <a:ea typeface="ＭＳ Ｐゴシック" pitchFamily="96" charset="-128"/>
          <a:cs typeface="ＭＳ Ｐゴシック"/>
        </a:defRPr>
      </a:lvl4pPr>
      <a:lvl5pPr algn="l" rtl="0" eaLnBrk="0" fontAlgn="base" hangingPunct="0">
        <a:spcBef>
          <a:spcPct val="0"/>
        </a:spcBef>
        <a:spcAft>
          <a:spcPct val="0"/>
        </a:spcAft>
        <a:defRPr sz="3600">
          <a:solidFill>
            <a:schemeClr val="bg2"/>
          </a:solidFill>
          <a:latin typeface="Arial" charset="0"/>
          <a:ea typeface="ＭＳ Ｐゴシック" pitchFamily="96" charset="-128"/>
          <a:cs typeface="ＭＳ Ｐゴシック"/>
        </a:defRPr>
      </a:lvl5pPr>
      <a:lvl6pPr marL="457200" algn="l" rtl="0" fontAlgn="base">
        <a:spcBef>
          <a:spcPct val="0"/>
        </a:spcBef>
        <a:spcAft>
          <a:spcPct val="0"/>
        </a:spcAft>
        <a:defRPr sz="3600">
          <a:solidFill>
            <a:schemeClr val="bg2"/>
          </a:solidFill>
          <a:latin typeface="Arial" charset="0"/>
          <a:ea typeface="ＭＳ Ｐゴシック" pitchFamily="96" charset="-128"/>
        </a:defRPr>
      </a:lvl6pPr>
      <a:lvl7pPr marL="914400" algn="l" rtl="0" fontAlgn="base">
        <a:spcBef>
          <a:spcPct val="0"/>
        </a:spcBef>
        <a:spcAft>
          <a:spcPct val="0"/>
        </a:spcAft>
        <a:defRPr sz="3600">
          <a:solidFill>
            <a:schemeClr val="bg2"/>
          </a:solidFill>
          <a:latin typeface="Arial" charset="0"/>
          <a:ea typeface="ＭＳ Ｐゴシック" pitchFamily="96" charset="-128"/>
        </a:defRPr>
      </a:lvl7pPr>
      <a:lvl8pPr marL="1371600" algn="l" rtl="0" fontAlgn="base">
        <a:spcBef>
          <a:spcPct val="0"/>
        </a:spcBef>
        <a:spcAft>
          <a:spcPct val="0"/>
        </a:spcAft>
        <a:defRPr sz="3600">
          <a:solidFill>
            <a:schemeClr val="bg2"/>
          </a:solidFill>
          <a:latin typeface="Arial" charset="0"/>
          <a:ea typeface="ＭＳ Ｐゴシック" pitchFamily="96" charset="-128"/>
        </a:defRPr>
      </a:lvl8pPr>
      <a:lvl9pPr marL="1828800" algn="l" rtl="0" fontAlgn="base">
        <a:spcBef>
          <a:spcPct val="0"/>
        </a:spcBef>
        <a:spcAft>
          <a:spcPct val="0"/>
        </a:spcAft>
        <a:defRPr sz="3600">
          <a:solidFill>
            <a:schemeClr val="bg2"/>
          </a:solidFill>
          <a:latin typeface="Arial" charset="0"/>
          <a:ea typeface="ＭＳ Ｐゴシック" pitchFamily="96" charset="-128"/>
        </a:defRPr>
      </a:lvl9pPr>
    </p:titleStyle>
    <p:bodyStyle>
      <a:lvl1pPr marL="225425" indent="-225425" algn="l" rtl="0" eaLnBrk="0" fontAlgn="base" hangingPunct="0">
        <a:spcBef>
          <a:spcPct val="20000"/>
        </a:spcBef>
        <a:spcAft>
          <a:spcPct val="35000"/>
        </a:spcAft>
        <a:buClr>
          <a:srgbClr val="1E6119"/>
        </a:buClr>
        <a:buFont typeface="Wingdings" pitchFamily="2" charset="2"/>
        <a:buChar char="§"/>
        <a:defRPr sz="2800">
          <a:solidFill>
            <a:srgbClr val="045A93"/>
          </a:solidFill>
          <a:latin typeface="+mn-lt"/>
          <a:ea typeface="+mn-ea"/>
          <a:cs typeface="ＭＳ Ｐゴシック"/>
        </a:defRPr>
      </a:lvl1pPr>
      <a:lvl2pPr marL="627063" indent="-169863" algn="l" rtl="0" eaLnBrk="0" fontAlgn="base" hangingPunct="0">
        <a:spcBef>
          <a:spcPct val="20000"/>
        </a:spcBef>
        <a:spcAft>
          <a:spcPct val="35000"/>
        </a:spcAft>
        <a:buClr>
          <a:srgbClr val="1E6119"/>
        </a:buClr>
        <a:buFont typeface="Wingdings" pitchFamily="2" charset="2"/>
        <a:buChar char="§"/>
        <a:defRPr sz="2000">
          <a:solidFill>
            <a:srgbClr val="727176"/>
          </a:solidFill>
          <a:latin typeface="+mn-lt"/>
          <a:ea typeface="+mn-ea"/>
          <a:cs typeface="ＭＳ Ｐゴシック"/>
        </a:defRPr>
      </a:lvl2pPr>
      <a:lvl3pPr marL="1025525" indent="-169863" algn="l" rtl="0" eaLnBrk="0" fontAlgn="base" hangingPunct="0">
        <a:spcBef>
          <a:spcPct val="20000"/>
        </a:spcBef>
        <a:spcAft>
          <a:spcPct val="35000"/>
        </a:spcAft>
        <a:buClr>
          <a:srgbClr val="1E6119"/>
        </a:buClr>
        <a:buFont typeface="Wingdings" pitchFamily="2" charset="2"/>
        <a:buChar char="§"/>
        <a:defRPr sz="2400">
          <a:solidFill>
            <a:srgbClr val="5D94BA"/>
          </a:solidFill>
          <a:latin typeface="+mn-lt"/>
          <a:ea typeface="+mn-ea"/>
          <a:cs typeface="ＭＳ Ｐゴシック"/>
        </a:defRPr>
      </a:lvl3pPr>
      <a:lvl4pPr marL="1316038" indent="-176213" algn="l" rtl="0" eaLnBrk="0" fontAlgn="base" hangingPunct="0">
        <a:spcBef>
          <a:spcPct val="20000"/>
        </a:spcBef>
        <a:spcAft>
          <a:spcPct val="35000"/>
        </a:spcAft>
        <a:buClr>
          <a:srgbClr val="1E6119"/>
        </a:buClr>
        <a:buFont typeface="Wingdings" pitchFamily="2" charset="2"/>
        <a:buChar char="§"/>
        <a:defRPr sz="1600">
          <a:solidFill>
            <a:srgbClr val="5D94BA"/>
          </a:solidFill>
          <a:latin typeface="+mn-lt"/>
          <a:ea typeface="+mn-ea"/>
          <a:cs typeface="ＭＳ Ｐゴシック"/>
        </a:defRPr>
      </a:lvl4pPr>
      <a:lvl5pPr marL="1654175" indent="-111125" algn="l" rtl="0" eaLnBrk="0" fontAlgn="base" hangingPunct="0">
        <a:spcBef>
          <a:spcPct val="20000"/>
        </a:spcBef>
        <a:spcAft>
          <a:spcPct val="35000"/>
        </a:spcAft>
        <a:buClr>
          <a:srgbClr val="1E6119"/>
        </a:buClr>
        <a:buFont typeface="Wingdings" pitchFamily="2" charset="2"/>
        <a:buChar char="§"/>
        <a:defRPr sz="1600">
          <a:solidFill>
            <a:srgbClr val="063061"/>
          </a:solidFill>
          <a:latin typeface="+mn-lt"/>
          <a:ea typeface="+mn-ea"/>
          <a:cs typeface="ＭＳ Ｐゴシック"/>
        </a:defRPr>
      </a:lvl5pPr>
      <a:lvl6pPr marL="2111375" indent="-111125" algn="l" rtl="0" fontAlgn="base">
        <a:spcBef>
          <a:spcPct val="20000"/>
        </a:spcBef>
        <a:spcAft>
          <a:spcPct val="35000"/>
        </a:spcAft>
        <a:buClr>
          <a:srgbClr val="1E6119"/>
        </a:buClr>
        <a:buFont typeface="Wingdings" pitchFamily="2" charset="2"/>
        <a:buChar char="§"/>
        <a:defRPr sz="1600">
          <a:solidFill>
            <a:srgbClr val="063061"/>
          </a:solidFill>
          <a:latin typeface="+mn-lt"/>
          <a:ea typeface="+mn-ea"/>
        </a:defRPr>
      </a:lvl6pPr>
      <a:lvl7pPr marL="2568575" indent="-111125" algn="l" rtl="0" fontAlgn="base">
        <a:spcBef>
          <a:spcPct val="20000"/>
        </a:spcBef>
        <a:spcAft>
          <a:spcPct val="35000"/>
        </a:spcAft>
        <a:buClr>
          <a:srgbClr val="1E6119"/>
        </a:buClr>
        <a:buFont typeface="Wingdings" pitchFamily="2" charset="2"/>
        <a:buChar char="§"/>
        <a:defRPr sz="1600">
          <a:solidFill>
            <a:srgbClr val="063061"/>
          </a:solidFill>
          <a:latin typeface="+mn-lt"/>
          <a:ea typeface="+mn-ea"/>
        </a:defRPr>
      </a:lvl7pPr>
      <a:lvl8pPr marL="3025775" indent="-111125" algn="l" rtl="0" fontAlgn="base">
        <a:spcBef>
          <a:spcPct val="20000"/>
        </a:spcBef>
        <a:spcAft>
          <a:spcPct val="35000"/>
        </a:spcAft>
        <a:buClr>
          <a:srgbClr val="1E6119"/>
        </a:buClr>
        <a:buFont typeface="Wingdings" pitchFamily="2" charset="2"/>
        <a:buChar char="§"/>
        <a:defRPr sz="1600">
          <a:solidFill>
            <a:srgbClr val="063061"/>
          </a:solidFill>
          <a:latin typeface="+mn-lt"/>
          <a:ea typeface="+mn-ea"/>
        </a:defRPr>
      </a:lvl8pPr>
      <a:lvl9pPr marL="3482975" indent="-111125" algn="l" rtl="0" fontAlgn="base">
        <a:spcBef>
          <a:spcPct val="20000"/>
        </a:spcBef>
        <a:spcAft>
          <a:spcPct val="35000"/>
        </a:spcAft>
        <a:buClr>
          <a:srgbClr val="1E6119"/>
        </a:buClr>
        <a:buFont typeface="Wingdings" pitchFamily="2" charset="2"/>
        <a:buChar char="§"/>
        <a:defRPr sz="1600">
          <a:solidFill>
            <a:srgbClr val="06306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usda.gov/coronaviru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www.dm.usda.gov/smallbus/forecast.htm" TargetMode="External"/><Relationship Id="rId3" Type="http://schemas.openxmlformats.org/officeDocument/2006/relationships/hyperlink" Target="https://www.usda.gov/da/ocp" TargetMode="External"/><Relationship Id="rId7" Type="http://schemas.openxmlformats.org/officeDocument/2006/relationships/hyperlink" Target="https://www.sba.gov/local-assistance/federal-contracting-assistance"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www.acquisition.gov/browse/index/far" TargetMode="External"/><Relationship Id="rId5" Type="http://schemas.openxmlformats.org/officeDocument/2006/relationships/hyperlink" Target="https://www.fai.gov/sites/default/files/pdfss/OGEprocurementintegrity_07.pdf" TargetMode="External"/><Relationship Id="rId4" Type="http://schemas.openxmlformats.org/officeDocument/2006/relationships/hyperlink" Target="https://www.usda.gov/da/ocp/ppd/policies-regulation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www.epa.gov/snap" TargetMode="External"/><Relationship Id="rId3" Type="http://schemas.openxmlformats.org/officeDocument/2006/relationships/hyperlink" Target="https://www.biopreferred.gov/BioPreferred/" TargetMode="External"/><Relationship Id="rId7" Type="http://schemas.openxmlformats.org/officeDocument/2006/relationships/hyperlink" Target="https://www.epa.gov/saferchoice"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www.epa.gov/watersense" TargetMode="External"/><Relationship Id="rId5" Type="http://schemas.openxmlformats.org/officeDocument/2006/relationships/hyperlink" Target="https://www.energy.gov/eere/femp/search-energy-efficient-products" TargetMode="External"/><Relationship Id="rId4" Type="http://schemas.openxmlformats.org/officeDocument/2006/relationships/hyperlink" Target="https://www.epa.gov/smm/comprehensive-procurement-guideline-cpg-program"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am.gov/content/hom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ubtitle 2"/>
          <p:cNvSpPr>
            <a:spLocks noGrp="1"/>
          </p:cNvSpPr>
          <p:nvPr>
            <p:ph type="subTitle" idx="1"/>
          </p:nvPr>
        </p:nvSpPr>
        <p:spPr>
          <a:xfrm>
            <a:off x="1447800" y="5934105"/>
            <a:ext cx="7391400" cy="361950"/>
          </a:xfrm>
        </p:spPr>
        <p:txBody>
          <a:bodyPr/>
          <a:lstStyle/>
          <a:p>
            <a:pPr algn="r">
              <a:spcBef>
                <a:spcPct val="0"/>
              </a:spcBef>
              <a:spcAft>
                <a:spcPct val="0"/>
              </a:spcAft>
            </a:pPr>
            <a:r>
              <a:rPr lang="en-US" sz="1800" dirty="0">
                <a:solidFill>
                  <a:schemeClr val="accent4">
                    <a:lumMod val="50000"/>
                  </a:schemeClr>
                </a:solidFill>
              </a:rPr>
              <a:t>Date: April 13, 2022</a:t>
            </a:r>
          </a:p>
          <a:p>
            <a:pPr>
              <a:lnSpc>
                <a:spcPct val="80000"/>
              </a:lnSpc>
            </a:pPr>
            <a:endParaRPr lang="en-US" sz="2000" dirty="0"/>
          </a:p>
        </p:txBody>
      </p:sp>
      <p:sp>
        <p:nvSpPr>
          <p:cNvPr id="2" name="TextBox 1">
            <a:extLst>
              <a:ext uri="{FF2B5EF4-FFF2-40B4-BE49-F238E27FC236}">
                <a16:creationId xmlns:a16="http://schemas.microsoft.com/office/drawing/2014/main" id="{277204A7-9CC6-4C3D-AA87-02B098997988}"/>
              </a:ext>
            </a:extLst>
          </p:cNvPr>
          <p:cNvSpPr txBox="1"/>
          <p:nvPr/>
        </p:nvSpPr>
        <p:spPr>
          <a:xfrm>
            <a:off x="1447800" y="5915025"/>
            <a:ext cx="3886200" cy="400110"/>
          </a:xfrm>
          <a:prstGeom prst="rect">
            <a:avLst/>
          </a:prstGeom>
          <a:noFill/>
        </p:spPr>
        <p:txBody>
          <a:bodyPr wrap="square" rtlCol="0">
            <a:spAutoFit/>
          </a:bodyPr>
          <a:lstStyle/>
          <a:p>
            <a:r>
              <a:rPr lang="en-US" dirty="0">
                <a:solidFill>
                  <a:schemeClr val="accent4">
                    <a:lumMod val="50000"/>
                  </a:schemeClr>
                </a:solidFill>
              </a:rPr>
              <a:t>Presented By: Don Baker</a:t>
            </a:r>
          </a:p>
        </p:txBody>
      </p:sp>
      <p:sp>
        <p:nvSpPr>
          <p:cNvPr id="20481" name="Title 1"/>
          <p:cNvSpPr>
            <a:spLocks noGrp="1"/>
          </p:cNvSpPr>
          <p:nvPr>
            <p:ph type="ctrTitle"/>
          </p:nvPr>
        </p:nvSpPr>
        <p:spPr>
          <a:xfrm>
            <a:off x="1447800" y="2590800"/>
            <a:ext cx="7315200" cy="1524000"/>
          </a:xfrm>
        </p:spPr>
        <p:txBody>
          <a:bodyPr/>
          <a:lstStyle/>
          <a:p>
            <a:r>
              <a:rPr lang="en-US" sz="2400" b="1" dirty="0">
                <a:solidFill>
                  <a:schemeClr val="accent4">
                    <a:lumMod val="50000"/>
                  </a:schemeClr>
                </a:solidFill>
              </a:rPr>
              <a:t>Small Business Workshop 201</a:t>
            </a:r>
            <a:br>
              <a:rPr lang="en-US" sz="2400" b="1" dirty="0">
                <a:solidFill>
                  <a:schemeClr val="accent4">
                    <a:lumMod val="50000"/>
                  </a:schemeClr>
                </a:solidFill>
              </a:rPr>
            </a:br>
            <a:r>
              <a:rPr lang="en-US" sz="2400" b="1" dirty="0">
                <a:solidFill>
                  <a:schemeClr val="accent4">
                    <a:lumMod val="50000"/>
                  </a:schemeClr>
                </a:solidFill>
              </a:rPr>
              <a:t>Day 1</a:t>
            </a:r>
            <a:br>
              <a:rPr lang="en-US" sz="2400" b="1" dirty="0">
                <a:solidFill>
                  <a:schemeClr val="accent4">
                    <a:lumMod val="50000"/>
                  </a:schemeClr>
                </a:solidFill>
              </a:rPr>
            </a:br>
            <a:r>
              <a:rPr lang="en-US" sz="2400" b="1" dirty="0">
                <a:solidFill>
                  <a:schemeClr val="accent4">
                    <a:lumMod val="50000"/>
                  </a:schemeClr>
                </a:solidFill>
              </a:rPr>
              <a:t>Rules of Contracting with the</a:t>
            </a:r>
            <a:br>
              <a:rPr lang="en-US" sz="2400" b="1" dirty="0">
                <a:solidFill>
                  <a:schemeClr val="accent4">
                    <a:lumMod val="50000"/>
                  </a:schemeClr>
                </a:solidFill>
              </a:rPr>
            </a:br>
            <a:r>
              <a:rPr lang="en-US" sz="2400" b="1" dirty="0">
                <a:solidFill>
                  <a:schemeClr val="accent4">
                    <a:lumMod val="50000"/>
                  </a:schemeClr>
                </a:solidFill>
              </a:rPr>
              <a:t>US Department of Agriculture </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8821FF4-33CB-450F-B608-344D4040DD78}"/>
              </a:ext>
            </a:extLst>
          </p:cNvPr>
          <p:cNvSpPr>
            <a:spLocks noGrp="1"/>
          </p:cNvSpPr>
          <p:nvPr>
            <p:ph type="sldNum" sz="quarter" idx="10"/>
          </p:nvPr>
        </p:nvSpPr>
        <p:spPr/>
        <p:txBody>
          <a:bodyPr/>
          <a:lstStyle/>
          <a:p>
            <a:pPr>
              <a:defRPr/>
            </a:pPr>
            <a:fld id="{32B4643D-BBDE-4897-B0CB-091B235D2EFD}" type="slidenum">
              <a:rPr lang="en-US" smtClean="0"/>
              <a:pPr>
                <a:defRPr/>
              </a:pPr>
              <a:t>10</a:t>
            </a:fld>
            <a:endParaRPr lang="en-US" dirty="0"/>
          </a:p>
        </p:txBody>
      </p:sp>
      <p:sp>
        <p:nvSpPr>
          <p:cNvPr id="3" name="Content Placeholder 2">
            <a:extLst>
              <a:ext uri="{FF2B5EF4-FFF2-40B4-BE49-F238E27FC236}">
                <a16:creationId xmlns:a16="http://schemas.microsoft.com/office/drawing/2014/main" id="{86E7BACA-B12A-4D6D-90A5-1208E371ED85}"/>
              </a:ext>
            </a:extLst>
          </p:cNvPr>
          <p:cNvSpPr>
            <a:spLocks noGrp="1"/>
          </p:cNvSpPr>
          <p:nvPr>
            <p:ph idx="1"/>
          </p:nvPr>
        </p:nvSpPr>
        <p:spPr>
          <a:xfrm>
            <a:off x="381000" y="1295400"/>
            <a:ext cx="8305800" cy="4648200"/>
          </a:xfrm>
        </p:spPr>
        <p:txBody>
          <a:bodyPr/>
          <a:lstStyle/>
          <a:p>
            <a:r>
              <a:rPr lang="en-US" dirty="0">
                <a:solidFill>
                  <a:schemeClr val="accent4">
                    <a:lumMod val="50000"/>
                  </a:schemeClr>
                </a:solidFill>
              </a:rPr>
              <a:t>On-site performance requires compliance with COVID protocols, </a:t>
            </a:r>
            <a:r>
              <a:rPr lang="en-US" dirty="0">
                <a:solidFill>
                  <a:schemeClr val="accent4">
                    <a:lumMod val="50000"/>
                  </a:schemeClr>
                </a:solidFill>
                <a:hlinkClick r:id="rId3"/>
              </a:rPr>
              <a:t>https://www.usda.gov/coronavirus</a:t>
            </a:r>
            <a:r>
              <a:rPr lang="en-US" dirty="0">
                <a:solidFill>
                  <a:schemeClr val="accent4">
                    <a:lumMod val="50000"/>
                  </a:schemeClr>
                </a:solidFill>
              </a:rPr>
              <a:t>. </a:t>
            </a:r>
          </a:p>
          <a:p>
            <a:r>
              <a:rPr lang="en-US" dirty="0">
                <a:solidFill>
                  <a:schemeClr val="accent4">
                    <a:lumMod val="50000"/>
                  </a:schemeClr>
                </a:solidFill>
              </a:rPr>
              <a:t>Contracts awarded with Government Furnished Equipment, badges/LincPasses, etc. may experience delays.</a:t>
            </a:r>
          </a:p>
          <a:p>
            <a:r>
              <a:rPr lang="en-US" dirty="0">
                <a:solidFill>
                  <a:schemeClr val="accent4">
                    <a:lumMod val="50000"/>
                  </a:schemeClr>
                </a:solidFill>
              </a:rPr>
              <a:t>FAR 52.217-8 and 52-217-9 – these clauses allow the Government to exercise existing options in the contract to extend the period of performance.</a:t>
            </a:r>
          </a:p>
          <a:p>
            <a:endParaRPr lang="en-US" dirty="0"/>
          </a:p>
        </p:txBody>
      </p:sp>
      <p:sp>
        <p:nvSpPr>
          <p:cNvPr id="2" name="Title 1">
            <a:extLst>
              <a:ext uri="{FF2B5EF4-FFF2-40B4-BE49-F238E27FC236}">
                <a16:creationId xmlns:a16="http://schemas.microsoft.com/office/drawing/2014/main" id="{F505E95E-0635-44E6-96E5-BC2E7843B20A}"/>
              </a:ext>
            </a:extLst>
          </p:cNvPr>
          <p:cNvSpPr>
            <a:spLocks noGrp="1"/>
          </p:cNvSpPr>
          <p:nvPr>
            <p:ph type="title"/>
          </p:nvPr>
        </p:nvSpPr>
        <p:spPr/>
        <p:txBody>
          <a:bodyPr/>
          <a:lstStyle/>
          <a:p>
            <a:pPr algn="ctr"/>
            <a:r>
              <a:rPr lang="en-US" dirty="0"/>
              <a:t>Need to Know</a:t>
            </a:r>
          </a:p>
        </p:txBody>
      </p:sp>
    </p:spTree>
    <p:extLst>
      <p:ext uri="{BB962C8B-B14F-4D97-AF65-F5344CB8AC3E}">
        <p14:creationId xmlns:p14="http://schemas.microsoft.com/office/powerpoint/2010/main" val="289048869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33009A6-8446-460A-B18C-660A0B460FD5}"/>
              </a:ext>
            </a:extLst>
          </p:cNvPr>
          <p:cNvSpPr>
            <a:spLocks noGrp="1"/>
          </p:cNvSpPr>
          <p:nvPr>
            <p:ph type="sldNum" sz="quarter" idx="10"/>
          </p:nvPr>
        </p:nvSpPr>
        <p:spPr/>
        <p:txBody>
          <a:bodyPr/>
          <a:lstStyle/>
          <a:p>
            <a:pPr>
              <a:defRPr/>
            </a:pPr>
            <a:fld id="{32B4643D-BBDE-4897-B0CB-091B235D2EFD}" type="slidenum">
              <a:rPr lang="en-US" smtClean="0"/>
              <a:pPr>
                <a:defRPr/>
              </a:pPr>
              <a:t>11</a:t>
            </a:fld>
            <a:endParaRPr lang="en-US" dirty="0"/>
          </a:p>
        </p:txBody>
      </p:sp>
      <p:sp>
        <p:nvSpPr>
          <p:cNvPr id="3" name="Content Placeholder 2">
            <a:extLst>
              <a:ext uri="{FF2B5EF4-FFF2-40B4-BE49-F238E27FC236}">
                <a16:creationId xmlns:a16="http://schemas.microsoft.com/office/drawing/2014/main" id="{5343C2F6-23EA-4F7F-A2E8-9415B40D2DDE}"/>
              </a:ext>
            </a:extLst>
          </p:cNvPr>
          <p:cNvSpPr>
            <a:spLocks noGrp="1"/>
          </p:cNvSpPr>
          <p:nvPr>
            <p:ph idx="1"/>
          </p:nvPr>
        </p:nvSpPr>
        <p:spPr/>
        <p:txBody>
          <a:bodyPr/>
          <a:lstStyle/>
          <a:p>
            <a:r>
              <a:rPr lang="en-US" dirty="0">
                <a:solidFill>
                  <a:schemeClr val="accent4">
                    <a:lumMod val="50000"/>
                  </a:schemeClr>
                </a:solidFill>
              </a:rPr>
              <a:t>The USDA uses the Invoice Processing Platform (IPP), which is managed by the Department of Treasury.</a:t>
            </a:r>
          </a:p>
          <a:p>
            <a:r>
              <a:rPr lang="en-US" dirty="0">
                <a:solidFill>
                  <a:schemeClr val="accent4">
                    <a:lumMod val="50000"/>
                  </a:schemeClr>
                </a:solidFill>
              </a:rPr>
              <a:t>Benefits of IPP:</a:t>
            </a:r>
          </a:p>
          <a:p>
            <a:pPr lvl="1">
              <a:buFont typeface="Arial" panose="020B0604020202020204" pitchFamily="34" charset="0"/>
              <a:buChar char="•"/>
            </a:pPr>
            <a:r>
              <a:rPr lang="en-US" dirty="0">
                <a:solidFill>
                  <a:schemeClr val="accent4">
                    <a:lumMod val="50000"/>
                  </a:schemeClr>
                </a:solidFill>
              </a:rPr>
              <a:t>Automatic application of FAR prompt payment.</a:t>
            </a:r>
          </a:p>
          <a:p>
            <a:pPr lvl="1">
              <a:buFont typeface="Arial" panose="020B0604020202020204" pitchFamily="34" charset="0"/>
              <a:buChar char="•"/>
            </a:pPr>
            <a:r>
              <a:rPr lang="en-US" dirty="0">
                <a:solidFill>
                  <a:schemeClr val="accent4">
                    <a:lumMod val="50000"/>
                  </a:schemeClr>
                </a:solidFill>
              </a:rPr>
              <a:t>Government and contractors able to see routing details.</a:t>
            </a:r>
          </a:p>
          <a:p>
            <a:pPr lvl="1">
              <a:buFont typeface="Arial" panose="020B0604020202020204" pitchFamily="34" charset="0"/>
              <a:buChar char="•"/>
            </a:pPr>
            <a:r>
              <a:rPr lang="en-US" dirty="0">
                <a:solidFill>
                  <a:schemeClr val="accent4">
                    <a:lumMod val="50000"/>
                  </a:schemeClr>
                </a:solidFill>
              </a:rPr>
              <a:t>Attachments can be uploaded directly.</a:t>
            </a:r>
          </a:p>
          <a:p>
            <a:pPr lvl="1">
              <a:buFont typeface="Arial" panose="020B0604020202020204" pitchFamily="34" charset="0"/>
              <a:buChar char="•"/>
            </a:pPr>
            <a:r>
              <a:rPr lang="en-US" dirty="0">
                <a:solidFill>
                  <a:schemeClr val="accent4">
                    <a:lumMod val="50000"/>
                  </a:schemeClr>
                </a:solidFill>
              </a:rPr>
              <a:t>No need for separate invoicing system.</a:t>
            </a:r>
          </a:p>
        </p:txBody>
      </p:sp>
      <p:sp>
        <p:nvSpPr>
          <p:cNvPr id="2" name="Title 1">
            <a:extLst>
              <a:ext uri="{FF2B5EF4-FFF2-40B4-BE49-F238E27FC236}">
                <a16:creationId xmlns:a16="http://schemas.microsoft.com/office/drawing/2014/main" id="{CF7D5EDB-9B8C-43A3-97C3-8DD7EDD4B738}"/>
              </a:ext>
            </a:extLst>
          </p:cNvPr>
          <p:cNvSpPr>
            <a:spLocks noGrp="1"/>
          </p:cNvSpPr>
          <p:nvPr>
            <p:ph type="title"/>
          </p:nvPr>
        </p:nvSpPr>
        <p:spPr/>
        <p:txBody>
          <a:bodyPr/>
          <a:lstStyle/>
          <a:p>
            <a:pPr algn="ctr"/>
            <a:r>
              <a:rPr lang="en-US" dirty="0"/>
              <a:t>Invoicing at USDA</a:t>
            </a:r>
          </a:p>
        </p:txBody>
      </p:sp>
    </p:spTree>
    <p:extLst>
      <p:ext uri="{BB962C8B-B14F-4D97-AF65-F5344CB8AC3E}">
        <p14:creationId xmlns:p14="http://schemas.microsoft.com/office/powerpoint/2010/main" val="356498293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47B0919-7A5C-4235-957F-E99460647C19}"/>
              </a:ext>
            </a:extLst>
          </p:cNvPr>
          <p:cNvSpPr>
            <a:spLocks noGrp="1"/>
          </p:cNvSpPr>
          <p:nvPr>
            <p:ph type="sldNum" sz="quarter" idx="10"/>
          </p:nvPr>
        </p:nvSpPr>
        <p:spPr/>
        <p:txBody>
          <a:bodyPr/>
          <a:lstStyle/>
          <a:p>
            <a:pPr>
              <a:defRPr/>
            </a:pPr>
            <a:fld id="{32B4643D-BBDE-4897-B0CB-091B235D2EFD}" type="slidenum">
              <a:rPr lang="en-US" smtClean="0"/>
              <a:pPr>
                <a:defRPr/>
              </a:pPr>
              <a:t>12</a:t>
            </a:fld>
            <a:endParaRPr lang="en-US" dirty="0"/>
          </a:p>
        </p:txBody>
      </p:sp>
      <p:sp>
        <p:nvSpPr>
          <p:cNvPr id="3" name="Content Placeholder 2">
            <a:extLst>
              <a:ext uri="{FF2B5EF4-FFF2-40B4-BE49-F238E27FC236}">
                <a16:creationId xmlns:a16="http://schemas.microsoft.com/office/drawing/2014/main" id="{2B7E5E08-D1B3-4722-BD91-4F80562F2FBF}"/>
              </a:ext>
            </a:extLst>
          </p:cNvPr>
          <p:cNvSpPr>
            <a:spLocks noGrp="1"/>
          </p:cNvSpPr>
          <p:nvPr>
            <p:ph idx="1"/>
          </p:nvPr>
        </p:nvSpPr>
        <p:spPr/>
        <p:txBody>
          <a:bodyPr/>
          <a:lstStyle/>
          <a:p>
            <a:r>
              <a:rPr lang="en-US" sz="2400" dirty="0">
                <a:solidFill>
                  <a:schemeClr val="accent4">
                    <a:lumMod val="50000"/>
                  </a:schemeClr>
                </a:solidFill>
              </a:rPr>
              <a:t>Office of Contracting and Procurement website, </a:t>
            </a:r>
            <a:r>
              <a:rPr lang="en-US" sz="2400" dirty="0">
                <a:hlinkClick r:id="rId3"/>
              </a:rPr>
              <a:t>link</a:t>
            </a:r>
            <a:r>
              <a:rPr lang="en-US" sz="2400" dirty="0"/>
              <a:t>.</a:t>
            </a:r>
          </a:p>
          <a:p>
            <a:r>
              <a:rPr lang="en-US" sz="2400" dirty="0">
                <a:solidFill>
                  <a:schemeClr val="accent4">
                    <a:lumMod val="50000"/>
                  </a:schemeClr>
                </a:solidFill>
              </a:rPr>
              <a:t>OCP Policies and Regulations, </a:t>
            </a:r>
            <a:r>
              <a:rPr lang="en-US" sz="2400" dirty="0">
                <a:hlinkClick r:id="rId4"/>
              </a:rPr>
              <a:t>link</a:t>
            </a:r>
            <a:endParaRPr lang="en-US" sz="2400" dirty="0"/>
          </a:p>
          <a:p>
            <a:r>
              <a:rPr lang="en-US" sz="2400" dirty="0">
                <a:solidFill>
                  <a:schemeClr val="accent4">
                    <a:lumMod val="50000"/>
                  </a:schemeClr>
                </a:solidFill>
              </a:rPr>
              <a:t>Ethics &amp; Procurement Integrity, </a:t>
            </a:r>
            <a:r>
              <a:rPr lang="en-US" sz="2400" dirty="0">
                <a:hlinkClick r:id="rId5"/>
              </a:rPr>
              <a:t>link</a:t>
            </a:r>
            <a:r>
              <a:rPr lang="en-US" sz="2400" dirty="0"/>
              <a:t>. </a:t>
            </a:r>
          </a:p>
          <a:p>
            <a:r>
              <a:rPr lang="en-US" sz="2400" dirty="0">
                <a:solidFill>
                  <a:schemeClr val="accent4">
                    <a:lumMod val="50000"/>
                  </a:schemeClr>
                </a:solidFill>
              </a:rPr>
              <a:t>The FAR, </a:t>
            </a:r>
            <a:r>
              <a:rPr lang="en-US" sz="2400" dirty="0">
                <a:hlinkClick r:id="rId6"/>
              </a:rPr>
              <a:t>link</a:t>
            </a:r>
            <a:endParaRPr lang="en-US" sz="2400" dirty="0"/>
          </a:p>
          <a:p>
            <a:r>
              <a:rPr lang="en-US" sz="2400" dirty="0">
                <a:solidFill>
                  <a:schemeClr val="accent4">
                    <a:lumMod val="50000"/>
                  </a:schemeClr>
                </a:solidFill>
              </a:rPr>
              <a:t>The Small Business Administration (SBA), Federal Contracting Assistance, </a:t>
            </a:r>
            <a:r>
              <a:rPr lang="en-US" sz="2400" dirty="0">
                <a:hlinkClick r:id="rId7"/>
              </a:rPr>
              <a:t>link</a:t>
            </a:r>
            <a:r>
              <a:rPr lang="en-US" sz="2400" dirty="0"/>
              <a:t>.  </a:t>
            </a:r>
          </a:p>
          <a:p>
            <a:r>
              <a:rPr lang="en-US" sz="2400" dirty="0">
                <a:solidFill>
                  <a:schemeClr val="accent4">
                    <a:lumMod val="50000"/>
                  </a:schemeClr>
                </a:solidFill>
              </a:rPr>
              <a:t>The Office of Small &amp; Disadvantaged Business Utilization (OSDBU) at USDA works to engage small businesses and manages the Forecast of Procurement Opportunities for USDA, </a:t>
            </a:r>
            <a:r>
              <a:rPr lang="en-US" sz="2400" dirty="0">
                <a:solidFill>
                  <a:schemeClr val="accent4">
                    <a:lumMod val="50000"/>
                  </a:schemeClr>
                </a:solidFill>
                <a:hlinkClick r:id="rId8"/>
              </a:rPr>
              <a:t>https://www.dm.usda.gov/smallbus/forecast.htm</a:t>
            </a:r>
            <a:endParaRPr lang="en-US" sz="2400" dirty="0"/>
          </a:p>
        </p:txBody>
      </p:sp>
      <p:sp>
        <p:nvSpPr>
          <p:cNvPr id="2" name="Title 1">
            <a:extLst>
              <a:ext uri="{FF2B5EF4-FFF2-40B4-BE49-F238E27FC236}">
                <a16:creationId xmlns:a16="http://schemas.microsoft.com/office/drawing/2014/main" id="{F7427F86-3FE3-4CBC-9BD1-43142A03117D}"/>
              </a:ext>
            </a:extLst>
          </p:cNvPr>
          <p:cNvSpPr>
            <a:spLocks noGrp="1"/>
          </p:cNvSpPr>
          <p:nvPr>
            <p:ph type="title"/>
          </p:nvPr>
        </p:nvSpPr>
        <p:spPr/>
        <p:txBody>
          <a:bodyPr/>
          <a:lstStyle/>
          <a:p>
            <a:pPr algn="ctr"/>
            <a:r>
              <a:rPr lang="en-US" dirty="0"/>
              <a:t>Resources</a:t>
            </a:r>
          </a:p>
        </p:txBody>
      </p:sp>
    </p:spTree>
    <p:extLst>
      <p:ext uri="{BB962C8B-B14F-4D97-AF65-F5344CB8AC3E}">
        <p14:creationId xmlns:p14="http://schemas.microsoft.com/office/powerpoint/2010/main" val="267509132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DAF2397-A716-4BDA-90A6-65A5CA863A79}"/>
              </a:ext>
            </a:extLst>
          </p:cNvPr>
          <p:cNvSpPr>
            <a:spLocks noGrp="1"/>
          </p:cNvSpPr>
          <p:nvPr>
            <p:ph type="sldNum" sz="quarter" idx="10"/>
          </p:nvPr>
        </p:nvSpPr>
        <p:spPr/>
        <p:txBody>
          <a:bodyPr/>
          <a:lstStyle/>
          <a:p>
            <a:pPr>
              <a:defRPr/>
            </a:pPr>
            <a:fld id="{32B4643D-BBDE-4897-B0CB-091B235D2EFD}" type="slidenum">
              <a:rPr lang="en-US" smtClean="0"/>
              <a:pPr>
                <a:defRPr/>
              </a:pPr>
              <a:t>2</a:t>
            </a:fld>
            <a:endParaRPr lang="en-US" dirty="0"/>
          </a:p>
        </p:txBody>
      </p:sp>
      <p:sp>
        <p:nvSpPr>
          <p:cNvPr id="3" name="Content Placeholder 2">
            <a:extLst>
              <a:ext uri="{FF2B5EF4-FFF2-40B4-BE49-F238E27FC236}">
                <a16:creationId xmlns:a16="http://schemas.microsoft.com/office/drawing/2014/main" id="{1A27A6CD-C283-4019-B94A-0D229BAAFD66}"/>
              </a:ext>
            </a:extLst>
          </p:cNvPr>
          <p:cNvSpPr>
            <a:spLocks noGrp="1"/>
          </p:cNvSpPr>
          <p:nvPr>
            <p:ph idx="1"/>
          </p:nvPr>
        </p:nvSpPr>
        <p:spPr>
          <a:xfrm>
            <a:off x="381000" y="1371600"/>
            <a:ext cx="8001000" cy="4648200"/>
          </a:xfrm>
        </p:spPr>
        <p:txBody>
          <a:bodyPr/>
          <a:lstStyle/>
          <a:p>
            <a:r>
              <a:rPr lang="en-US" dirty="0">
                <a:solidFill>
                  <a:schemeClr val="accent4">
                    <a:lumMod val="50000"/>
                  </a:schemeClr>
                </a:solidFill>
              </a:rPr>
              <a:t>The Deputy Director and Head of Contracting Activity is Don Baker</a:t>
            </a:r>
          </a:p>
          <a:p>
            <a:pPr lvl="1"/>
            <a:r>
              <a:rPr lang="en-US" dirty="0">
                <a:solidFill>
                  <a:schemeClr val="accent4">
                    <a:lumMod val="50000"/>
                  </a:schemeClr>
                </a:solidFill>
              </a:rPr>
              <a:t>Email address: donald.bakerjr@usda.gov</a:t>
            </a:r>
          </a:p>
          <a:p>
            <a:r>
              <a:rPr lang="en-US" dirty="0">
                <a:solidFill>
                  <a:schemeClr val="accent4">
                    <a:lumMod val="50000"/>
                  </a:schemeClr>
                </a:solidFill>
              </a:rPr>
              <a:t>The Director of the Office of Contracting and Procurement (OCP) is the Senior Procurement Executive (SPE), Tiffany Taylor</a:t>
            </a:r>
          </a:p>
          <a:p>
            <a:r>
              <a:rPr lang="en-US" dirty="0">
                <a:solidFill>
                  <a:schemeClr val="accent4">
                    <a:lumMod val="50000"/>
                  </a:schemeClr>
                </a:solidFill>
              </a:rPr>
              <a:t>The Office of Contracting and Procurement (OCP) falls under the Departmental Administration of USDA.</a:t>
            </a:r>
          </a:p>
        </p:txBody>
      </p:sp>
      <p:sp>
        <p:nvSpPr>
          <p:cNvPr id="2" name="Title 1">
            <a:extLst>
              <a:ext uri="{FF2B5EF4-FFF2-40B4-BE49-F238E27FC236}">
                <a16:creationId xmlns:a16="http://schemas.microsoft.com/office/drawing/2014/main" id="{9573DB55-867A-4470-8F6B-786582A14C7F}"/>
              </a:ext>
            </a:extLst>
          </p:cNvPr>
          <p:cNvSpPr>
            <a:spLocks noGrp="1"/>
          </p:cNvSpPr>
          <p:nvPr>
            <p:ph type="title"/>
          </p:nvPr>
        </p:nvSpPr>
        <p:spPr/>
        <p:txBody>
          <a:bodyPr/>
          <a:lstStyle/>
          <a:p>
            <a:pPr algn="ctr"/>
            <a:r>
              <a:rPr lang="en-US" dirty="0"/>
              <a:t>Introductions</a:t>
            </a:r>
          </a:p>
        </p:txBody>
      </p:sp>
    </p:spTree>
    <p:extLst>
      <p:ext uri="{BB962C8B-B14F-4D97-AF65-F5344CB8AC3E}">
        <p14:creationId xmlns:p14="http://schemas.microsoft.com/office/powerpoint/2010/main" val="362327626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32B4643D-BBDE-4897-B0CB-091B235D2EFD}" type="slidenum">
              <a:rPr lang="en-US" smtClean="0"/>
              <a:pPr>
                <a:defRPr/>
              </a:pPr>
              <a:t>3</a:t>
            </a:fld>
            <a:endParaRPr lang="en-US" dirty="0"/>
          </a:p>
        </p:txBody>
      </p:sp>
      <p:sp>
        <p:nvSpPr>
          <p:cNvPr id="9" name="Content Placeholder 8"/>
          <p:cNvSpPr>
            <a:spLocks noGrp="1"/>
          </p:cNvSpPr>
          <p:nvPr>
            <p:ph idx="1"/>
          </p:nvPr>
        </p:nvSpPr>
        <p:spPr>
          <a:xfrm>
            <a:off x="381000" y="1219200"/>
            <a:ext cx="8305800" cy="4876800"/>
          </a:xfrm>
        </p:spPr>
        <p:txBody>
          <a:bodyPr>
            <a:normAutofit/>
          </a:bodyPr>
          <a:lstStyle/>
          <a:p>
            <a:pPr lvl="0"/>
            <a:r>
              <a:rPr lang="en-US" dirty="0">
                <a:solidFill>
                  <a:schemeClr val="accent4">
                    <a:lumMod val="50000"/>
                  </a:schemeClr>
                </a:solidFill>
              </a:rPr>
              <a:t>OCP oversees $9B in annual obligations.</a:t>
            </a:r>
          </a:p>
          <a:p>
            <a:pPr lvl="0"/>
            <a:r>
              <a:rPr lang="en-US" dirty="0">
                <a:solidFill>
                  <a:schemeClr val="accent4">
                    <a:lumMod val="50000"/>
                  </a:schemeClr>
                </a:solidFill>
              </a:rPr>
              <a:t>USDA follows the Code of Federal Regulations (CFR), the Federal Acquisition Regulation (FAR), the USDA Acquisition Regulation (AGAR), and procedures, guidance, and information (PGI) in the USDA Contracting Desk Book</a:t>
            </a:r>
            <a:r>
              <a:rPr lang="en-US" dirty="0">
                <a:solidFill>
                  <a:schemeClr val="accent1"/>
                </a:solidFill>
              </a:rPr>
              <a:t>.</a:t>
            </a:r>
          </a:p>
          <a:p>
            <a:pPr lvl="0"/>
            <a:endParaRPr lang="en-US" dirty="0">
              <a:solidFill>
                <a:schemeClr val="tx1"/>
              </a:solidFill>
            </a:endParaRPr>
          </a:p>
          <a:p>
            <a:pPr lvl="0">
              <a:buFont typeface="Arial" panose="020B0604020202020204" pitchFamily="34" charset="0"/>
              <a:buChar char="•"/>
            </a:pPr>
            <a:endParaRPr lang="en-US" sz="1600" dirty="0">
              <a:solidFill>
                <a:schemeClr val="tx1"/>
              </a:solidFill>
            </a:endParaRPr>
          </a:p>
          <a:p>
            <a:pPr>
              <a:spcAft>
                <a:spcPts val="600"/>
              </a:spcAft>
            </a:pPr>
            <a:endParaRPr lang="en-US" sz="1600" dirty="0">
              <a:solidFill>
                <a:schemeClr val="tx1"/>
              </a:solidFill>
            </a:endParaRPr>
          </a:p>
          <a:p>
            <a:pPr marL="0" indent="0">
              <a:spcAft>
                <a:spcPts val="600"/>
              </a:spcAft>
              <a:buNone/>
            </a:pPr>
            <a:endParaRPr lang="en-US" sz="1600" dirty="0">
              <a:solidFill>
                <a:schemeClr val="tx1"/>
              </a:solidFill>
            </a:endParaRPr>
          </a:p>
        </p:txBody>
      </p:sp>
      <p:sp>
        <p:nvSpPr>
          <p:cNvPr id="8" name="Title 7"/>
          <p:cNvSpPr>
            <a:spLocks noGrp="1"/>
          </p:cNvSpPr>
          <p:nvPr>
            <p:ph type="title"/>
          </p:nvPr>
        </p:nvSpPr>
        <p:spPr>
          <a:xfrm>
            <a:off x="381000" y="152400"/>
            <a:ext cx="8382000" cy="914400"/>
          </a:xfrm>
        </p:spPr>
        <p:txBody>
          <a:bodyPr/>
          <a:lstStyle/>
          <a:p>
            <a:pPr algn="ctr"/>
            <a:r>
              <a:rPr lang="en-US" sz="2800" b="1" dirty="0">
                <a:solidFill>
                  <a:schemeClr val="bg1"/>
                </a:solidFill>
              </a:rPr>
              <a:t>Background</a:t>
            </a:r>
          </a:p>
        </p:txBody>
      </p:sp>
    </p:spTree>
    <p:extLst>
      <p:ext uri="{BB962C8B-B14F-4D97-AF65-F5344CB8AC3E}">
        <p14:creationId xmlns:p14="http://schemas.microsoft.com/office/powerpoint/2010/main" val="251044830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7A82478-527E-4DEE-9A69-6D63004B63C8}"/>
              </a:ext>
            </a:extLst>
          </p:cNvPr>
          <p:cNvSpPr>
            <a:spLocks noGrp="1"/>
          </p:cNvSpPr>
          <p:nvPr>
            <p:ph type="sldNum" sz="quarter" idx="10"/>
          </p:nvPr>
        </p:nvSpPr>
        <p:spPr/>
        <p:txBody>
          <a:bodyPr/>
          <a:lstStyle/>
          <a:p>
            <a:pPr>
              <a:defRPr/>
            </a:pPr>
            <a:fld id="{32B4643D-BBDE-4897-B0CB-091B235D2EFD}" type="slidenum">
              <a:rPr lang="en-US" smtClean="0"/>
              <a:pPr>
                <a:defRPr/>
              </a:pPr>
              <a:t>4</a:t>
            </a:fld>
            <a:endParaRPr lang="en-US" dirty="0"/>
          </a:p>
        </p:txBody>
      </p:sp>
      <p:sp>
        <p:nvSpPr>
          <p:cNvPr id="3" name="Content Placeholder 2">
            <a:extLst>
              <a:ext uri="{FF2B5EF4-FFF2-40B4-BE49-F238E27FC236}">
                <a16:creationId xmlns:a16="http://schemas.microsoft.com/office/drawing/2014/main" id="{36B0CAE3-A110-4C46-B59B-3D87C0C7CE5C}"/>
              </a:ext>
            </a:extLst>
          </p:cNvPr>
          <p:cNvSpPr>
            <a:spLocks noGrp="1"/>
          </p:cNvSpPr>
          <p:nvPr>
            <p:ph idx="1"/>
          </p:nvPr>
        </p:nvSpPr>
        <p:spPr>
          <a:xfrm>
            <a:off x="381000" y="1219200"/>
            <a:ext cx="8305800" cy="5105400"/>
          </a:xfrm>
        </p:spPr>
        <p:txBody>
          <a:bodyPr/>
          <a:lstStyle/>
          <a:p>
            <a:r>
              <a:rPr lang="en-US" sz="2600" dirty="0">
                <a:solidFill>
                  <a:schemeClr val="accent4">
                    <a:lumMod val="50000"/>
                  </a:schemeClr>
                </a:solidFill>
              </a:rPr>
              <a:t>Contracting Officer (CO) – The only official with authority to enter into, modify or terminate a contract.</a:t>
            </a:r>
          </a:p>
          <a:p>
            <a:r>
              <a:rPr lang="en-US" sz="2600" dirty="0">
                <a:solidFill>
                  <a:schemeClr val="accent4">
                    <a:lumMod val="50000"/>
                  </a:schemeClr>
                </a:solidFill>
              </a:rPr>
              <a:t>Contracting Officer’s Representative (COR) – Assures contractors are meeting the performance requirements of the contract in terms of quality, quantity, schedule and cost. Designated in writing by the CO.</a:t>
            </a:r>
          </a:p>
          <a:p>
            <a:r>
              <a:rPr lang="en-US" sz="2600" dirty="0">
                <a:solidFill>
                  <a:schemeClr val="accent4">
                    <a:lumMod val="50000"/>
                  </a:schemeClr>
                </a:solidFill>
              </a:rPr>
              <a:t>Program/Project Manager (P/PM) – Ensures Government time and resources are used most effectively to meet project requirements.</a:t>
            </a:r>
          </a:p>
        </p:txBody>
      </p:sp>
      <p:sp>
        <p:nvSpPr>
          <p:cNvPr id="2" name="Title 1">
            <a:extLst>
              <a:ext uri="{FF2B5EF4-FFF2-40B4-BE49-F238E27FC236}">
                <a16:creationId xmlns:a16="http://schemas.microsoft.com/office/drawing/2014/main" id="{3CD9660D-B709-4912-A01C-FFE1F44ABCFC}"/>
              </a:ext>
            </a:extLst>
          </p:cNvPr>
          <p:cNvSpPr>
            <a:spLocks noGrp="1"/>
          </p:cNvSpPr>
          <p:nvPr>
            <p:ph type="title"/>
          </p:nvPr>
        </p:nvSpPr>
        <p:spPr/>
        <p:txBody>
          <a:bodyPr/>
          <a:lstStyle/>
          <a:p>
            <a:pPr algn="ctr"/>
            <a:r>
              <a:rPr lang="en-US" dirty="0"/>
              <a:t>Roles &amp; Responsibilities</a:t>
            </a:r>
          </a:p>
        </p:txBody>
      </p:sp>
    </p:spTree>
    <p:extLst>
      <p:ext uri="{BB962C8B-B14F-4D97-AF65-F5344CB8AC3E}">
        <p14:creationId xmlns:p14="http://schemas.microsoft.com/office/powerpoint/2010/main" val="331557946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33FB616-7D04-47EE-9E54-BE4C9CF24DC5}"/>
              </a:ext>
            </a:extLst>
          </p:cNvPr>
          <p:cNvSpPr>
            <a:spLocks noGrp="1"/>
          </p:cNvSpPr>
          <p:nvPr>
            <p:ph type="sldNum" sz="quarter" idx="10"/>
          </p:nvPr>
        </p:nvSpPr>
        <p:spPr/>
        <p:txBody>
          <a:bodyPr/>
          <a:lstStyle/>
          <a:p>
            <a:pPr>
              <a:defRPr/>
            </a:pPr>
            <a:fld id="{32B4643D-BBDE-4897-B0CB-091B235D2EFD}" type="slidenum">
              <a:rPr lang="en-US" smtClean="0"/>
              <a:pPr>
                <a:defRPr/>
              </a:pPr>
              <a:t>5</a:t>
            </a:fld>
            <a:endParaRPr lang="en-US" dirty="0"/>
          </a:p>
        </p:txBody>
      </p:sp>
      <p:sp>
        <p:nvSpPr>
          <p:cNvPr id="3" name="Content Placeholder 2">
            <a:extLst>
              <a:ext uri="{FF2B5EF4-FFF2-40B4-BE49-F238E27FC236}">
                <a16:creationId xmlns:a16="http://schemas.microsoft.com/office/drawing/2014/main" id="{922EF6DE-F9FE-4602-9BF1-283137B36CBB}"/>
              </a:ext>
            </a:extLst>
          </p:cNvPr>
          <p:cNvSpPr>
            <a:spLocks noGrp="1"/>
          </p:cNvSpPr>
          <p:nvPr>
            <p:ph idx="1"/>
          </p:nvPr>
        </p:nvSpPr>
        <p:spPr>
          <a:xfrm>
            <a:off x="419100" y="1219200"/>
            <a:ext cx="8305800" cy="4648200"/>
          </a:xfrm>
        </p:spPr>
        <p:txBody>
          <a:bodyPr/>
          <a:lstStyle/>
          <a:p>
            <a:r>
              <a:rPr lang="en-US" dirty="0">
                <a:solidFill>
                  <a:schemeClr val="accent4">
                    <a:lumMod val="50000"/>
                  </a:schemeClr>
                </a:solidFill>
              </a:rPr>
              <a:t>US Code Title 41, Chapter 7, Section 423, Restrictions on disclosing and obtaining contractor bid or proposal information or source selection information.</a:t>
            </a:r>
          </a:p>
          <a:p>
            <a:r>
              <a:rPr lang="en-US" dirty="0">
                <a:solidFill>
                  <a:schemeClr val="accent4">
                    <a:lumMod val="50000"/>
                  </a:schemeClr>
                </a:solidFill>
              </a:rPr>
              <a:t>48 CFR 42108, Improper business practices and personal conflicts of interest.</a:t>
            </a:r>
          </a:p>
          <a:p>
            <a:r>
              <a:rPr lang="en-US" dirty="0">
                <a:solidFill>
                  <a:schemeClr val="accent4">
                    <a:lumMod val="50000"/>
                  </a:schemeClr>
                </a:solidFill>
              </a:rPr>
              <a:t>Code of Federal Regulations (CFR), 5 CFR 2635, Standards of ethical conduct for employees of the executive branch.</a:t>
            </a:r>
          </a:p>
          <a:p>
            <a:r>
              <a:rPr lang="en-US" dirty="0">
                <a:solidFill>
                  <a:schemeClr val="accent4">
                    <a:lumMod val="50000"/>
                  </a:schemeClr>
                </a:solidFill>
              </a:rPr>
              <a:t>FAR 3.101, Standards of conduct.</a:t>
            </a:r>
          </a:p>
          <a:p>
            <a:endParaRPr lang="en-US" dirty="0"/>
          </a:p>
        </p:txBody>
      </p:sp>
      <p:sp>
        <p:nvSpPr>
          <p:cNvPr id="2" name="Title 1">
            <a:extLst>
              <a:ext uri="{FF2B5EF4-FFF2-40B4-BE49-F238E27FC236}">
                <a16:creationId xmlns:a16="http://schemas.microsoft.com/office/drawing/2014/main" id="{F4848632-A96B-438B-AD79-5AB7414B5909}"/>
              </a:ext>
            </a:extLst>
          </p:cNvPr>
          <p:cNvSpPr>
            <a:spLocks noGrp="1"/>
          </p:cNvSpPr>
          <p:nvPr>
            <p:ph type="title"/>
          </p:nvPr>
        </p:nvSpPr>
        <p:spPr/>
        <p:txBody>
          <a:bodyPr/>
          <a:lstStyle/>
          <a:p>
            <a:pPr algn="ctr"/>
            <a:r>
              <a:rPr lang="en-US" dirty="0"/>
              <a:t>Ethics in Procurement</a:t>
            </a:r>
          </a:p>
        </p:txBody>
      </p:sp>
    </p:spTree>
    <p:extLst>
      <p:ext uri="{BB962C8B-B14F-4D97-AF65-F5344CB8AC3E}">
        <p14:creationId xmlns:p14="http://schemas.microsoft.com/office/powerpoint/2010/main" val="427289449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2F4290F-7D21-43A6-9513-0B85DDA206DA}"/>
              </a:ext>
            </a:extLst>
          </p:cNvPr>
          <p:cNvSpPr>
            <a:spLocks noGrp="1"/>
          </p:cNvSpPr>
          <p:nvPr>
            <p:ph type="sldNum" sz="quarter" idx="10"/>
          </p:nvPr>
        </p:nvSpPr>
        <p:spPr/>
        <p:txBody>
          <a:bodyPr/>
          <a:lstStyle/>
          <a:p>
            <a:pPr>
              <a:defRPr/>
            </a:pPr>
            <a:fld id="{32B4643D-BBDE-4897-B0CB-091B235D2EFD}" type="slidenum">
              <a:rPr lang="en-US" smtClean="0"/>
              <a:pPr>
                <a:defRPr/>
              </a:pPr>
              <a:t>6</a:t>
            </a:fld>
            <a:endParaRPr lang="en-US" dirty="0"/>
          </a:p>
        </p:txBody>
      </p:sp>
      <p:sp>
        <p:nvSpPr>
          <p:cNvPr id="3" name="Content Placeholder 2">
            <a:extLst>
              <a:ext uri="{FF2B5EF4-FFF2-40B4-BE49-F238E27FC236}">
                <a16:creationId xmlns:a16="http://schemas.microsoft.com/office/drawing/2014/main" id="{C3A9C47D-84AF-40B8-8C92-69435E5B6630}"/>
              </a:ext>
            </a:extLst>
          </p:cNvPr>
          <p:cNvSpPr>
            <a:spLocks noGrp="1"/>
          </p:cNvSpPr>
          <p:nvPr>
            <p:ph idx="1"/>
          </p:nvPr>
        </p:nvSpPr>
        <p:spPr/>
        <p:txBody>
          <a:bodyPr/>
          <a:lstStyle/>
          <a:p>
            <a:r>
              <a:rPr lang="en-US" dirty="0">
                <a:solidFill>
                  <a:schemeClr val="accent4">
                    <a:lumMod val="50000"/>
                  </a:schemeClr>
                </a:solidFill>
              </a:rPr>
              <a:t>On April 4, 2022, the Federal Government transitioned from the Duns &amp; Bradstreet number “DUNS” to a unique entity identifier (UEI).</a:t>
            </a:r>
          </a:p>
          <a:p>
            <a:r>
              <a:rPr lang="en-US" dirty="0">
                <a:solidFill>
                  <a:schemeClr val="accent4">
                    <a:lumMod val="50000"/>
                  </a:schemeClr>
                </a:solidFill>
              </a:rPr>
              <a:t>UEIs are created in the System for Award Management (SAM).</a:t>
            </a:r>
          </a:p>
          <a:p>
            <a:r>
              <a:rPr lang="en-US" dirty="0">
                <a:solidFill>
                  <a:schemeClr val="accent4">
                    <a:lumMod val="50000"/>
                  </a:schemeClr>
                </a:solidFill>
              </a:rPr>
              <a:t>Previous DUNS automatically converted to UEIs.</a:t>
            </a:r>
          </a:p>
          <a:p>
            <a:r>
              <a:rPr lang="en-US" dirty="0">
                <a:solidFill>
                  <a:schemeClr val="accent4">
                    <a:lumMod val="50000"/>
                  </a:schemeClr>
                </a:solidFill>
              </a:rPr>
              <a:t>FAR 4.11 requires all contractors be registered in SAM prior to being awarded a contract.</a:t>
            </a:r>
          </a:p>
        </p:txBody>
      </p:sp>
      <p:sp>
        <p:nvSpPr>
          <p:cNvPr id="2" name="Title 1">
            <a:extLst>
              <a:ext uri="{FF2B5EF4-FFF2-40B4-BE49-F238E27FC236}">
                <a16:creationId xmlns:a16="http://schemas.microsoft.com/office/drawing/2014/main" id="{CE3F3457-69CD-4895-AB1B-CC4805A56595}"/>
              </a:ext>
            </a:extLst>
          </p:cNvPr>
          <p:cNvSpPr>
            <a:spLocks noGrp="1"/>
          </p:cNvSpPr>
          <p:nvPr>
            <p:ph type="title"/>
          </p:nvPr>
        </p:nvSpPr>
        <p:spPr/>
        <p:txBody>
          <a:bodyPr/>
          <a:lstStyle/>
          <a:p>
            <a:pPr algn="ctr"/>
            <a:r>
              <a:rPr lang="en-US" dirty="0"/>
              <a:t>Unique Entity Identifier</a:t>
            </a:r>
          </a:p>
        </p:txBody>
      </p:sp>
    </p:spTree>
    <p:extLst>
      <p:ext uri="{BB962C8B-B14F-4D97-AF65-F5344CB8AC3E}">
        <p14:creationId xmlns:p14="http://schemas.microsoft.com/office/powerpoint/2010/main" val="89505834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4823421-C072-477C-B36B-89317BCEEAD5}"/>
              </a:ext>
            </a:extLst>
          </p:cNvPr>
          <p:cNvSpPr>
            <a:spLocks noGrp="1"/>
          </p:cNvSpPr>
          <p:nvPr>
            <p:ph type="sldNum" sz="quarter" idx="10"/>
          </p:nvPr>
        </p:nvSpPr>
        <p:spPr/>
        <p:txBody>
          <a:bodyPr/>
          <a:lstStyle/>
          <a:p>
            <a:pPr>
              <a:defRPr/>
            </a:pPr>
            <a:fld id="{32B4643D-BBDE-4897-B0CB-091B235D2EFD}" type="slidenum">
              <a:rPr lang="en-US" smtClean="0"/>
              <a:pPr>
                <a:defRPr/>
              </a:pPr>
              <a:t>7</a:t>
            </a:fld>
            <a:endParaRPr lang="en-US" dirty="0"/>
          </a:p>
        </p:txBody>
      </p:sp>
      <p:sp>
        <p:nvSpPr>
          <p:cNvPr id="3" name="Content Placeholder 2">
            <a:extLst>
              <a:ext uri="{FF2B5EF4-FFF2-40B4-BE49-F238E27FC236}">
                <a16:creationId xmlns:a16="http://schemas.microsoft.com/office/drawing/2014/main" id="{70E017FC-120F-49C6-91BC-F81DF8A024FE}"/>
              </a:ext>
            </a:extLst>
          </p:cNvPr>
          <p:cNvSpPr>
            <a:spLocks noGrp="1"/>
          </p:cNvSpPr>
          <p:nvPr>
            <p:ph idx="1"/>
          </p:nvPr>
        </p:nvSpPr>
        <p:spPr>
          <a:xfrm>
            <a:off x="381000" y="1295400"/>
            <a:ext cx="8305800" cy="4648200"/>
          </a:xfrm>
        </p:spPr>
        <p:txBody>
          <a:bodyPr/>
          <a:lstStyle/>
          <a:p>
            <a:pPr marL="0" indent="0">
              <a:buNone/>
            </a:pPr>
            <a:r>
              <a:rPr lang="en-US" dirty="0">
                <a:solidFill>
                  <a:schemeClr val="accent4">
                    <a:lumMod val="50000"/>
                  </a:schemeClr>
                </a:solidFill>
              </a:rPr>
              <a:t>FAR Part 8</a:t>
            </a:r>
          </a:p>
          <a:p>
            <a:pPr marL="457200">
              <a:spcBef>
                <a:spcPts val="0"/>
              </a:spcBef>
              <a:spcAft>
                <a:spcPts val="0"/>
              </a:spcAft>
            </a:pPr>
            <a:r>
              <a:rPr lang="en-US" dirty="0">
                <a:solidFill>
                  <a:schemeClr val="accent4">
                    <a:lumMod val="50000"/>
                  </a:schemeClr>
                </a:solidFill>
              </a:rPr>
              <a:t>Excess Property</a:t>
            </a:r>
          </a:p>
          <a:p>
            <a:pPr marL="457200">
              <a:spcBef>
                <a:spcPts val="600"/>
              </a:spcBef>
              <a:spcAft>
                <a:spcPts val="0"/>
              </a:spcAft>
            </a:pPr>
            <a:r>
              <a:rPr lang="en-US" dirty="0">
                <a:solidFill>
                  <a:schemeClr val="accent4">
                    <a:lumMod val="50000"/>
                  </a:schemeClr>
                </a:solidFill>
              </a:rPr>
              <a:t>Acquisition of Helium</a:t>
            </a:r>
          </a:p>
          <a:p>
            <a:pPr marL="457200">
              <a:spcBef>
                <a:spcPts val="600"/>
              </a:spcBef>
              <a:spcAft>
                <a:spcPts val="0"/>
              </a:spcAft>
            </a:pPr>
            <a:r>
              <a:rPr lang="en-US" dirty="0">
                <a:solidFill>
                  <a:schemeClr val="accent4">
                    <a:lumMod val="50000"/>
                  </a:schemeClr>
                </a:solidFill>
              </a:rPr>
              <a:t>Federal Prison Industries, Inc. (Unicor)</a:t>
            </a:r>
          </a:p>
          <a:p>
            <a:pPr marL="457200">
              <a:spcBef>
                <a:spcPts val="600"/>
              </a:spcBef>
              <a:spcAft>
                <a:spcPts val="0"/>
              </a:spcAft>
            </a:pPr>
            <a:r>
              <a:rPr lang="en-US" dirty="0">
                <a:solidFill>
                  <a:schemeClr val="accent4">
                    <a:lumMod val="50000"/>
                  </a:schemeClr>
                </a:solidFill>
              </a:rPr>
              <a:t>Nonprofit Agencies Employing People Who are Blind or Severely Disabled (AbilityOne) </a:t>
            </a:r>
          </a:p>
          <a:p>
            <a:pPr marL="457200">
              <a:spcBef>
                <a:spcPts val="600"/>
              </a:spcBef>
              <a:spcAft>
                <a:spcPts val="0"/>
              </a:spcAft>
            </a:pPr>
            <a:r>
              <a:rPr lang="en-US" dirty="0">
                <a:solidFill>
                  <a:schemeClr val="accent4">
                    <a:lumMod val="50000"/>
                  </a:schemeClr>
                </a:solidFill>
              </a:rPr>
              <a:t>Acquisition of Printing and Related Supplies</a:t>
            </a:r>
          </a:p>
          <a:p>
            <a:pPr marL="457200">
              <a:spcBef>
                <a:spcPts val="600"/>
              </a:spcBef>
              <a:spcAft>
                <a:spcPts val="0"/>
              </a:spcAft>
            </a:pPr>
            <a:r>
              <a:rPr lang="en-US" dirty="0">
                <a:solidFill>
                  <a:schemeClr val="accent4">
                    <a:lumMod val="50000"/>
                  </a:schemeClr>
                </a:solidFill>
              </a:rPr>
              <a:t>Leasing of Motor Vehicles</a:t>
            </a:r>
          </a:p>
          <a:p>
            <a:pPr marL="457200">
              <a:spcBef>
                <a:spcPts val="600"/>
              </a:spcBef>
              <a:spcAft>
                <a:spcPts val="0"/>
              </a:spcAft>
            </a:pPr>
            <a:r>
              <a:rPr lang="en-US" dirty="0">
                <a:solidFill>
                  <a:schemeClr val="accent4">
                    <a:lumMod val="50000"/>
                  </a:schemeClr>
                </a:solidFill>
              </a:rPr>
              <a:t>Wholesale supply sources such as GSA, DLA and VA.</a:t>
            </a:r>
          </a:p>
        </p:txBody>
      </p:sp>
      <p:sp>
        <p:nvSpPr>
          <p:cNvPr id="2" name="Title 1">
            <a:extLst>
              <a:ext uri="{FF2B5EF4-FFF2-40B4-BE49-F238E27FC236}">
                <a16:creationId xmlns:a16="http://schemas.microsoft.com/office/drawing/2014/main" id="{68C3E06F-A191-4814-80AB-1D2A2211B099}"/>
              </a:ext>
            </a:extLst>
          </p:cNvPr>
          <p:cNvSpPr>
            <a:spLocks noGrp="1"/>
          </p:cNvSpPr>
          <p:nvPr>
            <p:ph type="title"/>
          </p:nvPr>
        </p:nvSpPr>
        <p:spPr/>
        <p:txBody>
          <a:bodyPr/>
          <a:lstStyle/>
          <a:p>
            <a:pPr algn="ctr"/>
            <a:r>
              <a:rPr lang="en-US" dirty="0"/>
              <a:t>Required Sources</a:t>
            </a:r>
          </a:p>
        </p:txBody>
      </p:sp>
    </p:spTree>
    <p:extLst>
      <p:ext uri="{BB962C8B-B14F-4D97-AF65-F5344CB8AC3E}">
        <p14:creationId xmlns:p14="http://schemas.microsoft.com/office/powerpoint/2010/main" val="7678219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887834C-7EA2-44EA-AB8B-D2178926B49E}"/>
              </a:ext>
            </a:extLst>
          </p:cNvPr>
          <p:cNvSpPr>
            <a:spLocks noGrp="1"/>
          </p:cNvSpPr>
          <p:nvPr>
            <p:ph type="sldNum" sz="quarter" idx="10"/>
          </p:nvPr>
        </p:nvSpPr>
        <p:spPr/>
        <p:txBody>
          <a:bodyPr/>
          <a:lstStyle/>
          <a:p>
            <a:pPr>
              <a:defRPr/>
            </a:pPr>
            <a:fld id="{32B4643D-BBDE-4897-B0CB-091B235D2EFD}" type="slidenum">
              <a:rPr lang="en-US" smtClean="0"/>
              <a:pPr>
                <a:defRPr/>
              </a:pPr>
              <a:t>8</a:t>
            </a:fld>
            <a:endParaRPr lang="en-US" dirty="0"/>
          </a:p>
        </p:txBody>
      </p:sp>
      <p:sp>
        <p:nvSpPr>
          <p:cNvPr id="3" name="Content Placeholder 2">
            <a:extLst>
              <a:ext uri="{FF2B5EF4-FFF2-40B4-BE49-F238E27FC236}">
                <a16:creationId xmlns:a16="http://schemas.microsoft.com/office/drawing/2014/main" id="{4503CDE8-6333-4E1E-9677-9E82AA3F9F9C}"/>
              </a:ext>
            </a:extLst>
          </p:cNvPr>
          <p:cNvSpPr>
            <a:spLocks noGrp="1"/>
          </p:cNvSpPr>
          <p:nvPr>
            <p:ph idx="1"/>
          </p:nvPr>
        </p:nvSpPr>
        <p:spPr/>
        <p:txBody>
          <a:bodyPr/>
          <a:lstStyle/>
          <a:p>
            <a:pPr marL="0" indent="0">
              <a:buNone/>
            </a:pPr>
            <a:r>
              <a:rPr lang="en-US" dirty="0">
                <a:solidFill>
                  <a:schemeClr val="accent4">
                    <a:lumMod val="50000"/>
                  </a:schemeClr>
                </a:solidFill>
              </a:rPr>
              <a:t>Ensure products meet sustainable acquisition requirements:</a:t>
            </a:r>
          </a:p>
          <a:p>
            <a:pPr marL="571500" lvl="1" indent="-342900"/>
            <a:r>
              <a:rPr lang="en-US" dirty="0">
                <a:solidFill>
                  <a:schemeClr val="accent4">
                    <a:lumMod val="50000"/>
                  </a:schemeClr>
                </a:solidFill>
              </a:rPr>
              <a:t>Biobased, </a:t>
            </a:r>
            <a:r>
              <a:rPr lang="en-US" dirty="0">
                <a:solidFill>
                  <a:schemeClr val="accent4">
                    <a:lumMod val="50000"/>
                  </a:schemeClr>
                </a:solidFill>
                <a:hlinkClick r:id="rId3"/>
              </a:rPr>
              <a:t>biopreferred.gov</a:t>
            </a:r>
            <a:r>
              <a:rPr lang="en-US" dirty="0">
                <a:solidFill>
                  <a:schemeClr val="accent4">
                    <a:lumMod val="50000"/>
                  </a:schemeClr>
                </a:solidFill>
              </a:rPr>
              <a:t>.</a:t>
            </a:r>
          </a:p>
          <a:p>
            <a:pPr marL="571500" lvl="1" indent="-342900"/>
            <a:r>
              <a:rPr lang="en-US" dirty="0">
                <a:solidFill>
                  <a:schemeClr val="accent4">
                    <a:lumMod val="50000"/>
                  </a:schemeClr>
                </a:solidFill>
              </a:rPr>
              <a:t>Recycled content, </a:t>
            </a:r>
            <a:r>
              <a:rPr lang="en-US" dirty="0">
                <a:solidFill>
                  <a:schemeClr val="accent4">
                    <a:lumMod val="50000"/>
                  </a:schemeClr>
                </a:solidFill>
                <a:hlinkClick r:id="rId4"/>
              </a:rPr>
              <a:t>epa.gov</a:t>
            </a:r>
            <a:r>
              <a:rPr lang="en-US" dirty="0">
                <a:solidFill>
                  <a:schemeClr val="accent4">
                    <a:lumMod val="50000"/>
                  </a:schemeClr>
                </a:solidFill>
              </a:rPr>
              <a:t>. </a:t>
            </a:r>
          </a:p>
          <a:p>
            <a:pPr marL="571500" lvl="1" indent="-342900"/>
            <a:r>
              <a:rPr lang="en-US" dirty="0">
                <a:solidFill>
                  <a:schemeClr val="accent4">
                    <a:lumMod val="50000"/>
                  </a:schemeClr>
                </a:solidFill>
              </a:rPr>
              <a:t>Energy efficient, </a:t>
            </a:r>
            <a:r>
              <a:rPr lang="en-US" dirty="0">
                <a:solidFill>
                  <a:schemeClr val="accent4">
                    <a:lumMod val="50000"/>
                  </a:schemeClr>
                </a:solidFill>
                <a:hlinkClick r:id="rId5"/>
              </a:rPr>
              <a:t>energy.gov</a:t>
            </a:r>
            <a:r>
              <a:rPr lang="en-US" dirty="0">
                <a:solidFill>
                  <a:schemeClr val="accent4">
                    <a:lumMod val="50000"/>
                  </a:schemeClr>
                </a:solidFill>
              </a:rPr>
              <a:t>. </a:t>
            </a:r>
          </a:p>
          <a:p>
            <a:pPr marL="571500" lvl="1" indent="-342900"/>
            <a:r>
              <a:rPr lang="en-US" dirty="0">
                <a:solidFill>
                  <a:schemeClr val="accent4">
                    <a:lumMod val="50000"/>
                  </a:schemeClr>
                </a:solidFill>
              </a:rPr>
              <a:t>Water efficient, </a:t>
            </a:r>
            <a:r>
              <a:rPr lang="en-US" dirty="0">
                <a:solidFill>
                  <a:schemeClr val="accent4">
                    <a:lumMod val="50000"/>
                  </a:schemeClr>
                </a:solidFill>
                <a:hlinkClick r:id="rId6"/>
              </a:rPr>
              <a:t>WaterSense</a:t>
            </a:r>
            <a:r>
              <a:rPr lang="en-US" dirty="0">
                <a:solidFill>
                  <a:schemeClr val="accent4">
                    <a:lumMod val="50000"/>
                  </a:schemeClr>
                </a:solidFill>
              </a:rPr>
              <a:t>.</a:t>
            </a:r>
          </a:p>
          <a:p>
            <a:pPr marL="571500" lvl="1" indent="-342900"/>
            <a:r>
              <a:rPr lang="en-US" dirty="0">
                <a:solidFill>
                  <a:schemeClr val="accent4">
                    <a:lumMod val="50000"/>
                  </a:schemeClr>
                </a:solidFill>
              </a:rPr>
              <a:t>Environmentally preferable, </a:t>
            </a:r>
            <a:r>
              <a:rPr lang="en-US" dirty="0">
                <a:solidFill>
                  <a:schemeClr val="accent4">
                    <a:lumMod val="50000"/>
                  </a:schemeClr>
                </a:solidFill>
                <a:hlinkClick r:id="rId7"/>
              </a:rPr>
              <a:t>Safer Choice</a:t>
            </a:r>
            <a:r>
              <a:rPr lang="en-US" dirty="0">
                <a:solidFill>
                  <a:schemeClr val="accent4">
                    <a:lumMod val="50000"/>
                  </a:schemeClr>
                </a:solidFill>
              </a:rPr>
              <a:t>.</a:t>
            </a:r>
          </a:p>
          <a:p>
            <a:pPr marL="571500" lvl="1" indent="-342900"/>
            <a:r>
              <a:rPr lang="en-US" dirty="0">
                <a:solidFill>
                  <a:schemeClr val="accent4">
                    <a:lumMod val="50000"/>
                  </a:schemeClr>
                </a:solidFill>
              </a:rPr>
              <a:t>Non-ozone depleting, </a:t>
            </a:r>
            <a:r>
              <a:rPr lang="en-US" dirty="0">
                <a:solidFill>
                  <a:schemeClr val="accent4">
                    <a:lumMod val="50000"/>
                  </a:schemeClr>
                </a:solidFill>
                <a:hlinkClick r:id="rId8"/>
              </a:rPr>
              <a:t>SNAP program</a:t>
            </a:r>
            <a:r>
              <a:rPr lang="en-US" dirty="0">
                <a:solidFill>
                  <a:schemeClr val="accent4">
                    <a:lumMod val="50000"/>
                  </a:schemeClr>
                </a:solidFill>
              </a:rPr>
              <a:t>.</a:t>
            </a:r>
          </a:p>
        </p:txBody>
      </p:sp>
      <p:sp>
        <p:nvSpPr>
          <p:cNvPr id="2" name="Title 1">
            <a:extLst>
              <a:ext uri="{FF2B5EF4-FFF2-40B4-BE49-F238E27FC236}">
                <a16:creationId xmlns:a16="http://schemas.microsoft.com/office/drawing/2014/main" id="{A80A9397-87A5-4A93-A190-8F52AAA5492E}"/>
              </a:ext>
            </a:extLst>
          </p:cNvPr>
          <p:cNvSpPr>
            <a:spLocks noGrp="1"/>
          </p:cNvSpPr>
          <p:nvPr>
            <p:ph type="title"/>
          </p:nvPr>
        </p:nvSpPr>
        <p:spPr/>
        <p:txBody>
          <a:bodyPr/>
          <a:lstStyle/>
          <a:p>
            <a:pPr algn="ctr"/>
            <a:r>
              <a:rPr lang="en-US" dirty="0"/>
              <a:t>Sustainability</a:t>
            </a:r>
          </a:p>
        </p:txBody>
      </p:sp>
    </p:spTree>
    <p:extLst>
      <p:ext uri="{BB962C8B-B14F-4D97-AF65-F5344CB8AC3E}">
        <p14:creationId xmlns:p14="http://schemas.microsoft.com/office/powerpoint/2010/main" val="370951361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10D48BF-6217-473A-B764-0C1D5E70D7EF}"/>
              </a:ext>
            </a:extLst>
          </p:cNvPr>
          <p:cNvSpPr>
            <a:spLocks noGrp="1"/>
          </p:cNvSpPr>
          <p:nvPr>
            <p:ph type="sldNum" sz="quarter" idx="10"/>
          </p:nvPr>
        </p:nvSpPr>
        <p:spPr/>
        <p:txBody>
          <a:bodyPr/>
          <a:lstStyle/>
          <a:p>
            <a:pPr>
              <a:defRPr/>
            </a:pPr>
            <a:fld id="{32B4643D-BBDE-4897-B0CB-091B235D2EFD}" type="slidenum">
              <a:rPr lang="en-US" smtClean="0"/>
              <a:pPr>
                <a:defRPr/>
              </a:pPr>
              <a:t>9</a:t>
            </a:fld>
            <a:endParaRPr lang="en-US" dirty="0"/>
          </a:p>
        </p:txBody>
      </p:sp>
      <p:sp>
        <p:nvSpPr>
          <p:cNvPr id="3" name="Content Placeholder 2">
            <a:extLst>
              <a:ext uri="{FF2B5EF4-FFF2-40B4-BE49-F238E27FC236}">
                <a16:creationId xmlns:a16="http://schemas.microsoft.com/office/drawing/2014/main" id="{4353D2AA-2E1F-42DC-AED7-9A386E8E4A46}"/>
              </a:ext>
            </a:extLst>
          </p:cNvPr>
          <p:cNvSpPr>
            <a:spLocks noGrp="1"/>
          </p:cNvSpPr>
          <p:nvPr>
            <p:ph idx="1"/>
          </p:nvPr>
        </p:nvSpPr>
        <p:spPr>
          <a:xfrm>
            <a:off x="381000" y="1219200"/>
            <a:ext cx="8305800" cy="4876800"/>
          </a:xfrm>
        </p:spPr>
        <p:txBody>
          <a:bodyPr/>
          <a:lstStyle/>
          <a:p>
            <a:r>
              <a:rPr lang="en-US" sz="2000" dirty="0">
                <a:solidFill>
                  <a:schemeClr val="accent4">
                    <a:lumMod val="50000"/>
                  </a:schemeClr>
                </a:solidFill>
              </a:rPr>
              <a:t>Contract opportunities at USDA and other Federal agencies are advertised in System for Award Management (SAM) above $25,000.</a:t>
            </a:r>
          </a:p>
          <a:p>
            <a:pPr lvl="1"/>
            <a:r>
              <a:rPr lang="en-US" dirty="0">
                <a:solidFill>
                  <a:schemeClr val="accent4">
                    <a:lumMod val="50000"/>
                  </a:schemeClr>
                </a:solidFill>
              </a:rPr>
              <a:t>SAM, </a:t>
            </a:r>
            <a:r>
              <a:rPr lang="en-US" dirty="0">
                <a:hlinkClick r:id="rId3"/>
              </a:rPr>
              <a:t>link</a:t>
            </a:r>
            <a:r>
              <a:rPr lang="en-US" dirty="0"/>
              <a:t>. </a:t>
            </a:r>
          </a:p>
          <a:p>
            <a:r>
              <a:rPr lang="en-US" sz="2000" dirty="0">
                <a:solidFill>
                  <a:schemeClr val="tx1">
                    <a:lumMod val="75000"/>
                  </a:schemeClr>
                </a:solidFill>
              </a:rPr>
              <a:t>Simplified Acquisition Threshold (SAT) is $250,000.</a:t>
            </a:r>
          </a:p>
          <a:p>
            <a:pPr lvl="1"/>
            <a:r>
              <a:rPr lang="en-US" dirty="0">
                <a:solidFill>
                  <a:schemeClr val="tx1">
                    <a:lumMod val="75000"/>
                  </a:schemeClr>
                </a:solidFill>
              </a:rPr>
              <a:t>SAT procedures can be used for commercial item procurements up to $7.5M</a:t>
            </a:r>
          </a:p>
          <a:p>
            <a:r>
              <a:rPr lang="en-US" sz="2000" dirty="0">
                <a:solidFill>
                  <a:schemeClr val="accent4">
                    <a:lumMod val="50000"/>
                  </a:schemeClr>
                </a:solidFill>
              </a:rPr>
              <a:t>Read and follow the solicitation carefully when bidding on a USDA contract.</a:t>
            </a:r>
          </a:p>
          <a:p>
            <a:pPr lvl="1"/>
            <a:r>
              <a:rPr lang="en-US" dirty="0">
                <a:solidFill>
                  <a:schemeClr val="accent4">
                    <a:lumMod val="50000"/>
                  </a:schemeClr>
                </a:solidFill>
              </a:rPr>
              <a:t>Submit a complete proposal</a:t>
            </a:r>
          </a:p>
          <a:p>
            <a:pPr lvl="1"/>
            <a:r>
              <a:rPr lang="en-US" dirty="0">
                <a:solidFill>
                  <a:schemeClr val="accent4">
                    <a:lumMod val="50000"/>
                  </a:schemeClr>
                </a:solidFill>
              </a:rPr>
              <a:t>Submit by the proposal due date/time</a:t>
            </a:r>
          </a:p>
          <a:p>
            <a:r>
              <a:rPr lang="en-US" sz="2000" dirty="0">
                <a:solidFill>
                  <a:schemeClr val="accent4">
                    <a:lumMod val="50000"/>
                  </a:schemeClr>
                </a:solidFill>
              </a:rPr>
              <a:t>After contract award, know the statement of work, terms and conditions, and due dates for deliverables.</a:t>
            </a:r>
          </a:p>
          <a:p>
            <a:r>
              <a:rPr lang="en-US" dirty="0">
                <a:solidFill>
                  <a:schemeClr val="accent4">
                    <a:lumMod val="50000"/>
                  </a:schemeClr>
                </a:solidFill>
              </a:rPr>
              <a:t>  </a:t>
            </a:r>
          </a:p>
          <a:p>
            <a:endParaRPr lang="en-US" dirty="0"/>
          </a:p>
        </p:txBody>
      </p:sp>
      <p:sp>
        <p:nvSpPr>
          <p:cNvPr id="2" name="Title 1">
            <a:extLst>
              <a:ext uri="{FF2B5EF4-FFF2-40B4-BE49-F238E27FC236}">
                <a16:creationId xmlns:a16="http://schemas.microsoft.com/office/drawing/2014/main" id="{6EE67E0E-136A-42B8-A13F-DA65CA3B38C6}"/>
              </a:ext>
            </a:extLst>
          </p:cNvPr>
          <p:cNvSpPr>
            <a:spLocks noGrp="1"/>
          </p:cNvSpPr>
          <p:nvPr>
            <p:ph type="title"/>
          </p:nvPr>
        </p:nvSpPr>
        <p:spPr/>
        <p:txBody>
          <a:bodyPr/>
          <a:lstStyle/>
          <a:p>
            <a:pPr algn="ctr"/>
            <a:r>
              <a:rPr lang="en-US" dirty="0"/>
              <a:t>Need to Know</a:t>
            </a:r>
          </a:p>
        </p:txBody>
      </p:sp>
    </p:spTree>
    <p:extLst>
      <p:ext uri="{BB962C8B-B14F-4D97-AF65-F5344CB8AC3E}">
        <p14:creationId xmlns:p14="http://schemas.microsoft.com/office/powerpoint/2010/main" val="4140717874"/>
      </p:ext>
    </p:extLst>
  </p:cSld>
  <p:clrMapOvr>
    <a:masterClrMapping/>
  </p:clrMapOvr>
  <p:transition/>
</p:sld>
</file>

<file path=ppt/theme/theme1.xml><?xml version="1.0" encoding="utf-8"?>
<a:theme xmlns:a="http://schemas.openxmlformats.org/drawingml/2006/main" name="default">
  <a:themeElements>
    <a:clrScheme name="Custom 1">
      <a:dk1>
        <a:srgbClr val="555555"/>
      </a:dk1>
      <a:lt1>
        <a:srgbClr val="FFFFFF"/>
      </a:lt1>
      <a:dk2>
        <a:srgbClr val="002060"/>
      </a:dk2>
      <a:lt2>
        <a:srgbClr val="FFFFFF"/>
      </a:lt2>
      <a:accent1>
        <a:srgbClr val="002060"/>
      </a:accent1>
      <a:accent2>
        <a:srgbClr val="BBBBBB"/>
      </a:accent2>
      <a:accent3>
        <a:srgbClr val="FFFFFF"/>
      </a:accent3>
      <a:accent4>
        <a:srgbClr val="474747"/>
      </a:accent4>
      <a:accent5>
        <a:srgbClr val="4949F9"/>
      </a:accent5>
      <a:accent6>
        <a:srgbClr val="999999"/>
      </a:accent6>
      <a:hlink>
        <a:srgbClr val="163FEE"/>
      </a:hlink>
      <a:folHlink>
        <a:srgbClr val="555555"/>
      </a:folHlink>
    </a:clrScheme>
    <a:fontScheme name="defaul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45A93"/>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rgbClr val="545555"/>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rgbClr val="045A93"/>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rgbClr val="545555"/>
            </a:solidFill>
            <a:effectLst/>
            <a:latin typeface="Arial" charset="0"/>
            <a:ea typeface="ＭＳ Ｐゴシック" pitchFamily="96" charset="-128"/>
          </a:defRPr>
        </a:defPPr>
      </a:lstStyle>
    </a:lnDef>
  </a:objectDefaults>
  <a:extraClrSchemeLst>
    <a:extraClrScheme>
      <a:clrScheme name="defaul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13">
        <a:dk1>
          <a:srgbClr val="555555"/>
        </a:dk1>
        <a:lt1>
          <a:srgbClr val="FFFFFF"/>
        </a:lt1>
        <a:dk2>
          <a:srgbClr val="B50C00"/>
        </a:dk2>
        <a:lt2>
          <a:srgbClr val="BEBEBE"/>
        </a:lt2>
        <a:accent1>
          <a:srgbClr val="D10025"/>
        </a:accent1>
        <a:accent2>
          <a:srgbClr val="BEBEBE"/>
        </a:accent2>
        <a:accent3>
          <a:srgbClr val="FFFFFF"/>
        </a:accent3>
        <a:accent4>
          <a:srgbClr val="474747"/>
        </a:accent4>
        <a:accent5>
          <a:srgbClr val="E5AAAC"/>
        </a:accent5>
        <a:accent6>
          <a:srgbClr val="ACACAC"/>
        </a:accent6>
        <a:hlink>
          <a:srgbClr val="555555"/>
        </a:hlink>
        <a:folHlink>
          <a:srgbClr val="B50C00"/>
        </a:folHlink>
      </a:clrScheme>
      <a:clrMap bg1="lt1" tx1="dk1" bg2="lt2" tx2="dk2" accent1="accent1" accent2="accent2" accent3="accent3" accent4="accent4" accent5="accent5" accent6="accent6" hlink="hlink" folHlink="folHlink"/>
    </a:extraClrScheme>
    <a:extraClrScheme>
      <a:clrScheme name="default 14">
        <a:dk1>
          <a:srgbClr val="555555"/>
        </a:dk1>
        <a:lt1>
          <a:srgbClr val="FFFFFF"/>
        </a:lt1>
        <a:dk2>
          <a:srgbClr val="B50C00"/>
        </a:dk2>
        <a:lt2>
          <a:srgbClr val="BEBEBE"/>
        </a:lt2>
        <a:accent1>
          <a:srgbClr val="D10025"/>
        </a:accent1>
        <a:accent2>
          <a:srgbClr val="BEBEBE"/>
        </a:accent2>
        <a:accent3>
          <a:srgbClr val="FFFFFF"/>
        </a:accent3>
        <a:accent4>
          <a:srgbClr val="474747"/>
        </a:accent4>
        <a:accent5>
          <a:srgbClr val="E5AAAC"/>
        </a:accent5>
        <a:accent6>
          <a:srgbClr val="ACACAC"/>
        </a:accent6>
        <a:hlink>
          <a:srgbClr val="B50C00"/>
        </a:hlink>
        <a:folHlink>
          <a:srgbClr val="555555"/>
        </a:folHlink>
      </a:clrScheme>
      <a:clrMap bg1="lt1" tx1="dk1" bg2="lt2" tx2="dk2" accent1="accent1" accent2="accent2" accent3="accent3" accent4="accent4" accent5="accent5" accent6="accent6" hlink="hlink" folHlink="folHlink"/>
    </a:extraClrScheme>
    <a:extraClrScheme>
      <a:clrScheme name="default 15">
        <a:dk1>
          <a:srgbClr val="555555"/>
        </a:dk1>
        <a:lt1>
          <a:srgbClr val="FFFFFF"/>
        </a:lt1>
        <a:dk2>
          <a:srgbClr val="B50C00"/>
        </a:dk2>
        <a:lt2>
          <a:srgbClr val="BEBEBE"/>
        </a:lt2>
        <a:accent1>
          <a:srgbClr val="E0001B"/>
        </a:accent1>
        <a:accent2>
          <a:srgbClr val="BEBEBE"/>
        </a:accent2>
        <a:accent3>
          <a:srgbClr val="FFFFFF"/>
        </a:accent3>
        <a:accent4>
          <a:srgbClr val="474747"/>
        </a:accent4>
        <a:accent5>
          <a:srgbClr val="EDAAAB"/>
        </a:accent5>
        <a:accent6>
          <a:srgbClr val="ACACAC"/>
        </a:accent6>
        <a:hlink>
          <a:srgbClr val="B50C00"/>
        </a:hlink>
        <a:folHlink>
          <a:srgbClr val="55555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BB236C8C896E140A6C0A00676FDFF25" ma:contentTypeVersion="9" ma:contentTypeDescription="Create a new document." ma:contentTypeScope="" ma:versionID="4abad9cae726bd22b72be2d49d02303a">
  <xsd:schema xmlns:xsd="http://www.w3.org/2001/XMLSchema" xmlns:xs="http://www.w3.org/2001/XMLSchema" xmlns:p="http://schemas.microsoft.com/office/2006/metadata/properties" xmlns:ns2="0c0205a6-db34-4529-8077-d7a92e3e3354" xmlns:ns3="4ce865f6-d2b8-432a-ad72-977780d276f3" targetNamespace="http://schemas.microsoft.com/office/2006/metadata/properties" ma:root="true" ma:fieldsID="a930c9a86071159c871aa98838a9a7bf" ns2:_="" ns3:_="">
    <xsd:import namespace="0c0205a6-db34-4529-8077-d7a92e3e3354"/>
    <xsd:import namespace="4ce865f6-d2b8-432a-ad72-977780d276f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0205a6-db34-4529-8077-d7a92e3e33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ce865f6-d2b8-432a-ad72-977780d276f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35817F4-6E39-47D5-B76A-BC83C42B0467}"/>
</file>

<file path=customXml/itemProps2.xml><?xml version="1.0" encoding="utf-8"?>
<ds:datastoreItem xmlns:ds="http://schemas.openxmlformats.org/officeDocument/2006/customXml" ds:itemID="{13478D38-8F58-4A53-A39D-B3D232A0C13A}"/>
</file>

<file path=customXml/itemProps3.xml><?xml version="1.0" encoding="utf-8"?>
<ds:datastoreItem xmlns:ds="http://schemas.openxmlformats.org/officeDocument/2006/customXml" ds:itemID="{1428A3AA-0E2A-4C68-A7A0-6C6D1BEE33B2}"/>
</file>

<file path=docProps/app.xml><?xml version="1.0" encoding="utf-8"?>
<Properties xmlns="http://schemas.openxmlformats.org/officeDocument/2006/extended-properties" xmlns:vt="http://schemas.openxmlformats.org/officeDocument/2006/docPropsVTypes">
  <Template/>
  <TotalTime>52255</TotalTime>
  <Words>1782</Words>
  <Application>Microsoft Office PowerPoint</Application>
  <PresentationFormat>On-screen Show (4:3)</PresentationFormat>
  <Paragraphs>141</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Arial Narrow</vt:lpstr>
      <vt:lpstr>Wingdings</vt:lpstr>
      <vt:lpstr>default</vt:lpstr>
      <vt:lpstr>Small Business Workshop 201 Day 1 Rules of Contracting with the US Department of Agriculture </vt:lpstr>
      <vt:lpstr>Introductions</vt:lpstr>
      <vt:lpstr>Background</vt:lpstr>
      <vt:lpstr>Roles &amp; Responsibilities</vt:lpstr>
      <vt:lpstr>Ethics in Procurement</vt:lpstr>
      <vt:lpstr>Unique Entity Identifier</vt:lpstr>
      <vt:lpstr>Required Sources</vt:lpstr>
      <vt:lpstr>Sustainability</vt:lpstr>
      <vt:lpstr>Need to Know</vt:lpstr>
      <vt:lpstr>Need to Know</vt:lpstr>
      <vt:lpstr>Invoicing at USDA</vt:lpstr>
      <vt:lpstr>Resources</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IPS-IAS FY15 Exec Committee Presentation</dc:title>
  <dc:creator>PSD</dc:creator>
  <dc:description>External Presentation</dc:description>
  <cp:lastModifiedBy>Mitchell, Angela L - OCP, Washington, DC</cp:lastModifiedBy>
  <cp:revision>2046</cp:revision>
  <cp:lastPrinted>2018-07-13T16:13:20Z</cp:lastPrinted>
  <dcterms:created xsi:type="dcterms:W3CDTF">2007-10-09T17:50:51Z</dcterms:created>
  <dcterms:modified xsi:type="dcterms:W3CDTF">2022-05-04T14:21:06Z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0x0101007BB236C8C896E140A6C0A00676FDFF25</vt:lpwstr>
  </property>
</Properties>
</file>