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66" r:id="rId4"/>
    <p:sldId id="281" r:id="rId5"/>
    <p:sldId id="282" r:id="rId6"/>
    <p:sldId id="283" r:id="rId7"/>
    <p:sldId id="284" r:id="rId8"/>
    <p:sldId id="298" r:id="rId9"/>
    <p:sldId id="303" r:id="rId10"/>
    <p:sldId id="300" r:id="rId11"/>
    <p:sldId id="301" r:id="rId12"/>
    <p:sldId id="304" r:id="rId13"/>
    <p:sldId id="293" r:id="rId14"/>
    <p:sldId id="294" r:id="rId15"/>
    <p:sldId id="270" r:id="rId16"/>
    <p:sldId id="297" r:id="rId17"/>
    <p:sldId id="289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29" autoAdjust="0"/>
  </p:normalViewPr>
  <p:slideViewPr>
    <p:cSldViewPr>
      <p:cViewPr varScale="1">
        <p:scale>
          <a:sx n="112" d="100"/>
          <a:sy n="112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D3F3A3-6BDF-4450-BAE4-5D97157F909D}" type="datetimeFigureOut">
              <a:rPr lang="en-US"/>
              <a:pPr>
                <a:defRPr/>
              </a:pPr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COQRG (FSIS)               June,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792261-8B89-4CC9-85C4-6AAFF93CA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2178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76BABC-82B9-49F4-9807-2D19839D2F51}" type="datetimeFigureOut">
              <a:rPr lang="en-US"/>
              <a:pPr>
                <a:defRPr/>
              </a:pPr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COQRG (FSIS)               June,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749EE2-092B-447B-8D24-CF9B2B7CA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560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COQRG (FSIS)               June, 2015</a:t>
            </a:r>
          </a:p>
        </p:txBody>
      </p:sp>
    </p:spTree>
    <p:extLst>
      <p:ext uri="{BB962C8B-B14F-4D97-AF65-F5344CB8AC3E}">
        <p14:creationId xmlns:p14="http://schemas.microsoft.com/office/powerpoint/2010/main" val="274509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C6B2-822A-4B35-BA7B-39ACBE95F621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C8526-9379-4FAA-B941-CD6757215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4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679C-4A9E-42C1-8A44-9923C81E9BEF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865BD-B057-4AE5-9713-4A4A3EEFD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3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7264-59FE-4734-B935-1AD8AC8C7A02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DC537-6F2F-499F-A6B4-5AFAEAFB4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68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D513-68C4-42AD-B485-E4F84231BACD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3EE2A-28A8-4FB3-9EA7-D2FC3FDCE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67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447F-8B61-4CB6-AD9D-14CB514D9A27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EA3D-AAD1-4F4F-8A65-CCB0AE1BE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65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86D9-8267-4AF7-AB26-F34BEA7B3D92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A01C1-7A95-4A7E-8033-A79C451BC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1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EF61-1D52-424B-A2EA-BB40265B6ECC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441A6-E3FB-4997-A447-FC3BE0D50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1746-A23C-4B2D-B046-2279EB4D4CF0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9EB58-CBE2-4A89-93AF-7ECDD5D8D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17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D691-06A6-4D4A-9EC0-A290F59813D3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DDE83-E6B4-41C5-A171-E56A97D5B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19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98AE-C84D-41FE-80AD-1E06B14EAF61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1D627-4D22-4E70-A96C-8668821BD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41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E508-7CB0-41E8-AA79-8C0451CCC851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D6A10-51CA-4F8A-BE3B-A2BE37D7F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2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59450B-4A87-4E18-98A5-D5C1FC3959F0}" type="datetime1">
              <a:rPr lang="en-US"/>
              <a:pPr>
                <a:defRPr/>
              </a:pPr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COQRG (FSIS)                       June,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4341F01-0AED-439F-8273-157CA9A228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.usda.gov/about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i_151ac2228e66ed3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cid:ii_151ac22af1dc6964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CFPDC@dm.usda.gov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FPDC@dm.usda.gov" TargetMode="External"/><Relationship Id="rId2" Type="http://schemas.openxmlformats.org/officeDocument/2006/relationships/hyperlink" Target="http://www.bsc.usda.gov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sc.usda.gov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i_151ac2d8d99736a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cid:ii_151ac2e3842553f1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03325" y="1652588"/>
            <a:ext cx="6629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parajita" pitchFamily="34" charset="0"/>
                <a:cs typeface="Aparajita" pitchFamily="34" charset="0"/>
              </a:rPr>
              <a:t>CUSTOMER ORDERING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parajita" pitchFamily="34" charset="0"/>
                <a:cs typeface="Aparajita" pitchFamily="34" charset="0"/>
              </a:rPr>
              <a:t>QUICK REFERENCE GUIDE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447800" y="19812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/>
            </a:r>
            <a:br>
              <a:rPr lang="en-US" altLang="en-US" sz="1800">
                <a:latin typeface="Arial" charset="0"/>
              </a:rPr>
            </a:br>
            <a:endParaRPr lang="en-US" altLang="en-US" sz="1800">
              <a:latin typeface="Arial" charset="0"/>
            </a:endParaRP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6135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5257800" y="62484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June 27, 2016</a:t>
            </a:r>
            <a:endParaRPr lang="en-US" altLang="en-US" sz="1800" dirty="0">
              <a:latin typeface="Arial" charset="0"/>
            </a:endParaRPr>
          </a:p>
        </p:txBody>
      </p:sp>
      <p:pic>
        <p:nvPicPr>
          <p:cNvPr id="4102" name="Picture 7" descr="Photo of the USDA Materiel Management Service Center Build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02738"/>
            <a:ext cx="5674473" cy="323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line image 1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/>
          <a:stretch/>
        </p:blipFill>
        <p:spPr bwMode="auto">
          <a:xfrm>
            <a:off x="1017118" y="1828801"/>
            <a:ext cx="6907682" cy="24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Inline image 2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7" y="3194153"/>
            <a:ext cx="6907683" cy="33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6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528935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10.  Scroll to bottom of page and you will see item added.  To add more items to order, repeat steps </a:t>
            </a:r>
            <a:r>
              <a:rPr lang="en-US" altLang="en-US" sz="1800" dirty="0" smtClean="0">
                <a:latin typeface="Arial" charset="0"/>
              </a:rPr>
              <a:t>7-9</a:t>
            </a:r>
            <a:r>
              <a:rPr lang="en-US" altLang="en-US" sz="1800" dirty="0" smtClean="0">
                <a:latin typeface="Arial" charset="0"/>
              </a:rPr>
              <a:t>.</a:t>
            </a:r>
            <a:endParaRPr lang="en-US" altLang="en-US" sz="18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5638800"/>
            <a:ext cx="5715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1359" y="5570220"/>
            <a:ext cx="609599" cy="297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4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62000" y="9144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11. When you are ready to send your order, Click </a:t>
            </a:r>
            <a:r>
              <a:rPr lang="en-US" altLang="en-US" sz="1800" b="1" dirty="0">
                <a:latin typeface="Arial" charset="0"/>
              </a:rPr>
              <a:t>Submit </a:t>
            </a:r>
            <a:r>
              <a:rPr lang="en-US" altLang="en-US" sz="1800" b="1" dirty="0" smtClean="0">
                <a:latin typeface="Arial" charset="0"/>
              </a:rPr>
              <a:t>Order. REPEAT, CLICK </a:t>
            </a:r>
            <a:r>
              <a:rPr lang="en-US" altLang="en-US" sz="1800" b="1" u="sng" dirty="0" smtClean="0">
                <a:latin typeface="Arial" charset="0"/>
              </a:rPr>
              <a:t>SUBMIT ORDER</a:t>
            </a:r>
            <a:r>
              <a:rPr lang="en-US" altLang="en-US" sz="1800" dirty="0" smtClean="0">
                <a:latin typeface="Arial" charset="0"/>
              </a:rPr>
              <a:t>. Once again, </a:t>
            </a:r>
            <a:r>
              <a:rPr lang="en-US" altLang="en-US" sz="1800" b="1" u="sng" dirty="0" smtClean="0">
                <a:latin typeface="Arial" charset="0"/>
              </a:rPr>
              <a:t>YOU MUST CLICK on SUBMIT ORDER </a:t>
            </a:r>
            <a:r>
              <a:rPr lang="en-US" altLang="en-US" sz="1800" dirty="0" smtClean="0">
                <a:latin typeface="Arial" charset="0"/>
              </a:rPr>
              <a:t>or your order will not process!</a:t>
            </a:r>
            <a:endParaRPr lang="en-US" altLang="en-US" sz="18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3074" name="Picture 2" descr="Inline 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7023766" cy="18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75660" y="4152900"/>
            <a:ext cx="609600" cy="292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86200" y="1828800"/>
            <a:ext cx="1859278" cy="2209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81316" y="27432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1800" dirty="0" smtClean="0">
                <a:latin typeface="Arial" charset="0"/>
              </a:rPr>
              <a:t>12. Next, you will receive a Pop-Up box, letting you know where the order will be shipped. </a:t>
            </a:r>
            <a:r>
              <a:rPr lang="en-US" altLang="en-US" sz="1800" dirty="0">
                <a:latin typeface="Arial" charset="0"/>
              </a:rPr>
              <a:t>If the Address </a:t>
            </a:r>
            <a:r>
              <a:rPr lang="en-US" altLang="en-US" sz="1800" b="1" dirty="0">
                <a:latin typeface="Arial" charset="0"/>
              </a:rPr>
              <a:t>is</a:t>
            </a:r>
            <a:r>
              <a:rPr lang="en-US" altLang="en-US" sz="1800" dirty="0">
                <a:latin typeface="Arial" charset="0"/>
              </a:rPr>
              <a:t> correct, Click </a:t>
            </a:r>
            <a:r>
              <a:rPr lang="en-US" altLang="en-US" sz="1800" b="1" u="sng" dirty="0">
                <a:latin typeface="Arial" charset="0"/>
              </a:rPr>
              <a:t>OK</a:t>
            </a:r>
            <a:r>
              <a:rPr lang="en-US" altLang="en-US" sz="1800" dirty="0">
                <a:latin typeface="Arial" charset="0"/>
              </a:rPr>
              <a:t> and your order will be submitted.</a:t>
            </a:r>
            <a:endParaRPr lang="en-US" altLang="en-US" sz="1400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en-US" sz="1800" dirty="0" smtClean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1800" dirty="0">
                <a:latin typeface="Arial" charset="0"/>
              </a:rPr>
              <a:t>If the Address is not correct, send an email to </a:t>
            </a:r>
            <a:r>
              <a:rPr lang="en-US" altLang="en-US" sz="1800" dirty="0">
                <a:latin typeface="Arial" charset="0"/>
                <a:hlinkClick r:id="rId2"/>
              </a:rPr>
              <a:t>CFPDC@dm.usda.gov</a:t>
            </a:r>
            <a:r>
              <a:rPr lang="en-US" altLang="en-US" sz="1800" dirty="0">
                <a:latin typeface="Arial" charset="0"/>
              </a:rPr>
              <a:t>.</a:t>
            </a:r>
          </a:p>
        </p:txBody>
      </p:sp>
      <p:pic>
        <p:nvPicPr>
          <p:cNvPr id="5" name="Picture 2" descr="Inline imag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9" r="34082" b="65957"/>
          <a:stretch/>
        </p:blipFill>
        <p:spPr bwMode="auto">
          <a:xfrm>
            <a:off x="973136" y="1981200"/>
            <a:ext cx="7410450" cy="408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09600" y="990600"/>
            <a:ext cx="8305800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latin typeface="Arial" panose="020B0604020202020204" pitchFamily="34" charset="0"/>
              </a:rPr>
              <a:t>Field Supply - Quick Ordering Facts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panose="020B0604020202020204" pitchFamily="34" charset="0"/>
              </a:rPr>
              <a:t>Visit our website </a:t>
            </a:r>
            <a:r>
              <a:rPr lang="en-US" altLang="en-US" sz="1800" u="sng" dirty="0" smtClean="0">
                <a:latin typeface="Arial" panose="020B0604020202020204" pitchFamily="34" charset="0"/>
              </a:rPr>
              <a:t>frequently</a:t>
            </a:r>
            <a:r>
              <a:rPr lang="en-US" altLang="en-US" sz="1800" dirty="0" smtClean="0">
                <a:latin typeface="Arial" panose="020B0604020202020204" pitchFamily="34" charset="0"/>
              </a:rPr>
              <a:t> for any changes/updates (</a:t>
            </a:r>
            <a:r>
              <a:rPr lang="en-US" altLang="en-US" sz="1800" dirty="0" smtClean="0">
                <a:latin typeface="Arial" panose="020B0604020202020204" pitchFamily="34" charset="0"/>
                <a:hlinkClick r:id="rId2"/>
              </a:rPr>
              <a:t>www.bsc.usda.gov</a:t>
            </a:r>
            <a:r>
              <a:rPr lang="en-US" altLang="en-US" sz="1800" dirty="0" smtClean="0">
                <a:latin typeface="Arial" panose="020B0604020202020204" pitchFamily="34" charset="0"/>
              </a:rPr>
              <a:t>).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panose="020B0604020202020204" pitchFamily="34" charset="0"/>
              </a:rPr>
              <a:t>If you need assistance placing an order or to obtain </a:t>
            </a:r>
            <a:r>
              <a:rPr lang="en-US" altLang="en-US" sz="1800" dirty="0">
                <a:latin typeface="Arial" panose="020B0604020202020204" pitchFamily="34" charset="0"/>
              </a:rPr>
              <a:t>the status of an </a:t>
            </a:r>
            <a:r>
              <a:rPr lang="en-US" altLang="en-US" sz="1800" dirty="0" smtClean="0">
                <a:latin typeface="Arial" panose="020B0604020202020204" pitchFamily="34" charset="0"/>
              </a:rPr>
              <a:t>order, call </a:t>
            </a:r>
            <a:r>
              <a:rPr lang="en-US" altLang="en-US" sz="1800" dirty="0">
                <a:latin typeface="Arial" panose="020B0604020202020204" pitchFamily="34" charset="0"/>
              </a:rPr>
              <a:t>1-877-576-6329 or send an email to 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CFPDC@dm.usda.gov</a:t>
            </a:r>
            <a:r>
              <a:rPr lang="en-US" altLang="en-US" sz="1800" dirty="0">
                <a:latin typeface="Arial" panose="020B0604020202020204" pitchFamily="34" charset="0"/>
              </a:rPr>
              <a:t> 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Arial" panose="020B0604020202020204" pitchFamily="34" charset="0"/>
              </a:rPr>
              <a:t> You may also fax orders </a:t>
            </a:r>
            <a:r>
              <a:rPr lang="en-US" altLang="en-US" sz="1800" dirty="0">
                <a:latin typeface="Arial" panose="020B0604020202020204" pitchFamily="34" charset="0"/>
              </a:rPr>
              <a:t>to 301-394-0300.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457200"/>
            <a:ext cx="8534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b="1" u="sng" dirty="0">
                <a:latin typeface="Arial" charset="0"/>
              </a:rPr>
              <a:t>ADDITIONAL INFORMATION – </a:t>
            </a:r>
            <a:r>
              <a:rPr lang="en-US" altLang="en-US" sz="1800" b="1" u="sng" dirty="0" smtClean="0">
                <a:latin typeface="Arial" charset="0"/>
              </a:rPr>
              <a:t>Alternate Address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800" b="1" u="sng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800" b="1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800" dirty="0" smtClean="0">
                <a:latin typeface="Arial" charset="0"/>
              </a:rPr>
              <a:t>If loaded in the system, users may also </a:t>
            </a:r>
            <a:r>
              <a:rPr lang="en-US" altLang="en-US" sz="1800" dirty="0">
                <a:latin typeface="Arial" charset="0"/>
              </a:rPr>
              <a:t>choose an alternate address by clicking </a:t>
            </a:r>
            <a:r>
              <a:rPr lang="en-US" altLang="en-US" sz="1800" u="sng" dirty="0">
                <a:latin typeface="Arial" charset="0"/>
              </a:rPr>
              <a:t>Update Alternate Address</a:t>
            </a:r>
            <a:r>
              <a:rPr lang="en-US" altLang="en-US" sz="1800" dirty="0">
                <a:latin typeface="Arial" charset="0"/>
              </a:rPr>
              <a:t>.</a:t>
            </a: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477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4648200"/>
            <a:ext cx="1709737" cy="322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191000"/>
            <a:ext cx="5295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1888"/>
            <a:ext cx="88392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304800" y="2286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800" dirty="0" smtClean="0">
                <a:latin typeface="Arial" charset="0"/>
              </a:rPr>
              <a:t>On </a:t>
            </a:r>
            <a:r>
              <a:rPr lang="en-US" altLang="en-US" sz="1800" dirty="0">
                <a:latin typeface="Arial" charset="0"/>
              </a:rPr>
              <a:t>the Alternate Address Selector, users </a:t>
            </a:r>
            <a:r>
              <a:rPr lang="en-US" altLang="en-US" sz="1800" dirty="0" smtClean="0">
                <a:latin typeface="Arial" charset="0"/>
              </a:rPr>
              <a:t>can select an Alternate Address </a:t>
            </a:r>
            <a:r>
              <a:rPr lang="en-US" altLang="en-US" sz="1800" u="sng" dirty="0" smtClean="0">
                <a:latin typeface="Arial" charset="0"/>
              </a:rPr>
              <a:t>IF</a:t>
            </a:r>
            <a:r>
              <a:rPr lang="en-US" altLang="en-US" sz="1800" dirty="0" smtClean="0">
                <a:latin typeface="Arial" charset="0"/>
              </a:rPr>
              <a:t> loaded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smtClean="0">
                <a:latin typeface="Arial" charset="0"/>
              </a:rPr>
              <a:t>on the account.  IF loaded, select </a:t>
            </a:r>
            <a:r>
              <a:rPr lang="en-US" altLang="en-US" sz="1800" dirty="0">
                <a:latin typeface="Arial" charset="0"/>
              </a:rPr>
              <a:t>an address and click Update.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3863" y="1828800"/>
            <a:ext cx="338137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304800" y="3427413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800" dirty="0" smtClean="0">
                <a:latin typeface="Arial" charset="0"/>
              </a:rPr>
              <a:t>After </a:t>
            </a:r>
            <a:r>
              <a:rPr lang="en-US" altLang="en-US" sz="1800" dirty="0">
                <a:latin typeface="Arial" charset="0"/>
              </a:rPr>
              <a:t>clicking update, the selected address will </a:t>
            </a:r>
            <a:r>
              <a:rPr lang="en-US" altLang="en-US" sz="1800" dirty="0" smtClean="0">
                <a:latin typeface="Arial" charset="0"/>
              </a:rPr>
              <a:t>be displayed as the </a:t>
            </a:r>
            <a:r>
              <a:rPr lang="en-US" altLang="en-US" sz="1800" dirty="0">
                <a:latin typeface="Arial" charset="0"/>
              </a:rPr>
              <a:t>Delivery </a:t>
            </a:r>
            <a:r>
              <a:rPr lang="en-US" altLang="en-US" sz="1800" dirty="0" smtClean="0">
                <a:latin typeface="Arial" charset="0"/>
              </a:rPr>
              <a:t>Address for your order.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1500" y="4233863"/>
            <a:ext cx="3940175" cy="1946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4384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001000" cy="2209800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US" sz="2400" dirty="0" smtClean="0"/>
              <a:t>Access the Internet and type the following web address into address bar:  </a:t>
            </a:r>
            <a:r>
              <a:rPr lang="en-US" sz="2400" u="sng" dirty="0" smtClean="0">
                <a:hlinkClick r:id="rId2"/>
              </a:rPr>
              <a:t>https://www.bsc.usda.gov/</a:t>
            </a:r>
            <a:endParaRPr lang="en-US" sz="2400" u="sng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 smtClean="0"/>
              <a:t>2.   Click on Login (left side of the page)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3914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3125" y="2895600"/>
            <a:ext cx="1565275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51054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33400" y="990600"/>
            <a:ext cx="838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Enter your E-Auth User ID and Password if you do not have a LincPass.  Press Login.</a:t>
            </a: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2590800"/>
            <a:ext cx="1905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3600" y="3124200"/>
            <a:ext cx="914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019800" y="3362325"/>
            <a:ext cx="259080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Enter E-Authentication User ID and Password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4"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Or click on Digital Signature or PIV and enter your PIN.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103313"/>
            <a:ext cx="40862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114800"/>
            <a:ext cx="4067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7" y="1219200"/>
            <a:ext cx="7423985" cy="3304380"/>
          </a:xfrm>
          <a:prstGeom prst="rect">
            <a:avLst/>
          </a:prstGeom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33400" y="4572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5.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place an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order, Click 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on Create Sales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Order.</a:t>
            </a: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694949"/>
            <a:ext cx="1419911" cy="572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26531"/>
          <a:stretch/>
        </p:blipFill>
        <p:spPr>
          <a:xfrm>
            <a:off x="762000" y="2057400"/>
            <a:ext cx="6720840" cy="27432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4572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6.  Click 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on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Sales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Order.</a:t>
            </a: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057400"/>
            <a:ext cx="83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0560" y="4572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7.  A new Sales Order (SO-014413) will be created for your order.  Scroll to the bottom of the page and click on Add New Item.</a:t>
            </a: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12" descr="Inline image 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68048"/>
            <a:ext cx="7239000" cy="27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nline image 3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/>
          <a:stretch/>
        </p:blipFill>
        <p:spPr bwMode="auto">
          <a:xfrm>
            <a:off x="914400" y="1828800"/>
            <a:ext cx="7239000" cy="21195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209800" y="18288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6200" y="5638800"/>
            <a:ext cx="777240" cy="308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3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71501"/>
            <a:ext cx="6372225" cy="2826297"/>
          </a:xfrm>
          <a:prstGeom prst="rect">
            <a:avLst/>
          </a:prstGeom>
        </p:spPr>
      </p:pic>
      <p:pic>
        <p:nvPicPr>
          <p:cNvPr id="4099" name="Picture 3" descr="Inline 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43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2133600"/>
            <a:ext cx="609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0560" y="4572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8.  In the Filter field, enter the form name or description.  Click on Apply Filter.  Select the product (Name) to add.</a:t>
            </a: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27432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9.  Next, the product selected will appear in Item # field.  Enter the quantity (delete 0.00000 and enter whole number such as 3 or 10).</a:t>
            </a: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791200"/>
            <a:ext cx="1752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4419600"/>
            <a:ext cx="152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9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line imag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0" y="1290934"/>
            <a:ext cx="7064490" cy="320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528935"/>
            <a:ext cx="838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Note:  A pop-up box will appear each time you have saved an item on your order.  It is a reminder that you must click </a:t>
            </a:r>
            <a:r>
              <a:rPr lang="en-US" altLang="en-US" sz="1800" b="1" u="sng" dirty="0" smtClean="0">
                <a:latin typeface="Arial" charset="0"/>
              </a:rPr>
              <a:t>Submit Order</a:t>
            </a:r>
            <a:r>
              <a:rPr lang="en-US" altLang="en-US" sz="1800" dirty="0" smtClean="0">
                <a:latin typeface="Arial" charset="0"/>
              </a:rPr>
              <a:t> when finished. Click OK.</a:t>
            </a:r>
            <a:endParaRPr lang="en-US" altLang="en-US" sz="18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5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FD5D6552DC844199D296FC7DE7BD40" ma:contentTypeVersion="0" ma:contentTypeDescription="Create a new document." ma:contentTypeScope="" ma:versionID="a4e43018a751a4d5358fcc85b6aca31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23F23EC-BBDA-4FFB-BD00-CA938FDB6DCE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E5552F5-C760-49CE-831C-329D3D297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11287</TotalTime>
  <Words>445</Words>
  <Application>Microsoft Office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Aparajita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USDA-FSIS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smiller</dc:creator>
  <cp:lastModifiedBy>Casaus, Carlos</cp:lastModifiedBy>
  <cp:revision>164</cp:revision>
  <cp:lastPrinted>2015-12-16T18:36:51Z</cp:lastPrinted>
  <dcterms:created xsi:type="dcterms:W3CDTF">2012-01-11T16:11:50Z</dcterms:created>
  <dcterms:modified xsi:type="dcterms:W3CDTF">2016-06-27T18:29:23Z</dcterms:modified>
</cp:coreProperties>
</file>