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Lst>
  <p:notesMasterIdLst>
    <p:notesMasterId r:id="rId75"/>
  </p:notesMasterIdLst>
  <p:sldIdLst>
    <p:sldId id="318" r:id="rId8"/>
    <p:sldId id="1432" r:id="rId9"/>
    <p:sldId id="1433" r:id="rId10"/>
    <p:sldId id="334" r:id="rId11"/>
    <p:sldId id="1434" r:id="rId12"/>
    <p:sldId id="1435" r:id="rId13"/>
    <p:sldId id="1436" r:id="rId14"/>
    <p:sldId id="1423" r:id="rId15"/>
    <p:sldId id="1437" r:id="rId16"/>
    <p:sldId id="1438" r:id="rId17"/>
    <p:sldId id="1439" r:id="rId18"/>
    <p:sldId id="1420" r:id="rId19"/>
    <p:sldId id="1440" r:id="rId20"/>
    <p:sldId id="1465" r:id="rId21"/>
    <p:sldId id="1466" r:id="rId22"/>
    <p:sldId id="1467" r:id="rId23"/>
    <p:sldId id="325" r:id="rId24"/>
    <p:sldId id="315" r:id="rId25"/>
    <p:sldId id="1468" r:id="rId26"/>
    <p:sldId id="349" r:id="rId27"/>
    <p:sldId id="350" r:id="rId28"/>
    <p:sldId id="351" r:id="rId29"/>
    <p:sldId id="1422" r:id="rId30"/>
    <p:sldId id="1430" r:id="rId31"/>
    <p:sldId id="1431" r:id="rId32"/>
    <p:sldId id="1424" r:id="rId33"/>
    <p:sldId id="1425" r:id="rId34"/>
    <p:sldId id="1426" r:id="rId35"/>
    <p:sldId id="352" r:id="rId36"/>
    <p:sldId id="353" r:id="rId37"/>
    <p:sldId id="354" r:id="rId38"/>
    <p:sldId id="355" r:id="rId39"/>
    <p:sldId id="356" r:id="rId40"/>
    <p:sldId id="319" r:id="rId41"/>
    <p:sldId id="286" r:id="rId42"/>
    <p:sldId id="1428" r:id="rId43"/>
    <p:sldId id="359" r:id="rId44"/>
    <p:sldId id="288" r:id="rId45"/>
    <p:sldId id="360" r:id="rId46"/>
    <p:sldId id="289" r:id="rId47"/>
    <p:sldId id="1429" r:id="rId48"/>
    <p:sldId id="361" r:id="rId49"/>
    <p:sldId id="291" r:id="rId50"/>
    <p:sldId id="290" r:id="rId51"/>
    <p:sldId id="362" r:id="rId52"/>
    <p:sldId id="1469" r:id="rId53"/>
    <p:sldId id="321" r:id="rId54"/>
    <p:sldId id="271" r:id="rId55"/>
    <p:sldId id="257" r:id="rId56"/>
    <p:sldId id="258" r:id="rId57"/>
    <p:sldId id="259" r:id="rId58"/>
    <p:sldId id="260" r:id="rId59"/>
    <p:sldId id="261" r:id="rId60"/>
    <p:sldId id="262" r:id="rId61"/>
    <p:sldId id="265" r:id="rId62"/>
    <p:sldId id="266" r:id="rId63"/>
    <p:sldId id="267" r:id="rId64"/>
    <p:sldId id="272" r:id="rId65"/>
    <p:sldId id="273" r:id="rId66"/>
    <p:sldId id="1471" r:id="rId67"/>
    <p:sldId id="367" r:id="rId68"/>
    <p:sldId id="1421" r:id="rId69"/>
    <p:sldId id="556" r:id="rId70"/>
    <p:sldId id="339" r:id="rId71"/>
    <p:sldId id="1470" r:id="rId72"/>
    <p:sldId id="335" r:id="rId73"/>
    <p:sldId id="36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ddio, Terry - NRCS, Washington, DC" initials="DT-NWD" lastIdx="33" clrIdx="0">
    <p:extLst>
      <p:ext uri="{19B8F6BF-5375-455C-9EA6-DF929625EA0E}">
        <p15:presenceInfo xmlns:p15="http://schemas.microsoft.com/office/powerpoint/2012/main" userId="S::terry.d'addio@usda.gov::58f006c9-08fd-4ee7-b511-fcfc29a2a12e" providerId="AD"/>
      </p:ext>
    </p:extLst>
  </p:cmAuthor>
  <p:cmAuthor id="2" name="McKenzie, Jewel - NRCS, Washington, DC" initials="MJ-NWD" lastIdx="37" clrIdx="1">
    <p:extLst>
      <p:ext uri="{19B8F6BF-5375-455C-9EA6-DF929625EA0E}">
        <p15:presenceInfo xmlns:p15="http://schemas.microsoft.com/office/powerpoint/2012/main" userId="S::jewel.mckenzie@usda.gov::13ebed71-5e44-4377-89df-820224467c7d" providerId="AD"/>
      </p:ext>
    </p:extLst>
  </p:cmAuthor>
  <p:cmAuthor id="3" name="Huberty, Andrea F - APHIS" initials="HAFA" lastIdx="8" clrIdx="2">
    <p:extLst>
      <p:ext uri="{19B8F6BF-5375-455C-9EA6-DF929625EA0E}">
        <p15:presenceInfo xmlns:p15="http://schemas.microsoft.com/office/powerpoint/2012/main" userId="S::andrea.f.huberty@usda.gov::1ec7b416-af4c-470d-9603-505158a4b8e3" providerId="AD"/>
      </p:ext>
    </p:extLst>
  </p:cmAuthor>
  <p:cmAuthor id="4" name="Campbell, Margaret - FPAC-NRCS, Washington, DC" initials="CMFNWD" lastIdx="2" clrIdx="3">
    <p:extLst>
      <p:ext uri="{19B8F6BF-5375-455C-9EA6-DF929625EA0E}">
        <p15:presenceInfo xmlns:p15="http://schemas.microsoft.com/office/powerpoint/2012/main" userId="S::Margaret.Campbell@usda.gov::5283c95c-6025-41c4-b8b3-09a6bf8e0738" providerId="AD"/>
      </p:ext>
    </p:extLst>
  </p:cmAuthor>
  <p:cmAuthor id="5" name="Havala" initials="H" lastIdx="2" clrIdx="4">
    <p:extLst>
      <p:ext uri="{19B8F6BF-5375-455C-9EA6-DF929625EA0E}">
        <p15:presenceInfo xmlns:p15="http://schemas.microsoft.com/office/powerpoint/2012/main" userId="S::Havala.Schumacher@usda.gov::525f306e-cc9b-470d-a96e-5ea2d3cabf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D5740"/>
    <a:srgbClr val="1D37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7AB7A-CA4D-48A8-A817-F3DB042D1CC6}" v="16" dt="2022-03-22T21:26:44.857"/>
    <p1510:client id="{63F3EC10-B9F4-4CF2-A51C-D788582BF7FF}" v="11" dt="2022-03-22T17:18:45.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hattacharyya, Nina - NRCS, Gainesville, FL" userId="efd3919a-270d-4f87-b0eb-19506430fafe" providerId="ADAL" clId="{5E67AB7A-CA4D-48A8-A817-F3DB042D1CC6}"/>
    <pc:docChg chg="custSel addSld delSld modSld sldOrd delMainMaster modMainMaster">
      <pc:chgData name="Bhattacharyya, Nina - NRCS, Gainesville, FL" userId="efd3919a-270d-4f87-b0eb-19506430fafe" providerId="ADAL" clId="{5E67AB7A-CA4D-48A8-A817-F3DB042D1CC6}" dt="2022-03-22T21:26:45.944" v="88" actId="20577"/>
      <pc:docMkLst>
        <pc:docMk/>
      </pc:docMkLst>
      <pc:sldChg chg="del">
        <pc:chgData name="Bhattacharyya, Nina - NRCS, Gainesville, FL" userId="efd3919a-270d-4f87-b0eb-19506430fafe" providerId="ADAL" clId="{5E67AB7A-CA4D-48A8-A817-F3DB042D1CC6}" dt="2022-03-22T20:01:10.749" v="3" actId="47"/>
        <pc:sldMkLst>
          <pc:docMk/>
          <pc:sldMk cId="2002141078" sldId="256"/>
        </pc:sldMkLst>
      </pc:sldChg>
      <pc:sldChg chg="addSp delSp add del ord setBg delDesignElem">
        <pc:chgData name="Bhattacharyya, Nina - NRCS, Gainesville, FL" userId="efd3919a-270d-4f87-b0eb-19506430fafe" providerId="ADAL" clId="{5E67AB7A-CA4D-48A8-A817-F3DB042D1CC6}" dt="2022-03-22T20:29:37.992" v="62" actId="47"/>
        <pc:sldMkLst>
          <pc:docMk/>
          <pc:sldMk cId="3327011396" sldId="309"/>
        </pc:sldMkLst>
        <pc:spChg chg="add del">
          <ac:chgData name="Bhattacharyya, Nina - NRCS, Gainesville, FL" userId="efd3919a-270d-4f87-b0eb-19506430fafe" providerId="ADAL" clId="{5E67AB7A-CA4D-48A8-A817-F3DB042D1CC6}" dt="2022-03-22T20:28:56.083" v="58"/>
          <ac:spMkLst>
            <pc:docMk/>
            <pc:sldMk cId="3327011396" sldId="309"/>
            <ac:spMk id="74" creationId="{C5772175-955A-4811-B3D9-A03023BEFF03}"/>
          </ac:spMkLst>
        </pc:spChg>
        <pc:spChg chg="add del">
          <ac:chgData name="Bhattacharyya, Nina - NRCS, Gainesville, FL" userId="efd3919a-270d-4f87-b0eb-19506430fafe" providerId="ADAL" clId="{5E67AB7A-CA4D-48A8-A817-F3DB042D1CC6}" dt="2022-03-22T20:28:56.083" v="58"/>
          <ac:spMkLst>
            <pc:docMk/>
            <pc:sldMk cId="3327011396" sldId="309"/>
            <ac:spMk id="76" creationId="{0AE98B72-66C6-4AB4-AF0D-BA830DE86393}"/>
          </ac:spMkLst>
        </pc:spChg>
        <pc:spChg chg="add del">
          <ac:chgData name="Bhattacharyya, Nina - NRCS, Gainesville, FL" userId="efd3919a-270d-4f87-b0eb-19506430fafe" providerId="ADAL" clId="{5E67AB7A-CA4D-48A8-A817-F3DB042D1CC6}" dt="2022-03-22T20:28:56.083" v="58"/>
          <ac:spMkLst>
            <pc:docMk/>
            <pc:sldMk cId="3327011396" sldId="309"/>
            <ac:spMk id="78" creationId="{407EAFC6-733F-403D-BB4D-05A3A28742F1}"/>
          </ac:spMkLst>
        </pc:spChg>
        <pc:spChg chg="add del">
          <ac:chgData name="Bhattacharyya, Nina - NRCS, Gainesville, FL" userId="efd3919a-270d-4f87-b0eb-19506430fafe" providerId="ADAL" clId="{5E67AB7A-CA4D-48A8-A817-F3DB042D1CC6}" dt="2022-03-22T20:28:56.083" v="58"/>
          <ac:spMkLst>
            <pc:docMk/>
            <pc:sldMk cId="3327011396" sldId="309"/>
            <ac:spMk id="80" creationId="{17A36730-4CB0-4F61-AD11-A44C9765833F}"/>
          </ac:spMkLst>
        </pc:spChg>
        <pc:spChg chg="add del">
          <ac:chgData name="Bhattacharyya, Nina - NRCS, Gainesville, FL" userId="efd3919a-270d-4f87-b0eb-19506430fafe" providerId="ADAL" clId="{5E67AB7A-CA4D-48A8-A817-F3DB042D1CC6}" dt="2022-03-22T20:28:56.083" v="58"/>
          <ac:spMkLst>
            <pc:docMk/>
            <pc:sldMk cId="3327011396" sldId="309"/>
            <ac:spMk id="82" creationId="{767334AB-16BD-4EC7-8C6B-4B5171600933}"/>
          </ac:spMkLst>
        </pc:spChg>
        <pc:spChg chg="add del">
          <ac:chgData name="Bhattacharyya, Nina - NRCS, Gainesville, FL" userId="efd3919a-270d-4f87-b0eb-19506430fafe" providerId="ADAL" clId="{5E67AB7A-CA4D-48A8-A817-F3DB042D1CC6}" dt="2022-03-22T20:28:56.083" v="58"/>
          <ac:spMkLst>
            <pc:docMk/>
            <pc:sldMk cId="3327011396" sldId="309"/>
            <ac:spMk id="84" creationId="{C69C79E1-F916-4929-A4F3-DE763D4BFA57}"/>
          </ac:spMkLst>
        </pc:spChg>
        <pc:spChg chg="add del">
          <ac:chgData name="Bhattacharyya, Nina - NRCS, Gainesville, FL" userId="efd3919a-270d-4f87-b0eb-19506430fafe" providerId="ADAL" clId="{5E67AB7A-CA4D-48A8-A817-F3DB042D1CC6}" dt="2022-03-22T20:28:56.083" v="58"/>
          <ac:spMkLst>
            <pc:docMk/>
            <pc:sldMk cId="3327011396" sldId="309"/>
            <ac:spMk id="86" creationId="{00C86EF7-5EC4-4682-A7BD-444DA4916474}"/>
          </ac:spMkLst>
        </pc:spChg>
      </pc:sldChg>
      <pc:sldChg chg="modSp mod">
        <pc:chgData name="Bhattacharyya, Nina - NRCS, Gainesville, FL" userId="efd3919a-270d-4f87-b0eb-19506430fafe" providerId="ADAL" clId="{5E67AB7A-CA4D-48A8-A817-F3DB042D1CC6}" dt="2022-03-22T21:26:45.944" v="88" actId="20577"/>
        <pc:sldMkLst>
          <pc:docMk/>
          <pc:sldMk cId="1089566921" sldId="335"/>
        </pc:sldMkLst>
        <pc:spChg chg="mod">
          <ac:chgData name="Bhattacharyya, Nina - NRCS, Gainesville, FL" userId="efd3919a-270d-4f87-b0eb-19506430fafe" providerId="ADAL" clId="{5E67AB7A-CA4D-48A8-A817-F3DB042D1CC6}" dt="2022-03-22T21:26:45.944" v="88" actId="20577"/>
          <ac:spMkLst>
            <pc:docMk/>
            <pc:sldMk cId="1089566921" sldId="335"/>
            <ac:spMk id="3" creationId="{A7EEA2EF-28D1-4FF9-A4FE-C04AD3FAB0E4}"/>
          </ac:spMkLst>
        </pc:spChg>
      </pc:sldChg>
      <pc:sldChg chg="setBg">
        <pc:chgData name="Bhattacharyya, Nina - NRCS, Gainesville, FL" userId="efd3919a-270d-4f87-b0eb-19506430fafe" providerId="ADAL" clId="{5E67AB7A-CA4D-48A8-A817-F3DB042D1CC6}" dt="2022-03-22T17:24:55.354" v="1" actId="18331"/>
        <pc:sldMkLst>
          <pc:docMk/>
          <pc:sldMk cId="858816789" sldId="339"/>
        </pc:sldMkLst>
      </pc:sldChg>
      <pc:sldChg chg="del">
        <pc:chgData name="Bhattacharyya, Nina - NRCS, Gainesville, FL" userId="efd3919a-270d-4f87-b0eb-19506430fafe" providerId="ADAL" clId="{5E67AB7A-CA4D-48A8-A817-F3DB042D1CC6}" dt="2022-03-22T20:01:25.990" v="6" actId="47"/>
        <pc:sldMkLst>
          <pc:docMk/>
          <pc:sldMk cId="2337491267" sldId="364"/>
        </pc:sldMkLst>
      </pc:sldChg>
      <pc:sldChg chg="del">
        <pc:chgData name="Bhattacharyya, Nina - NRCS, Gainesville, FL" userId="efd3919a-270d-4f87-b0eb-19506430fafe" providerId="ADAL" clId="{5E67AB7A-CA4D-48A8-A817-F3DB042D1CC6}" dt="2022-03-22T20:01:18.655" v="4" actId="47"/>
        <pc:sldMkLst>
          <pc:docMk/>
          <pc:sldMk cId="3975723089" sldId="371"/>
        </pc:sldMkLst>
      </pc:sldChg>
      <pc:sldChg chg="del">
        <pc:chgData name="Bhattacharyya, Nina - NRCS, Gainesville, FL" userId="efd3919a-270d-4f87-b0eb-19506430fafe" providerId="ADAL" clId="{5E67AB7A-CA4D-48A8-A817-F3DB042D1CC6}" dt="2022-03-22T20:01:23.467" v="5" actId="47"/>
        <pc:sldMkLst>
          <pc:docMk/>
          <pc:sldMk cId="2582110316" sldId="372"/>
        </pc:sldMkLst>
      </pc:sldChg>
      <pc:sldChg chg="setBg">
        <pc:chgData name="Bhattacharyya, Nina - NRCS, Gainesville, FL" userId="efd3919a-270d-4f87-b0eb-19506430fafe" providerId="ADAL" clId="{5E67AB7A-CA4D-48A8-A817-F3DB042D1CC6}" dt="2022-03-22T17:24:55.354" v="1" actId="18331"/>
        <pc:sldMkLst>
          <pc:docMk/>
          <pc:sldMk cId="3025759861" sldId="556"/>
        </pc:sldMkLst>
      </pc:sldChg>
      <pc:sldChg chg="delSp mod setBg">
        <pc:chgData name="Bhattacharyya, Nina - NRCS, Gainesville, FL" userId="efd3919a-270d-4f87-b0eb-19506430fafe" providerId="ADAL" clId="{5E67AB7A-CA4D-48A8-A817-F3DB042D1CC6}" dt="2022-03-22T17:26:24.789" v="2" actId="478"/>
        <pc:sldMkLst>
          <pc:docMk/>
          <pc:sldMk cId="1986578482" sldId="1421"/>
        </pc:sldMkLst>
        <pc:spChg chg="del">
          <ac:chgData name="Bhattacharyya, Nina - NRCS, Gainesville, FL" userId="efd3919a-270d-4f87-b0eb-19506430fafe" providerId="ADAL" clId="{5E67AB7A-CA4D-48A8-A817-F3DB042D1CC6}" dt="2022-03-22T17:26:24.789" v="2" actId="478"/>
          <ac:spMkLst>
            <pc:docMk/>
            <pc:sldMk cId="1986578482" sldId="1421"/>
            <ac:spMk id="12" creationId="{D5DBD31D-409D-410D-BE3A-889724640818}"/>
          </ac:spMkLst>
        </pc:spChg>
      </pc:sldChg>
      <pc:sldChg chg="modSp mod">
        <pc:chgData name="Bhattacharyya, Nina - NRCS, Gainesville, FL" userId="efd3919a-270d-4f87-b0eb-19506430fafe" providerId="ADAL" clId="{5E67AB7A-CA4D-48A8-A817-F3DB042D1CC6}" dt="2022-03-22T20:09:49.827" v="55" actId="20577"/>
        <pc:sldMkLst>
          <pc:docMk/>
          <pc:sldMk cId="3511145058" sldId="1469"/>
        </pc:sldMkLst>
        <pc:spChg chg="mod">
          <ac:chgData name="Bhattacharyya, Nina - NRCS, Gainesville, FL" userId="efd3919a-270d-4f87-b0eb-19506430fafe" providerId="ADAL" clId="{5E67AB7A-CA4D-48A8-A817-F3DB042D1CC6}" dt="2022-03-22T20:09:49.827" v="55" actId="20577"/>
          <ac:spMkLst>
            <pc:docMk/>
            <pc:sldMk cId="3511145058" sldId="1469"/>
            <ac:spMk id="6" creationId="{864C43BA-D34C-43A5-91F4-BE1CB7FF364B}"/>
          </ac:spMkLst>
        </pc:spChg>
      </pc:sldChg>
      <pc:sldMasterChg chg="setBg">
        <pc:chgData name="Bhattacharyya, Nina - NRCS, Gainesville, FL" userId="efd3919a-270d-4f87-b0eb-19506430fafe" providerId="ADAL" clId="{5E67AB7A-CA4D-48A8-A817-F3DB042D1CC6}" dt="2022-03-22T17:24:55.354" v="1" actId="18331"/>
        <pc:sldMasterMkLst>
          <pc:docMk/>
          <pc:sldMasterMk cId="17413662" sldId="2147483648"/>
        </pc:sldMasterMkLst>
      </pc:sldMasterChg>
      <pc:sldMasterChg chg="setBg">
        <pc:chgData name="Bhattacharyya, Nina - NRCS, Gainesville, FL" userId="efd3919a-270d-4f87-b0eb-19506430fafe" providerId="ADAL" clId="{5E67AB7A-CA4D-48A8-A817-F3DB042D1CC6}" dt="2022-03-22T17:24:55.354" v="1" actId="18331"/>
        <pc:sldMasterMkLst>
          <pc:docMk/>
          <pc:sldMasterMk cId="694811342" sldId="2147483672"/>
        </pc:sldMasterMkLst>
      </pc:sldMasterChg>
      <pc:sldMasterChg chg="setBg">
        <pc:chgData name="Bhattacharyya, Nina - NRCS, Gainesville, FL" userId="efd3919a-270d-4f87-b0eb-19506430fafe" providerId="ADAL" clId="{5E67AB7A-CA4D-48A8-A817-F3DB042D1CC6}" dt="2022-03-22T17:24:55.354" v="1" actId="18331"/>
        <pc:sldMasterMkLst>
          <pc:docMk/>
          <pc:sldMasterMk cId="3354248551" sldId="2147483684"/>
        </pc:sldMasterMkLst>
      </pc:sldMasterChg>
      <pc:sldMasterChg chg="del delSldLayout">
        <pc:chgData name="Bhattacharyya, Nina - NRCS, Gainesville, FL" userId="efd3919a-270d-4f87-b0eb-19506430fafe" providerId="ADAL" clId="{5E67AB7A-CA4D-48A8-A817-F3DB042D1CC6}" dt="2022-03-22T20:29:37.992" v="62" actId="47"/>
        <pc:sldMasterMkLst>
          <pc:docMk/>
          <pc:sldMasterMk cId="1809146602" sldId="2147483697"/>
        </pc:sldMasterMkLst>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1974240837" sldId="2147483698"/>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2488770617" sldId="2147483699"/>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280559035" sldId="2147483700"/>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3790368121" sldId="2147483701"/>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2022074467" sldId="2147483702"/>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2946795077" sldId="2147483703"/>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3750335276" sldId="2147483704"/>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132523142" sldId="2147483705"/>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2239135951" sldId="2147483706"/>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4212142940" sldId="2147483707"/>
          </pc:sldLayoutMkLst>
        </pc:sldLayoutChg>
        <pc:sldLayoutChg chg="del">
          <pc:chgData name="Bhattacharyya, Nina - NRCS, Gainesville, FL" userId="efd3919a-270d-4f87-b0eb-19506430fafe" providerId="ADAL" clId="{5E67AB7A-CA4D-48A8-A817-F3DB042D1CC6}" dt="2022-03-22T20:29:37.992" v="62" actId="47"/>
          <pc:sldLayoutMkLst>
            <pc:docMk/>
            <pc:sldMasterMk cId="1809146602" sldId="2147483697"/>
            <pc:sldLayoutMk cId="1725041159" sldId="214748370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Food</a:t>
            </a:r>
            <a:r>
              <a:rPr lang="en-US" baseline="0"/>
              <a:t> System Stages</a:t>
            </a:r>
            <a:endParaRPr lang="en-US"/>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Federal Register Notice</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Production</c:v>
                </c:pt>
                <c:pt idx="1">
                  <c:v>Harvesting</c:v>
                </c:pt>
                <c:pt idx="2">
                  <c:v>Transportation</c:v>
                </c:pt>
                <c:pt idx="3">
                  <c:v>Aggregation</c:v>
                </c:pt>
                <c:pt idx="4">
                  <c:v>Packaging</c:v>
                </c:pt>
                <c:pt idx="5">
                  <c:v>Distribution</c:v>
                </c:pt>
                <c:pt idx="6">
                  <c:v>Markets</c:v>
                </c:pt>
              </c:strCache>
            </c:strRef>
          </c:cat>
          <c:val>
            <c:numRef>
              <c:f>Sheet1!$B$2:$B$8</c:f>
              <c:numCache>
                <c:formatCode>General</c:formatCode>
                <c:ptCount val="7"/>
                <c:pt idx="0">
                  <c:v>72</c:v>
                </c:pt>
                <c:pt idx="1">
                  <c:v>1</c:v>
                </c:pt>
                <c:pt idx="2">
                  <c:v>55</c:v>
                </c:pt>
                <c:pt idx="3">
                  <c:v>1</c:v>
                </c:pt>
                <c:pt idx="4">
                  <c:v>1</c:v>
                </c:pt>
                <c:pt idx="5">
                  <c:v>10</c:v>
                </c:pt>
                <c:pt idx="6">
                  <c:v>59</c:v>
                </c:pt>
              </c:numCache>
            </c:numRef>
          </c:val>
          <c:extLst>
            <c:ext xmlns:c16="http://schemas.microsoft.com/office/drawing/2014/chart" uri="{C3380CC4-5D6E-409C-BE32-E72D297353CC}">
              <c16:uniqueId val="{00000000-E773-4D92-A32D-11AAE044EFC1}"/>
            </c:ext>
          </c:extLst>
        </c:ser>
        <c:ser>
          <c:idx val="1"/>
          <c:order val="1"/>
          <c:tx>
            <c:strRef>
              <c:f>Sheet1!$C$1</c:f>
              <c:strCache>
                <c:ptCount val="1"/>
                <c:pt idx="0">
                  <c:v>Listening Sessions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Production</c:v>
                </c:pt>
                <c:pt idx="1">
                  <c:v>Harvesting</c:v>
                </c:pt>
                <c:pt idx="2">
                  <c:v>Transportation</c:v>
                </c:pt>
                <c:pt idx="3">
                  <c:v>Aggregation</c:v>
                </c:pt>
                <c:pt idx="4">
                  <c:v>Packaging</c:v>
                </c:pt>
                <c:pt idx="5">
                  <c:v>Distribution</c:v>
                </c:pt>
                <c:pt idx="6">
                  <c:v>Markets</c:v>
                </c:pt>
              </c:strCache>
            </c:strRef>
          </c:cat>
          <c:val>
            <c:numRef>
              <c:f>Sheet1!$C$2:$C$8</c:f>
              <c:numCache>
                <c:formatCode>General</c:formatCode>
                <c:ptCount val="7"/>
                <c:pt idx="0">
                  <c:v>139</c:v>
                </c:pt>
                <c:pt idx="1">
                  <c:v>12</c:v>
                </c:pt>
                <c:pt idx="2">
                  <c:v>6</c:v>
                </c:pt>
                <c:pt idx="3">
                  <c:v>16</c:v>
                </c:pt>
                <c:pt idx="4">
                  <c:v>4</c:v>
                </c:pt>
                <c:pt idx="5">
                  <c:v>16</c:v>
                </c:pt>
                <c:pt idx="6">
                  <c:v>47</c:v>
                </c:pt>
              </c:numCache>
            </c:numRef>
          </c:val>
          <c:extLst>
            <c:ext xmlns:c16="http://schemas.microsoft.com/office/drawing/2014/chart" uri="{C3380CC4-5D6E-409C-BE32-E72D297353CC}">
              <c16:uniqueId val="{00000001-E773-4D92-A32D-11AAE044EFC1}"/>
            </c:ext>
          </c:extLst>
        </c:ser>
        <c:ser>
          <c:idx val="2"/>
          <c:order val="2"/>
          <c:tx>
            <c:strRef>
              <c:f>Sheet1!$D$1</c:f>
              <c:strCache>
                <c:ptCount val="1"/>
                <c:pt idx="0">
                  <c:v>minus NICH</c:v>
                </c:pt>
              </c:strCache>
            </c:strRef>
          </c:tx>
          <c:spPr>
            <a:solidFill>
              <a:srgbClr val="FFC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Production</c:v>
                </c:pt>
                <c:pt idx="1">
                  <c:v>Harvesting</c:v>
                </c:pt>
                <c:pt idx="2">
                  <c:v>Transportation</c:v>
                </c:pt>
                <c:pt idx="3">
                  <c:v>Aggregation</c:v>
                </c:pt>
                <c:pt idx="4">
                  <c:v>Packaging</c:v>
                </c:pt>
                <c:pt idx="5">
                  <c:v>Distribution</c:v>
                </c:pt>
                <c:pt idx="6">
                  <c:v>Markets</c:v>
                </c:pt>
              </c:strCache>
            </c:strRef>
          </c:cat>
          <c:val>
            <c:numRef>
              <c:f>Sheet1!$D$2:$D$8</c:f>
              <c:numCache>
                <c:formatCode>General</c:formatCode>
                <c:ptCount val="7"/>
                <c:pt idx="0">
                  <c:v>23</c:v>
                </c:pt>
                <c:pt idx="1">
                  <c:v>2</c:v>
                </c:pt>
                <c:pt idx="2">
                  <c:v>6</c:v>
                </c:pt>
                <c:pt idx="3">
                  <c:v>1</c:v>
                </c:pt>
                <c:pt idx="4">
                  <c:v>1</c:v>
                </c:pt>
                <c:pt idx="5">
                  <c:v>8</c:v>
                </c:pt>
                <c:pt idx="6">
                  <c:v>10</c:v>
                </c:pt>
              </c:numCache>
            </c:numRef>
          </c:val>
          <c:extLst>
            <c:ext xmlns:c16="http://schemas.microsoft.com/office/drawing/2014/chart" uri="{C3380CC4-5D6E-409C-BE32-E72D297353CC}">
              <c16:uniqueId val="{00000004-E773-4D92-A32D-11AAE044EFC1}"/>
            </c:ext>
          </c:extLst>
        </c:ser>
        <c:dLbls>
          <c:dLblPos val="inEnd"/>
          <c:showLegendKey val="0"/>
          <c:showVal val="1"/>
          <c:showCatName val="0"/>
          <c:showSerName val="0"/>
          <c:showPercent val="0"/>
          <c:showBubbleSize val="0"/>
        </c:dLbls>
        <c:gapWidth val="65"/>
        <c:axId val="1605586815"/>
        <c:axId val="1761699295"/>
      </c:barChart>
      <c:catAx>
        <c:axId val="160558681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61699295"/>
        <c:crosses val="autoZero"/>
        <c:auto val="1"/>
        <c:lblAlgn val="ctr"/>
        <c:lblOffset val="100"/>
        <c:noMultiLvlLbl val="0"/>
      </c:catAx>
      <c:valAx>
        <c:axId val="1761699295"/>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60558681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Priority Topics by Number</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Listening Sessions</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Priority 1</c:v>
                </c:pt>
                <c:pt idx="1">
                  <c:v>Priority 2</c:v>
                </c:pt>
                <c:pt idx="2">
                  <c:v>Priority 3</c:v>
                </c:pt>
                <c:pt idx="3">
                  <c:v>Priority 4</c:v>
                </c:pt>
                <c:pt idx="4">
                  <c:v>Priority 5</c:v>
                </c:pt>
                <c:pt idx="5">
                  <c:v>Priority 6</c:v>
                </c:pt>
                <c:pt idx="6">
                  <c:v>Priority 7</c:v>
                </c:pt>
                <c:pt idx="7">
                  <c:v>Priority 8</c:v>
                </c:pt>
              </c:strCache>
            </c:strRef>
          </c:cat>
          <c:val>
            <c:numRef>
              <c:f>Sheet1!$B$2:$B$9</c:f>
              <c:numCache>
                <c:formatCode>General</c:formatCode>
                <c:ptCount val="8"/>
                <c:pt idx="0">
                  <c:v>3</c:v>
                </c:pt>
                <c:pt idx="1">
                  <c:v>7</c:v>
                </c:pt>
                <c:pt idx="2">
                  <c:v>51</c:v>
                </c:pt>
                <c:pt idx="3">
                  <c:v>13</c:v>
                </c:pt>
                <c:pt idx="4">
                  <c:v>10</c:v>
                </c:pt>
                <c:pt idx="5">
                  <c:v>5</c:v>
                </c:pt>
                <c:pt idx="6">
                  <c:v>6</c:v>
                </c:pt>
                <c:pt idx="7">
                  <c:v>4</c:v>
                </c:pt>
              </c:numCache>
            </c:numRef>
          </c:val>
          <c:extLst>
            <c:ext xmlns:c16="http://schemas.microsoft.com/office/drawing/2014/chart" uri="{C3380CC4-5D6E-409C-BE32-E72D297353CC}">
              <c16:uniqueId val="{00000000-2FAD-4CB4-BEC9-552941FD8F46}"/>
            </c:ext>
          </c:extLst>
        </c:ser>
        <c:ser>
          <c:idx val="1"/>
          <c:order val="1"/>
          <c:tx>
            <c:strRef>
              <c:f>Sheet1!$C$1</c:f>
              <c:strCache>
                <c:ptCount val="1"/>
                <c:pt idx="0">
                  <c:v>Federal Register Notice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Priority 1</c:v>
                </c:pt>
                <c:pt idx="1">
                  <c:v>Priority 2</c:v>
                </c:pt>
                <c:pt idx="2">
                  <c:v>Priority 3</c:v>
                </c:pt>
                <c:pt idx="3">
                  <c:v>Priority 4</c:v>
                </c:pt>
                <c:pt idx="4">
                  <c:v>Priority 5</c:v>
                </c:pt>
                <c:pt idx="5">
                  <c:v>Priority 6</c:v>
                </c:pt>
                <c:pt idx="6">
                  <c:v>Priority 7</c:v>
                </c:pt>
                <c:pt idx="7">
                  <c:v>Priority 8</c:v>
                </c:pt>
              </c:strCache>
            </c:strRef>
          </c:cat>
          <c:val>
            <c:numRef>
              <c:f>Sheet1!$C$2:$C$9</c:f>
              <c:numCache>
                <c:formatCode>General</c:formatCode>
                <c:ptCount val="8"/>
                <c:pt idx="0">
                  <c:v>3</c:v>
                </c:pt>
                <c:pt idx="1">
                  <c:v>6</c:v>
                </c:pt>
                <c:pt idx="2">
                  <c:v>71</c:v>
                </c:pt>
                <c:pt idx="3">
                  <c:v>4</c:v>
                </c:pt>
                <c:pt idx="4">
                  <c:v>10</c:v>
                </c:pt>
                <c:pt idx="5">
                  <c:v>1</c:v>
                </c:pt>
                <c:pt idx="6">
                  <c:v>58</c:v>
                </c:pt>
                <c:pt idx="7">
                  <c:v>2</c:v>
                </c:pt>
              </c:numCache>
            </c:numRef>
          </c:val>
          <c:extLst>
            <c:ext xmlns:c16="http://schemas.microsoft.com/office/drawing/2014/chart" uri="{C3380CC4-5D6E-409C-BE32-E72D297353CC}">
              <c16:uniqueId val="{00000001-2FAD-4CB4-BEC9-552941FD8F46}"/>
            </c:ext>
          </c:extLst>
        </c:ser>
        <c:ser>
          <c:idx val="2"/>
          <c:order val="2"/>
          <c:tx>
            <c:strRef>
              <c:f>Sheet1!$D$1</c:f>
              <c:strCache>
                <c:ptCount val="1"/>
                <c:pt idx="0">
                  <c:v>Minus NICH</c:v>
                </c:pt>
              </c:strCache>
            </c:strRef>
          </c:tx>
          <c:spPr>
            <a:solidFill>
              <a:srgbClr val="FFC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Priority 1</c:v>
                </c:pt>
                <c:pt idx="1">
                  <c:v>Priority 2</c:v>
                </c:pt>
                <c:pt idx="2">
                  <c:v>Priority 3</c:v>
                </c:pt>
                <c:pt idx="3">
                  <c:v>Priority 4</c:v>
                </c:pt>
                <c:pt idx="4">
                  <c:v>Priority 5</c:v>
                </c:pt>
                <c:pt idx="5">
                  <c:v>Priority 6</c:v>
                </c:pt>
                <c:pt idx="6">
                  <c:v>Priority 7</c:v>
                </c:pt>
                <c:pt idx="7">
                  <c:v>Priority 8</c:v>
                </c:pt>
              </c:strCache>
            </c:strRef>
          </c:cat>
          <c:val>
            <c:numRef>
              <c:f>Sheet1!$D$2:$D$9</c:f>
              <c:numCache>
                <c:formatCode>General</c:formatCode>
                <c:ptCount val="8"/>
                <c:pt idx="0">
                  <c:v>1</c:v>
                </c:pt>
                <c:pt idx="1">
                  <c:v>2</c:v>
                </c:pt>
                <c:pt idx="2">
                  <c:v>33</c:v>
                </c:pt>
                <c:pt idx="3">
                  <c:v>3</c:v>
                </c:pt>
                <c:pt idx="4">
                  <c:v>6</c:v>
                </c:pt>
                <c:pt idx="5">
                  <c:v>1</c:v>
                </c:pt>
                <c:pt idx="6">
                  <c:v>23</c:v>
                </c:pt>
                <c:pt idx="7">
                  <c:v>0</c:v>
                </c:pt>
              </c:numCache>
            </c:numRef>
          </c:val>
          <c:extLst>
            <c:ext xmlns:c16="http://schemas.microsoft.com/office/drawing/2014/chart" uri="{C3380CC4-5D6E-409C-BE32-E72D297353CC}">
              <c16:uniqueId val="{00000004-2FAD-4CB4-BEC9-552941FD8F46}"/>
            </c:ext>
          </c:extLst>
        </c:ser>
        <c:dLbls>
          <c:dLblPos val="inEnd"/>
          <c:showLegendKey val="0"/>
          <c:showVal val="1"/>
          <c:showCatName val="0"/>
          <c:showSerName val="0"/>
          <c:showPercent val="0"/>
          <c:showBubbleSize val="0"/>
        </c:dLbls>
        <c:gapWidth val="65"/>
        <c:axId val="1605591215"/>
        <c:axId val="1761670175"/>
      </c:barChart>
      <c:catAx>
        <c:axId val="160559121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61670175"/>
        <c:crosses val="autoZero"/>
        <c:auto val="1"/>
        <c:lblAlgn val="ctr"/>
        <c:lblOffset val="100"/>
        <c:noMultiLvlLbl val="0"/>
      </c:catAx>
      <c:valAx>
        <c:axId val="176167017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60559121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55DA3-B825-439D-8FD5-88402A3FA0DA}"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BAE685E-12CC-4528-9D94-B2B2155F9450}">
      <dgm:prSet phldrT="[Text]"/>
      <dgm:spPr>
        <a:solidFill>
          <a:srgbClr val="9ACA3C"/>
        </a:solidFill>
      </dgm:spPr>
      <dgm:t>
        <a:bodyPr/>
        <a:lstStyle/>
        <a:p>
          <a:r>
            <a:rPr lang="en-US">
              <a:solidFill>
                <a:schemeClr val="tx1"/>
              </a:solidFill>
              <a:latin typeface="Open Sans" panose="020B0606030504020204"/>
            </a:rPr>
            <a:t>Office of Urban Agriculture and Innovative Production</a:t>
          </a:r>
        </a:p>
      </dgm:t>
    </dgm:pt>
    <dgm:pt modelId="{7DA81B1B-DE37-443B-8C09-AE92C45B5A2B}" type="parTrans" cxnId="{551BE292-D64C-4019-BFE9-6B70723162EE}">
      <dgm:prSet/>
      <dgm:spPr/>
      <dgm:t>
        <a:bodyPr/>
        <a:lstStyle/>
        <a:p>
          <a:endParaRPr lang="en-US"/>
        </a:p>
      </dgm:t>
    </dgm:pt>
    <dgm:pt modelId="{80E36910-0285-4269-BF8D-BF13A7905A76}" type="sibTrans" cxnId="{551BE292-D64C-4019-BFE9-6B70723162EE}">
      <dgm:prSet/>
      <dgm:spPr/>
      <dgm:t>
        <a:bodyPr/>
        <a:lstStyle/>
        <a:p>
          <a:endParaRPr lang="en-US"/>
        </a:p>
      </dgm:t>
    </dgm:pt>
    <dgm:pt modelId="{5B741BD5-1474-4AAE-B1A7-DD9EB089CAE1}">
      <dgm:prSet phldrT="[Text]" custT="1"/>
      <dgm:spPr>
        <a:solidFill>
          <a:srgbClr val="466E2C"/>
        </a:solidFill>
      </dgm:spPr>
      <dgm:t>
        <a:bodyPr/>
        <a:lstStyle/>
        <a:p>
          <a:r>
            <a:rPr lang="en-US" sz="2400" b="1">
              <a:solidFill>
                <a:schemeClr val="bg1"/>
              </a:solidFill>
              <a:latin typeface="Open Sans" panose="020B0606030504020204"/>
            </a:rPr>
            <a:t>Urban Agriculture and Innovative Production Federal Advisory Committee</a:t>
          </a:r>
        </a:p>
      </dgm:t>
    </dgm:pt>
    <dgm:pt modelId="{29CB353E-C722-4173-8046-8261B0C5E315}" type="parTrans" cxnId="{9FD5900E-8978-42A1-8456-4CA0217E1EFC}">
      <dgm:prSet/>
      <dgm:spPr/>
      <dgm:t>
        <a:bodyPr/>
        <a:lstStyle/>
        <a:p>
          <a:endParaRPr lang="en-US"/>
        </a:p>
      </dgm:t>
    </dgm:pt>
    <dgm:pt modelId="{B26A061C-CD8A-4133-BF99-6A40FA27AF66}" type="sibTrans" cxnId="{9FD5900E-8978-42A1-8456-4CA0217E1EFC}">
      <dgm:prSet/>
      <dgm:spPr/>
      <dgm:t>
        <a:bodyPr/>
        <a:lstStyle/>
        <a:p>
          <a:endParaRPr lang="en-US"/>
        </a:p>
      </dgm:t>
    </dgm:pt>
    <dgm:pt modelId="{EDD9A0FD-B6FE-4ADF-9079-33BC531869EE}">
      <dgm:prSet phldrT="[Text]" custT="1"/>
      <dgm:spPr>
        <a:solidFill>
          <a:srgbClr val="466E2C"/>
        </a:solidFill>
      </dgm:spPr>
      <dgm:t>
        <a:bodyPr/>
        <a:lstStyle/>
        <a:p>
          <a:r>
            <a:rPr lang="en-US" sz="2400" b="1">
              <a:latin typeface="Open Sans" panose="020B0606030504020204"/>
            </a:rPr>
            <a:t>Pilots: Urban and Suburban County Committees</a:t>
          </a:r>
        </a:p>
      </dgm:t>
    </dgm:pt>
    <dgm:pt modelId="{9F6CB7E7-6D47-431B-8197-8EADE087BE7C}" type="parTrans" cxnId="{F312B11A-228C-4997-A8D7-179B17D0C895}">
      <dgm:prSet/>
      <dgm:spPr/>
      <dgm:t>
        <a:bodyPr/>
        <a:lstStyle/>
        <a:p>
          <a:endParaRPr lang="en-US"/>
        </a:p>
      </dgm:t>
    </dgm:pt>
    <dgm:pt modelId="{12DF6F00-F57E-4380-9D40-FE96711DE5E5}" type="sibTrans" cxnId="{F312B11A-228C-4997-A8D7-179B17D0C895}">
      <dgm:prSet/>
      <dgm:spPr/>
      <dgm:t>
        <a:bodyPr/>
        <a:lstStyle/>
        <a:p>
          <a:endParaRPr lang="en-US"/>
        </a:p>
      </dgm:t>
    </dgm:pt>
    <dgm:pt modelId="{6191AF49-9864-4A37-BC71-E69E36B0AA9A}">
      <dgm:prSet phldrT="[Text]" custT="1"/>
      <dgm:spPr>
        <a:solidFill>
          <a:srgbClr val="466E2C"/>
        </a:solidFill>
        <a:effectLst/>
      </dgm:spPr>
      <dgm:t>
        <a:bodyPr/>
        <a:lstStyle/>
        <a:p>
          <a:r>
            <a:rPr lang="en-US" sz="2400" b="1">
              <a:solidFill>
                <a:schemeClr val="bg1"/>
              </a:solidFill>
              <a:latin typeface="Open Sans" panose="020B0606030504020204"/>
            </a:rPr>
            <a:t>Pilot: Community Compost and Food Waste Reduction Projects</a:t>
          </a:r>
        </a:p>
      </dgm:t>
    </dgm:pt>
    <dgm:pt modelId="{D2F76321-CC56-4FC6-BBD4-480388F84B24}" type="parTrans" cxnId="{41E3503F-E0FA-4867-BE9C-B276BD9CB586}">
      <dgm:prSet/>
      <dgm:spPr/>
      <dgm:t>
        <a:bodyPr/>
        <a:lstStyle/>
        <a:p>
          <a:endParaRPr lang="en-US"/>
        </a:p>
      </dgm:t>
    </dgm:pt>
    <dgm:pt modelId="{F8BAF58C-40C7-4AB8-9F1B-58798BE78196}" type="sibTrans" cxnId="{41E3503F-E0FA-4867-BE9C-B276BD9CB586}">
      <dgm:prSet/>
      <dgm:spPr/>
      <dgm:t>
        <a:bodyPr/>
        <a:lstStyle/>
        <a:p>
          <a:endParaRPr lang="en-US"/>
        </a:p>
      </dgm:t>
    </dgm:pt>
    <dgm:pt modelId="{870510DB-E215-465D-8909-1EAA5591E1DC}">
      <dgm:prSet phldrT="[Text]" custT="1"/>
      <dgm:spPr>
        <a:solidFill>
          <a:srgbClr val="466E2C"/>
        </a:solidFill>
      </dgm:spPr>
      <dgm:t>
        <a:bodyPr/>
        <a:lstStyle/>
        <a:p>
          <a:pPr algn="ctr">
            <a:spcAft>
              <a:spcPts val="0"/>
            </a:spcAft>
          </a:pPr>
          <a:r>
            <a:rPr lang="en-US" sz="2400" b="1">
              <a:solidFill>
                <a:schemeClr val="bg1"/>
              </a:solidFill>
              <a:latin typeface="Open Sans"/>
            </a:rPr>
            <a:t> Urban Agriculture and Innovative Production (UAIP) Competitive Grants Program  </a:t>
          </a:r>
        </a:p>
      </dgm:t>
    </dgm:pt>
    <dgm:pt modelId="{6CE674D4-DB63-42FF-8884-FC4BD01741D8}" type="parTrans" cxnId="{BCD6E28C-00CC-4806-90ED-8879EAB810F7}">
      <dgm:prSet/>
      <dgm:spPr/>
      <dgm:t>
        <a:bodyPr/>
        <a:lstStyle/>
        <a:p>
          <a:endParaRPr lang="en-US"/>
        </a:p>
      </dgm:t>
    </dgm:pt>
    <dgm:pt modelId="{894B97A7-0B73-4933-90BA-0D9BE89E4C7A}" type="sibTrans" cxnId="{BCD6E28C-00CC-4806-90ED-8879EAB810F7}">
      <dgm:prSet/>
      <dgm:spPr/>
      <dgm:t>
        <a:bodyPr/>
        <a:lstStyle/>
        <a:p>
          <a:endParaRPr lang="en-US"/>
        </a:p>
      </dgm:t>
    </dgm:pt>
    <dgm:pt modelId="{FAE88764-6D82-4936-9CFB-82019D0BAC1F}">
      <dgm:prSet/>
      <dgm:spPr/>
      <dgm:t>
        <a:bodyPr/>
        <a:lstStyle/>
        <a:p>
          <a:endParaRPr lang="en-US"/>
        </a:p>
      </dgm:t>
    </dgm:pt>
    <dgm:pt modelId="{B9196567-C683-4060-A737-B2486E140C4E}" type="parTrans" cxnId="{CC7FE552-A11C-4325-90E9-6DB85DAD7273}">
      <dgm:prSet/>
      <dgm:spPr/>
      <dgm:t>
        <a:bodyPr/>
        <a:lstStyle/>
        <a:p>
          <a:endParaRPr lang="en-US"/>
        </a:p>
      </dgm:t>
    </dgm:pt>
    <dgm:pt modelId="{AFE999CB-F6FB-4562-94AF-33D8ADB399B9}" type="sibTrans" cxnId="{CC7FE552-A11C-4325-90E9-6DB85DAD7273}">
      <dgm:prSet/>
      <dgm:spPr/>
      <dgm:t>
        <a:bodyPr/>
        <a:lstStyle/>
        <a:p>
          <a:endParaRPr lang="en-US"/>
        </a:p>
      </dgm:t>
    </dgm:pt>
    <dgm:pt modelId="{39DDB1DA-41FC-4203-838B-0280D79E1054}">
      <dgm:prSet/>
      <dgm:spPr/>
      <dgm:t>
        <a:bodyPr/>
        <a:lstStyle/>
        <a:p>
          <a:endParaRPr lang="en-US"/>
        </a:p>
      </dgm:t>
    </dgm:pt>
    <dgm:pt modelId="{3C44987B-0EB2-4BAC-AD0C-E045CE5993D9}" type="parTrans" cxnId="{1C8B4F5C-DF08-49BA-8286-D49227A43314}">
      <dgm:prSet/>
      <dgm:spPr/>
      <dgm:t>
        <a:bodyPr/>
        <a:lstStyle/>
        <a:p>
          <a:endParaRPr lang="en-US"/>
        </a:p>
      </dgm:t>
    </dgm:pt>
    <dgm:pt modelId="{6E99FF92-F895-4AD2-BE67-15EBD8B31B2D}" type="sibTrans" cxnId="{1C8B4F5C-DF08-49BA-8286-D49227A43314}">
      <dgm:prSet/>
      <dgm:spPr/>
      <dgm:t>
        <a:bodyPr/>
        <a:lstStyle/>
        <a:p>
          <a:endParaRPr lang="en-US"/>
        </a:p>
      </dgm:t>
    </dgm:pt>
    <dgm:pt modelId="{CA9A411C-88D3-4685-95FF-D1BD7CABECEC}" type="pres">
      <dgm:prSet presAssocID="{9CC55DA3-B825-439D-8FD5-88402A3FA0DA}" presName="diagram" presStyleCnt="0">
        <dgm:presLayoutVars>
          <dgm:chMax val="1"/>
          <dgm:dir/>
          <dgm:animLvl val="ctr"/>
          <dgm:resizeHandles val="exact"/>
        </dgm:presLayoutVars>
      </dgm:prSet>
      <dgm:spPr/>
    </dgm:pt>
    <dgm:pt modelId="{5E0CB3D8-5EE2-4CD1-9B77-0F46B8188D40}" type="pres">
      <dgm:prSet presAssocID="{9CC55DA3-B825-439D-8FD5-88402A3FA0DA}" presName="matrix" presStyleCnt="0"/>
      <dgm:spPr/>
    </dgm:pt>
    <dgm:pt modelId="{F44D05FE-8492-474B-B26B-42B2E2E1FE93}" type="pres">
      <dgm:prSet presAssocID="{9CC55DA3-B825-439D-8FD5-88402A3FA0DA}" presName="tile1" presStyleLbl="node1" presStyleIdx="0" presStyleCnt="4" custLinFactNeighborX="0"/>
      <dgm:spPr/>
    </dgm:pt>
    <dgm:pt modelId="{0B32C942-33F9-463F-AE43-96428A48D9FD}" type="pres">
      <dgm:prSet presAssocID="{9CC55DA3-B825-439D-8FD5-88402A3FA0DA}" presName="tile1text" presStyleLbl="node1" presStyleIdx="0" presStyleCnt="4">
        <dgm:presLayoutVars>
          <dgm:chMax val="0"/>
          <dgm:chPref val="0"/>
          <dgm:bulletEnabled val="1"/>
        </dgm:presLayoutVars>
      </dgm:prSet>
      <dgm:spPr/>
    </dgm:pt>
    <dgm:pt modelId="{E48A4A78-167E-4CFF-8401-78A24E9CB321}" type="pres">
      <dgm:prSet presAssocID="{9CC55DA3-B825-439D-8FD5-88402A3FA0DA}" presName="tile2" presStyleLbl="node1" presStyleIdx="1" presStyleCnt="4"/>
      <dgm:spPr/>
    </dgm:pt>
    <dgm:pt modelId="{8DB3287C-6D82-46EB-989D-155CC171519B}" type="pres">
      <dgm:prSet presAssocID="{9CC55DA3-B825-439D-8FD5-88402A3FA0DA}" presName="tile2text" presStyleLbl="node1" presStyleIdx="1" presStyleCnt="4">
        <dgm:presLayoutVars>
          <dgm:chMax val="0"/>
          <dgm:chPref val="0"/>
          <dgm:bulletEnabled val="1"/>
        </dgm:presLayoutVars>
      </dgm:prSet>
      <dgm:spPr/>
    </dgm:pt>
    <dgm:pt modelId="{09BB4140-17A0-44D6-882B-EE264AD7DFCB}" type="pres">
      <dgm:prSet presAssocID="{9CC55DA3-B825-439D-8FD5-88402A3FA0DA}" presName="tile3" presStyleLbl="node1" presStyleIdx="2" presStyleCnt="4"/>
      <dgm:spPr/>
    </dgm:pt>
    <dgm:pt modelId="{6C00BA6D-F4AE-4D87-98A1-E6F2A4FF0540}" type="pres">
      <dgm:prSet presAssocID="{9CC55DA3-B825-439D-8FD5-88402A3FA0DA}" presName="tile3text" presStyleLbl="node1" presStyleIdx="2" presStyleCnt="4">
        <dgm:presLayoutVars>
          <dgm:chMax val="0"/>
          <dgm:chPref val="0"/>
          <dgm:bulletEnabled val="1"/>
        </dgm:presLayoutVars>
      </dgm:prSet>
      <dgm:spPr/>
    </dgm:pt>
    <dgm:pt modelId="{9F3AA214-A4D1-4343-AF66-39D1FAE30BF0}" type="pres">
      <dgm:prSet presAssocID="{9CC55DA3-B825-439D-8FD5-88402A3FA0DA}" presName="tile4" presStyleLbl="node1" presStyleIdx="3" presStyleCnt="4"/>
      <dgm:spPr/>
    </dgm:pt>
    <dgm:pt modelId="{07CCD18C-9F52-4F16-ADFD-DFD8BEE65853}" type="pres">
      <dgm:prSet presAssocID="{9CC55DA3-B825-439D-8FD5-88402A3FA0DA}" presName="tile4text" presStyleLbl="node1" presStyleIdx="3" presStyleCnt="4">
        <dgm:presLayoutVars>
          <dgm:chMax val="0"/>
          <dgm:chPref val="0"/>
          <dgm:bulletEnabled val="1"/>
        </dgm:presLayoutVars>
      </dgm:prSet>
      <dgm:spPr/>
    </dgm:pt>
    <dgm:pt modelId="{9853AF00-8664-4C20-9A14-FDB906EFCE7C}" type="pres">
      <dgm:prSet presAssocID="{9CC55DA3-B825-439D-8FD5-88402A3FA0DA}" presName="centerTile" presStyleLbl="fgShp" presStyleIdx="0" presStyleCnt="1" custScaleX="130573" custScaleY="123229">
        <dgm:presLayoutVars>
          <dgm:chMax val="0"/>
          <dgm:chPref val="0"/>
        </dgm:presLayoutVars>
      </dgm:prSet>
      <dgm:spPr/>
    </dgm:pt>
  </dgm:ptLst>
  <dgm:cxnLst>
    <dgm:cxn modelId="{07A7B300-567C-47A3-A7C9-0E0A4FA45571}" type="presOf" srcId="{9CC55DA3-B825-439D-8FD5-88402A3FA0DA}" destId="{CA9A411C-88D3-4685-95FF-D1BD7CABECEC}" srcOrd="0" destOrd="0" presId="urn:microsoft.com/office/officeart/2005/8/layout/matrix1"/>
    <dgm:cxn modelId="{3243C006-CB4B-480B-85A4-5D0E3BEA2EF9}" type="presOf" srcId="{6191AF49-9864-4A37-BC71-E69E36B0AA9A}" destId="{6C00BA6D-F4AE-4D87-98A1-E6F2A4FF0540}" srcOrd="1" destOrd="0" presId="urn:microsoft.com/office/officeart/2005/8/layout/matrix1"/>
    <dgm:cxn modelId="{9FD5900E-8978-42A1-8456-4CA0217E1EFC}" srcId="{5BAE685E-12CC-4528-9D94-B2B2155F9450}" destId="{5B741BD5-1474-4AAE-B1A7-DD9EB089CAE1}" srcOrd="0" destOrd="0" parTransId="{29CB353E-C722-4173-8046-8261B0C5E315}" sibTransId="{B26A061C-CD8A-4133-BF99-6A40FA27AF66}"/>
    <dgm:cxn modelId="{A9113719-7622-4B1E-B61D-C1A828A20B67}" type="presOf" srcId="{870510DB-E215-465D-8909-1EAA5591E1DC}" destId="{9F3AA214-A4D1-4343-AF66-39D1FAE30BF0}" srcOrd="0" destOrd="0" presId="urn:microsoft.com/office/officeart/2005/8/layout/matrix1"/>
    <dgm:cxn modelId="{F312B11A-228C-4997-A8D7-179B17D0C895}" srcId="{5BAE685E-12CC-4528-9D94-B2B2155F9450}" destId="{EDD9A0FD-B6FE-4ADF-9079-33BC531869EE}" srcOrd="1" destOrd="0" parTransId="{9F6CB7E7-6D47-431B-8197-8EADE087BE7C}" sibTransId="{12DF6F00-F57E-4380-9D40-FE96711DE5E5}"/>
    <dgm:cxn modelId="{0EC0F92F-DC88-4E67-8B26-A30EBB99D5B1}" type="presOf" srcId="{870510DB-E215-465D-8909-1EAA5591E1DC}" destId="{07CCD18C-9F52-4F16-ADFD-DFD8BEE65853}" srcOrd="1" destOrd="0" presId="urn:microsoft.com/office/officeart/2005/8/layout/matrix1"/>
    <dgm:cxn modelId="{41E3503F-E0FA-4867-BE9C-B276BD9CB586}" srcId="{5BAE685E-12CC-4528-9D94-B2B2155F9450}" destId="{6191AF49-9864-4A37-BC71-E69E36B0AA9A}" srcOrd="2" destOrd="0" parTransId="{D2F76321-CC56-4FC6-BBD4-480388F84B24}" sibTransId="{F8BAF58C-40C7-4AB8-9F1B-58798BE78196}"/>
    <dgm:cxn modelId="{1C8B4F5C-DF08-49BA-8286-D49227A43314}" srcId="{5BAE685E-12CC-4528-9D94-B2B2155F9450}" destId="{39DDB1DA-41FC-4203-838B-0280D79E1054}" srcOrd="5" destOrd="0" parTransId="{3C44987B-0EB2-4BAC-AD0C-E045CE5993D9}" sibTransId="{6E99FF92-F895-4AD2-BE67-15EBD8B31B2D}"/>
    <dgm:cxn modelId="{CC7FE552-A11C-4325-90E9-6DB85DAD7273}" srcId="{5BAE685E-12CC-4528-9D94-B2B2155F9450}" destId="{FAE88764-6D82-4936-9CFB-82019D0BAC1F}" srcOrd="4" destOrd="0" parTransId="{B9196567-C683-4060-A737-B2486E140C4E}" sibTransId="{AFE999CB-F6FB-4562-94AF-33D8ADB399B9}"/>
    <dgm:cxn modelId="{91C9E674-499C-4DCD-8871-F88837BA4C4D}" type="presOf" srcId="{5BAE685E-12CC-4528-9D94-B2B2155F9450}" destId="{9853AF00-8664-4C20-9A14-FDB906EFCE7C}" srcOrd="0" destOrd="0" presId="urn:microsoft.com/office/officeart/2005/8/layout/matrix1"/>
    <dgm:cxn modelId="{BCD6E28C-00CC-4806-90ED-8879EAB810F7}" srcId="{5BAE685E-12CC-4528-9D94-B2B2155F9450}" destId="{870510DB-E215-465D-8909-1EAA5591E1DC}" srcOrd="3" destOrd="0" parTransId="{6CE674D4-DB63-42FF-8884-FC4BD01741D8}" sibTransId="{894B97A7-0B73-4933-90BA-0D9BE89E4C7A}"/>
    <dgm:cxn modelId="{551BE292-D64C-4019-BFE9-6B70723162EE}" srcId="{9CC55DA3-B825-439D-8FD5-88402A3FA0DA}" destId="{5BAE685E-12CC-4528-9D94-B2B2155F9450}" srcOrd="0" destOrd="0" parTransId="{7DA81B1B-DE37-443B-8C09-AE92C45B5A2B}" sibTransId="{80E36910-0285-4269-BF8D-BF13A7905A76}"/>
    <dgm:cxn modelId="{1494279B-D5C8-48C1-8472-EF7F848395D7}" type="presOf" srcId="{EDD9A0FD-B6FE-4ADF-9079-33BC531869EE}" destId="{8DB3287C-6D82-46EB-989D-155CC171519B}" srcOrd="1" destOrd="0" presId="urn:microsoft.com/office/officeart/2005/8/layout/matrix1"/>
    <dgm:cxn modelId="{DACD03B6-2439-45CD-A7FC-52C05A57136D}" type="presOf" srcId="{5B741BD5-1474-4AAE-B1A7-DD9EB089CAE1}" destId="{F44D05FE-8492-474B-B26B-42B2E2E1FE93}" srcOrd="0" destOrd="0" presId="urn:microsoft.com/office/officeart/2005/8/layout/matrix1"/>
    <dgm:cxn modelId="{D8A86ABC-1179-461C-8104-A6F930757D0F}" type="presOf" srcId="{5B741BD5-1474-4AAE-B1A7-DD9EB089CAE1}" destId="{0B32C942-33F9-463F-AE43-96428A48D9FD}" srcOrd="1" destOrd="0" presId="urn:microsoft.com/office/officeart/2005/8/layout/matrix1"/>
    <dgm:cxn modelId="{BEAC06BD-BA84-4425-969E-831EA8D91048}" type="presOf" srcId="{6191AF49-9864-4A37-BC71-E69E36B0AA9A}" destId="{09BB4140-17A0-44D6-882B-EE264AD7DFCB}" srcOrd="0" destOrd="0" presId="urn:microsoft.com/office/officeart/2005/8/layout/matrix1"/>
    <dgm:cxn modelId="{9C559BE6-D9C0-4701-B0B2-6CCC4B91A0C3}" type="presOf" srcId="{EDD9A0FD-B6FE-4ADF-9079-33BC531869EE}" destId="{E48A4A78-167E-4CFF-8401-78A24E9CB321}" srcOrd="0" destOrd="0" presId="urn:microsoft.com/office/officeart/2005/8/layout/matrix1"/>
    <dgm:cxn modelId="{ABFE3AAC-76AA-46FC-B418-93CF0876F37A}" type="presParOf" srcId="{CA9A411C-88D3-4685-95FF-D1BD7CABECEC}" destId="{5E0CB3D8-5EE2-4CD1-9B77-0F46B8188D40}" srcOrd="0" destOrd="0" presId="urn:microsoft.com/office/officeart/2005/8/layout/matrix1"/>
    <dgm:cxn modelId="{EEC2F84C-73B6-4DE6-9615-957CE01912D6}" type="presParOf" srcId="{5E0CB3D8-5EE2-4CD1-9B77-0F46B8188D40}" destId="{F44D05FE-8492-474B-B26B-42B2E2E1FE93}" srcOrd="0" destOrd="0" presId="urn:microsoft.com/office/officeart/2005/8/layout/matrix1"/>
    <dgm:cxn modelId="{C97C3A79-43A9-49A4-AC95-55F43666058E}" type="presParOf" srcId="{5E0CB3D8-5EE2-4CD1-9B77-0F46B8188D40}" destId="{0B32C942-33F9-463F-AE43-96428A48D9FD}" srcOrd="1" destOrd="0" presId="urn:microsoft.com/office/officeart/2005/8/layout/matrix1"/>
    <dgm:cxn modelId="{22287251-1D59-486E-A4ED-3222E9B09153}" type="presParOf" srcId="{5E0CB3D8-5EE2-4CD1-9B77-0F46B8188D40}" destId="{E48A4A78-167E-4CFF-8401-78A24E9CB321}" srcOrd="2" destOrd="0" presId="urn:microsoft.com/office/officeart/2005/8/layout/matrix1"/>
    <dgm:cxn modelId="{FF1A8788-1E93-44E8-B9F3-25C090F33A6F}" type="presParOf" srcId="{5E0CB3D8-5EE2-4CD1-9B77-0F46B8188D40}" destId="{8DB3287C-6D82-46EB-989D-155CC171519B}" srcOrd="3" destOrd="0" presId="urn:microsoft.com/office/officeart/2005/8/layout/matrix1"/>
    <dgm:cxn modelId="{0D238C5C-AAE9-4BCC-B4B8-F035A32EDFF3}" type="presParOf" srcId="{5E0CB3D8-5EE2-4CD1-9B77-0F46B8188D40}" destId="{09BB4140-17A0-44D6-882B-EE264AD7DFCB}" srcOrd="4" destOrd="0" presId="urn:microsoft.com/office/officeart/2005/8/layout/matrix1"/>
    <dgm:cxn modelId="{AA1DD4B6-CBEC-493F-A11A-7C906F7C3004}" type="presParOf" srcId="{5E0CB3D8-5EE2-4CD1-9B77-0F46B8188D40}" destId="{6C00BA6D-F4AE-4D87-98A1-E6F2A4FF0540}" srcOrd="5" destOrd="0" presId="urn:microsoft.com/office/officeart/2005/8/layout/matrix1"/>
    <dgm:cxn modelId="{C6915ECC-7CE0-4BE6-BF87-9D60D8C7AFA1}" type="presParOf" srcId="{5E0CB3D8-5EE2-4CD1-9B77-0F46B8188D40}" destId="{9F3AA214-A4D1-4343-AF66-39D1FAE30BF0}" srcOrd="6" destOrd="0" presId="urn:microsoft.com/office/officeart/2005/8/layout/matrix1"/>
    <dgm:cxn modelId="{7F749FCC-7B48-44E2-9D9E-764B71BB0964}" type="presParOf" srcId="{5E0CB3D8-5EE2-4CD1-9B77-0F46B8188D40}" destId="{07CCD18C-9F52-4F16-ADFD-DFD8BEE65853}" srcOrd="7" destOrd="0" presId="urn:microsoft.com/office/officeart/2005/8/layout/matrix1"/>
    <dgm:cxn modelId="{7E10AA03-7A79-4E20-B711-18107CE9CACD}" type="presParOf" srcId="{CA9A411C-88D3-4685-95FF-D1BD7CABECEC}" destId="{9853AF00-8664-4C20-9A14-FDB906EFCE7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ADD08-51DC-48F1-B690-A48FBD3D28D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A559685-4826-4FC4-B45B-09AC4A525DC5}">
      <dgm:prSet phldrT="[Text]"/>
      <dgm:spPr/>
      <dgm:t>
        <a:bodyPr/>
        <a:lstStyle/>
        <a:p>
          <a:r>
            <a:rPr lang="en-US"/>
            <a:t>Integrity </a:t>
          </a:r>
        </a:p>
      </dgm:t>
    </dgm:pt>
    <dgm:pt modelId="{2617F166-2D83-471F-B73F-9CF57344C85F}" type="parTrans" cxnId="{6E2BB732-BE44-415C-92A4-325E6681A273}">
      <dgm:prSet/>
      <dgm:spPr/>
      <dgm:t>
        <a:bodyPr/>
        <a:lstStyle/>
        <a:p>
          <a:endParaRPr lang="en-US"/>
        </a:p>
      </dgm:t>
    </dgm:pt>
    <dgm:pt modelId="{9020E92D-E60F-4637-87D4-9595C47F9DD8}" type="sibTrans" cxnId="{6E2BB732-BE44-415C-92A4-325E6681A273}">
      <dgm:prSet/>
      <dgm:spPr/>
      <dgm:t>
        <a:bodyPr/>
        <a:lstStyle/>
        <a:p>
          <a:endParaRPr lang="en-US"/>
        </a:p>
      </dgm:t>
    </dgm:pt>
    <dgm:pt modelId="{413568F9-B094-4549-9CF6-7623B61AC448}">
      <dgm:prSet phldrT="[Text]"/>
      <dgm:spPr/>
      <dgm:t>
        <a:bodyPr/>
        <a:lstStyle/>
        <a:p>
          <a:r>
            <a:rPr lang="en-US"/>
            <a:t>Authorization compliant</a:t>
          </a:r>
        </a:p>
      </dgm:t>
    </dgm:pt>
    <dgm:pt modelId="{1E699D62-70B3-4C68-9286-76C48E60D804}" type="parTrans" cxnId="{D1CE6480-B18A-46B6-BC22-CA1518DFCD8F}">
      <dgm:prSet/>
      <dgm:spPr/>
      <dgm:t>
        <a:bodyPr/>
        <a:lstStyle/>
        <a:p>
          <a:endParaRPr lang="en-US"/>
        </a:p>
      </dgm:t>
    </dgm:pt>
    <dgm:pt modelId="{44D1BE83-FA5D-48B3-846A-36E4D72F9F45}" type="sibTrans" cxnId="{D1CE6480-B18A-46B6-BC22-CA1518DFCD8F}">
      <dgm:prSet/>
      <dgm:spPr/>
      <dgm:t>
        <a:bodyPr/>
        <a:lstStyle/>
        <a:p>
          <a:endParaRPr lang="en-US"/>
        </a:p>
      </dgm:t>
    </dgm:pt>
    <dgm:pt modelId="{7E78969E-692F-4915-96CD-67B40ACBEEB6}">
      <dgm:prSet phldrT="[Text]"/>
      <dgm:spPr/>
      <dgm:t>
        <a:bodyPr/>
        <a:lstStyle/>
        <a:p>
          <a:r>
            <a:rPr lang="en-US"/>
            <a:t>Purpose and priorities</a:t>
          </a:r>
        </a:p>
      </dgm:t>
    </dgm:pt>
    <dgm:pt modelId="{8D7F3FF8-80D3-47A0-B902-E6687D2B3998}" type="parTrans" cxnId="{2DFC59D6-BAB8-4568-B3E7-5D88E54B012A}">
      <dgm:prSet/>
      <dgm:spPr/>
      <dgm:t>
        <a:bodyPr/>
        <a:lstStyle/>
        <a:p>
          <a:endParaRPr lang="en-US"/>
        </a:p>
      </dgm:t>
    </dgm:pt>
    <dgm:pt modelId="{3317E0EF-8632-480B-B1D5-A75FEBD77E9E}" type="sibTrans" cxnId="{2DFC59D6-BAB8-4568-B3E7-5D88E54B012A}">
      <dgm:prSet/>
      <dgm:spPr/>
      <dgm:t>
        <a:bodyPr/>
        <a:lstStyle/>
        <a:p>
          <a:endParaRPr lang="en-US"/>
        </a:p>
      </dgm:t>
    </dgm:pt>
    <dgm:pt modelId="{623FFEC3-FEB0-4436-8986-10296F57455B}">
      <dgm:prSet phldrT="[Text]"/>
      <dgm:spPr/>
      <dgm:t>
        <a:bodyPr/>
        <a:lstStyle/>
        <a:p>
          <a:r>
            <a:rPr lang="en-US"/>
            <a:t>Quality</a:t>
          </a:r>
        </a:p>
      </dgm:t>
    </dgm:pt>
    <dgm:pt modelId="{492EC6F2-19D1-4402-8D5E-9AA4F5ABFCBE}" type="parTrans" cxnId="{A8E147F9-75ED-44B3-B6EF-206ED885B8B5}">
      <dgm:prSet/>
      <dgm:spPr/>
      <dgm:t>
        <a:bodyPr/>
        <a:lstStyle/>
        <a:p>
          <a:endParaRPr lang="en-US"/>
        </a:p>
      </dgm:t>
    </dgm:pt>
    <dgm:pt modelId="{E1DAAB7D-397F-4F45-A452-D08C9E44A580}" type="sibTrans" cxnId="{A8E147F9-75ED-44B3-B6EF-206ED885B8B5}">
      <dgm:prSet/>
      <dgm:spPr/>
      <dgm:t>
        <a:bodyPr/>
        <a:lstStyle/>
        <a:p>
          <a:endParaRPr lang="en-US"/>
        </a:p>
      </dgm:t>
    </dgm:pt>
    <dgm:pt modelId="{41A77369-4080-4FD3-A1BC-D9097B849D6C}">
      <dgm:prSet phldrT="[Text]"/>
      <dgm:spPr/>
      <dgm:t>
        <a:bodyPr/>
        <a:lstStyle/>
        <a:p>
          <a:r>
            <a:rPr lang="en-US"/>
            <a:t>Peer review </a:t>
          </a:r>
        </a:p>
      </dgm:t>
    </dgm:pt>
    <dgm:pt modelId="{A805A8C6-1D7A-4F2A-BB75-B3F817DD007F}" type="parTrans" cxnId="{311BE5BF-EB74-43AD-B4A4-75FB7DBCB33B}">
      <dgm:prSet/>
      <dgm:spPr/>
      <dgm:t>
        <a:bodyPr/>
        <a:lstStyle/>
        <a:p>
          <a:endParaRPr lang="en-US"/>
        </a:p>
      </dgm:t>
    </dgm:pt>
    <dgm:pt modelId="{9FF1B704-8A89-4F31-9C75-B16A05D6AD8D}" type="sibTrans" cxnId="{311BE5BF-EB74-43AD-B4A4-75FB7DBCB33B}">
      <dgm:prSet/>
      <dgm:spPr/>
      <dgm:t>
        <a:bodyPr/>
        <a:lstStyle/>
        <a:p>
          <a:endParaRPr lang="en-US"/>
        </a:p>
      </dgm:t>
    </dgm:pt>
    <dgm:pt modelId="{D0369789-1587-4AEA-A2D0-9B7A3D876B8E}">
      <dgm:prSet phldrT="[Text]"/>
      <dgm:spPr/>
      <dgm:t>
        <a:bodyPr/>
        <a:lstStyle/>
        <a:p>
          <a:r>
            <a:rPr lang="en-US"/>
            <a:t>3 reviews/application minimum</a:t>
          </a:r>
        </a:p>
      </dgm:t>
    </dgm:pt>
    <dgm:pt modelId="{F4A98446-3E1B-4C96-B105-E2A4E571EEB0}" type="parTrans" cxnId="{DF2966D9-4D51-4AA6-924A-81613BCD74FF}">
      <dgm:prSet/>
      <dgm:spPr/>
      <dgm:t>
        <a:bodyPr/>
        <a:lstStyle/>
        <a:p>
          <a:endParaRPr lang="en-US"/>
        </a:p>
      </dgm:t>
    </dgm:pt>
    <dgm:pt modelId="{A52FBB24-FC8F-48FC-A42C-75AC1B536FB8}" type="sibTrans" cxnId="{DF2966D9-4D51-4AA6-924A-81613BCD74FF}">
      <dgm:prSet/>
      <dgm:spPr/>
      <dgm:t>
        <a:bodyPr/>
        <a:lstStyle/>
        <a:p>
          <a:endParaRPr lang="en-US"/>
        </a:p>
      </dgm:t>
    </dgm:pt>
    <dgm:pt modelId="{E633DD16-4D69-4CC5-AD6A-BDFF003089A4}">
      <dgm:prSet phldrT="[Text]"/>
      <dgm:spPr/>
      <dgm:t>
        <a:bodyPr/>
        <a:lstStyle/>
        <a:p>
          <a:r>
            <a:rPr lang="en-US"/>
            <a:t>Applicant Support</a:t>
          </a:r>
        </a:p>
      </dgm:t>
    </dgm:pt>
    <dgm:pt modelId="{320047A2-B9BE-459D-A7AD-B23F3D44FE5A}" type="parTrans" cxnId="{C1CACAB7-BDB2-4B26-A5D3-1791BE2E74EF}">
      <dgm:prSet/>
      <dgm:spPr/>
      <dgm:t>
        <a:bodyPr/>
        <a:lstStyle/>
        <a:p>
          <a:endParaRPr lang="en-US"/>
        </a:p>
      </dgm:t>
    </dgm:pt>
    <dgm:pt modelId="{A452522F-23B2-4D36-B9ED-3E520F325D0D}" type="sibTrans" cxnId="{C1CACAB7-BDB2-4B26-A5D3-1791BE2E74EF}">
      <dgm:prSet/>
      <dgm:spPr/>
      <dgm:t>
        <a:bodyPr/>
        <a:lstStyle/>
        <a:p>
          <a:endParaRPr lang="en-US"/>
        </a:p>
      </dgm:t>
    </dgm:pt>
    <dgm:pt modelId="{2C7614D1-4882-40C2-95F0-CFC960FD3628}">
      <dgm:prSet phldrT="[Text]"/>
      <dgm:spPr/>
      <dgm:t>
        <a:bodyPr/>
        <a:lstStyle/>
        <a:p>
          <a:r>
            <a:rPr lang="en-US"/>
            <a:t>Program fit guidance</a:t>
          </a:r>
        </a:p>
      </dgm:t>
    </dgm:pt>
    <dgm:pt modelId="{3142ADB9-B188-4A95-AC24-A1B293355661}" type="parTrans" cxnId="{9E814A03-2F51-4C46-BD2C-7460E3844F23}">
      <dgm:prSet/>
      <dgm:spPr/>
      <dgm:t>
        <a:bodyPr/>
        <a:lstStyle/>
        <a:p>
          <a:endParaRPr lang="en-US"/>
        </a:p>
      </dgm:t>
    </dgm:pt>
    <dgm:pt modelId="{4C487AEA-5830-4223-B58E-FF9E7676BF9B}" type="sibTrans" cxnId="{9E814A03-2F51-4C46-BD2C-7460E3844F23}">
      <dgm:prSet/>
      <dgm:spPr/>
      <dgm:t>
        <a:bodyPr/>
        <a:lstStyle/>
        <a:p>
          <a:endParaRPr lang="en-US"/>
        </a:p>
      </dgm:t>
    </dgm:pt>
    <dgm:pt modelId="{F00924A5-CB06-40E0-B2BA-6C19602AF5FF}">
      <dgm:prSet phldrT="[Text]"/>
      <dgm:spPr/>
      <dgm:t>
        <a:bodyPr/>
        <a:lstStyle/>
        <a:p>
          <a:r>
            <a:rPr lang="en-US"/>
            <a:t>Reviews and summaries </a:t>
          </a:r>
        </a:p>
      </dgm:t>
    </dgm:pt>
    <dgm:pt modelId="{AD4762C6-F78B-4C2E-B01C-08EA21FF4846}" type="parTrans" cxnId="{50AAEF5F-C83A-46D0-859C-750AC4B02653}">
      <dgm:prSet/>
      <dgm:spPr/>
      <dgm:t>
        <a:bodyPr/>
        <a:lstStyle/>
        <a:p>
          <a:endParaRPr lang="en-US"/>
        </a:p>
      </dgm:t>
    </dgm:pt>
    <dgm:pt modelId="{20053097-17ED-4FFC-98C1-6C5F41AB1B2E}" type="sibTrans" cxnId="{50AAEF5F-C83A-46D0-859C-750AC4B02653}">
      <dgm:prSet/>
      <dgm:spPr/>
      <dgm:t>
        <a:bodyPr/>
        <a:lstStyle/>
        <a:p>
          <a:endParaRPr lang="en-US"/>
        </a:p>
      </dgm:t>
    </dgm:pt>
    <dgm:pt modelId="{5808E1F6-8E81-4385-8A9B-A02C4177E1AE}">
      <dgm:prSet phldrT="[Text]"/>
      <dgm:spPr/>
      <dgm:t>
        <a:bodyPr/>
        <a:lstStyle/>
        <a:p>
          <a:r>
            <a:rPr lang="en-US"/>
            <a:t>Fairness/screen conflicts of interest</a:t>
          </a:r>
        </a:p>
      </dgm:t>
    </dgm:pt>
    <dgm:pt modelId="{8B7627E3-66C5-446C-BDF5-32E5C7597000}" type="parTrans" cxnId="{876200E2-AB6D-4517-AC9D-E65070344035}">
      <dgm:prSet/>
      <dgm:spPr/>
      <dgm:t>
        <a:bodyPr/>
        <a:lstStyle/>
        <a:p>
          <a:endParaRPr lang="en-US"/>
        </a:p>
      </dgm:t>
    </dgm:pt>
    <dgm:pt modelId="{0CB9C68F-C4E9-435D-8A46-D62B376192CD}" type="sibTrans" cxnId="{876200E2-AB6D-4517-AC9D-E65070344035}">
      <dgm:prSet/>
      <dgm:spPr/>
      <dgm:t>
        <a:bodyPr/>
        <a:lstStyle/>
        <a:p>
          <a:endParaRPr lang="en-US"/>
        </a:p>
      </dgm:t>
    </dgm:pt>
    <dgm:pt modelId="{5FD31F21-1E8D-4632-91FE-38EEA493023D}">
      <dgm:prSet phldrT="[Text]"/>
      <dgm:spPr/>
      <dgm:t>
        <a:bodyPr/>
        <a:lstStyle/>
        <a:p>
          <a:r>
            <a:rPr lang="en-US"/>
            <a:t>Reviewer confidentiality</a:t>
          </a:r>
        </a:p>
      </dgm:t>
    </dgm:pt>
    <dgm:pt modelId="{55C079E1-446F-4AC4-BB03-670A8899223C}" type="parTrans" cxnId="{E6F34F9D-7847-4D2C-A5C9-B421BAC676DD}">
      <dgm:prSet/>
      <dgm:spPr/>
      <dgm:t>
        <a:bodyPr/>
        <a:lstStyle/>
        <a:p>
          <a:endParaRPr lang="en-US"/>
        </a:p>
      </dgm:t>
    </dgm:pt>
    <dgm:pt modelId="{9C0597AF-AA35-4146-92A8-4EE6C5266AAC}" type="sibTrans" cxnId="{E6F34F9D-7847-4D2C-A5C9-B421BAC676DD}">
      <dgm:prSet/>
      <dgm:spPr/>
      <dgm:t>
        <a:bodyPr/>
        <a:lstStyle/>
        <a:p>
          <a:endParaRPr lang="en-US"/>
        </a:p>
      </dgm:t>
    </dgm:pt>
    <dgm:pt modelId="{68178D81-5236-485D-BF31-2FAF117690B8}">
      <dgm:prSet phldrT="[Text]"/>
      <dgm:spPr/>
      <dgm:t>
        <a:bodyPr/>
        <a:lstStyle/>
        <a:p>
          <a:r>
            <a:rPr lang="en-US"/>
            <a:t>Peer rating and ranking</a:t>
          </a:r>
        </a:p>
      </dgm:t>
    </dgm:pt>
    <dgm:pt modelId="{BC04367A-A900-4976-900F-598C55804246}" type="parTrans" cxnId="{037386B7-8247-42A8-AD5A-BD8CB0C98D23}">
      <dgm:prSet/>
      <dgm:spPr/>
      <dgm:t>
        <a:bodyPr/>
        <a:lstStyle/>
        <a:p>
          <a:endParaRPr lang="en-US"/>
        </a:p>
      </dgm:t>
    </dgm:pt>
    <dgm:pt modelId="{74A26488-CF70-4ABC-B12D-C3319BB47EF6}" type="sibTrans" cxnId="{037386B7-8247-42A8-AD5A-BD8CB0C98D23}">
      <dgm:prSet/>
      <dgm:spPr/>
      <dgm:t>
        <a:bodyPr/>
        <a:lstStyle/>
        <a:p>
          <a:endParaRPr lang="en-US"/>
        </a:p>
      </dgm:t>
    </dgm:pt>
    <dgm:pt modelId="{815FFC53-BFC9-446A-A7E4-E0EE7B2CFD17}">
      <dgm:prSet phldrT="[Text]"/>
      <dgm:spPr/>
      <dgm:t>
        <a:bodyPr/>
        <a:lstStyle/>
        <a:p>
          <a:r>
            <a:rPr lang="en-US"/>
            <a:t>Applicant webinars</a:t>
          </a:r>
        </a:p>
      </dgm:t>
    </dgm:pt>
    <dgm:pt modelId="{63328ED1-D9E7-4C2F-AECB-18608676431B}" type="parTrans" cxnId="{358297AC-9DB5-4EFA-A669-69D8694CE2B9}">
      <dgm:prSet/>
      <dgm:spPr/>
      <dgm:t>
        <a:bodyPr/>
        <a:lstStyle/>
        <a:p>
          <a:endParaRPr lang="en-US"/>
        </a:p>
      </dgm:t>
    </dgm:pt>
    <dgm:pt modelId="{6653F8EB-E607-4738-8E50-4C577622B333}" type="sibTrans" cxnId="{358297AC-9DB5-4EFA-A669-69D8694CE2B9}">
      <dgm:prSet/>
      <dgm:spPr/>
      <dgm:t>
        <a:bodyPr/>
        <a:lstStyle/>
        <a:p>
          <a:endParaRPr lang="en-US"/>
        </a:p>
      </dgm:t>
    </dgm:pt>
    <dgm:pt modelId="{E088DB89-470A-49EC-A152-54A34EC090C4}">
      <dgm:prSet phldrT="[Text]"/>
      <dgm:spPr/>
      <dgm:t>
        <a:bodyPr/>
        <a:lstStyle/>
        <a:p>
          <a:endParaRPr lang="en-US"/>
        </a:p>
      </dgm:t>
    </dgm:pt>
    <dgm:pt modelId="{7EB01C6D-6422-4A37-9EFE-BDE757A81260}" type="parTrans" cxnId="{A73A0257-909F-48C7-AD1A-54B0B1D9BA52}">
      <dgm:prSet/>
      <dgm:spPr/>
      <dgm:t>
        <a:bodyPr/>
        <a:lstStyle/>
        <a:p>
          <a:endParaRPr lang="en-US"/>
        </a:p>
      </dgm:t>
    </dgm:pt>
    <dgm:pt modelId="{DBD7FEEA-6ADD-4D65-B15C-0F44B2D77B21}" type="sibTrans" cxnId="{A73A0257-909F-48C7-AD1A-54B0B1D9BA52}">
      <dgm:prSet/>
      <dgm:spPr/>
      <dgm:t>
        <a:bodyPr/>
        <a:lstStyle/>
        <a:p>
          <a:endParaRPr lang="en-US"/>
        </a:p>
      </dgm:t>
    </dgm:pt>
    <dgm:pt modelId="{2593472D-334D-4D77-8C83-3E671FB9D87B}">
      <dgm:prSet phldrT="[Text]"/>
      <dgm:spPr/>
      <dgm:t>
        <a:bodyPr/>
        <a:lstStyle/>
        <a:p>
          <a:r>
            <a:rPr lang="en-US"/>
            <a:t>Evaluation process and criteria</a:t>
          </a:r>
        </a:p>
      </dgm:t>
    </dgm:pt>
    <dgm:pt modelId="{2C8E899D-D36D-4A61-AA39-DBE9855E49D6}" type="parTrans" cxnId="{F369CF03-2D16-437C-B64D-42256599BDEE}">
      <dgm:prSet/>
      <dgm:spPr/>
      <dgm:t>
        <a:bodyPr/>
        <a:lstStyle/>
        <a:p>
          <a:endParaRPr lang="en-US"/>
        </a:p>
      </dgm:t>
    </dgm:pt>
    <dgm:pt modelId="{FED46F06-2C90-4792-9A75-643EA74359B9}" type="sibTrans" cxnId="{F369CF03-2D16-437C-B64D-42256599BDEE}">
      <dgm:prSet/>
      <dgm:spPr/>
      <dgm:t>
        <a:bodyPr/>
        <a:lstStyle/>
        <a:p>
          <a:endParaRPr lang="en-US"/>
        </a:p>
      </dgm:t>
    </dgm:pt>
    <dgm:pt modelId="{AF9A05D2-9666-49D4-862C-D9A42AACCD51}">
      <dgm:prSet phldrT="[Text]"/>
      <dgm:spPr/>
      <dgm:t>
        <a:bodyPr/>
        <a:lstStyle/>
        <a:p>
          <a:r>
            <a:rPr lang="en-US"/>
            <a:t>Stakeholder input</a:t>
          </a:r>
        </a:p>
      </dgm:t>
    </dgm:pt>
    <dgm:pt modelId="{57618F7E-835A-44CC-B508-502E7AAB6079}" type="parTrans" cxnId="{F859A325-B1F2-4E54-A2F5-2E0B2FCF5DED}">
      <dgm:prSet/>
      <dgm:spPr/>
      <dgm:t>
        <a:bodyPr/>
        <a:lstStyle/>
        <a:p>
          <a:endParaRPr lang="en-US"/>
        </a:p>
      </dgm:t>
    </dgm:pt>
    <dgm:pt modelId="{3E73AAEA-6556-4CC6-A250-DD1B2705231C}" type="sibTrans" cxnId="{F859A325-B1F2-4E54-A2F5-2E0B2FCF5DED}">
      <dgm:prSet/>
      <dgm:spPr/>
      <dgm:t>
        <a:bodyPr/>
        <a:lstStyle/>
        <a:p>
          <a:endParaRPr lang="en-US"/>
        </a:p>
      </dgm:t>
    </dgm:pt>
    <dgm:pt modelId="{370C10E9-D4C1-483A-9508-3FE527E05437}" type="pres">
      <dgm:prSet presAssocID="{650ADD08-51DC-48F1-B690-A48FBD3D28D4}" presName="vert0" presStyleCnt="0">
        <dgm:presLayoutVars>
          <dgm:dir/>
          <dgm:animOne val="branch"/>
          <dgm:animLvl val="lvl"/>
        </dgm:presLayoutVars>
      </dgm:prSet>
      <dgm:spPr/>
    </dgm:pt>
    <dgm:pt modelId="{FF33A9B6-713F-4693-AFE7-0712963E0A0C}" type="pres">
      <dgm:prSet presAssocID="{9A559685-4826-4FC4-B45B-09AC4A525DC5}" presName="thickLine" presStyleLbl="alignNode1" presStyleIdx="0" presStyleCnt="3"/>
      <dgm:spPr/>
    </dgm:pt>
    <dgm:pt modelId="{B2E02F61-C1CC-4AD5-ADD2-20DFCFBD015F}" type="pres">
      <dgm:prSet presAssocID="{9A559685-4826-4FC4-B45B-09AC4A525DC5}" presName="horz1" presStyleCnt="0"/>
      <dgm:spPr/>
    </dgm:pt>
    <dgm:pt modelId="{B10AA552-04D8-403E-8D81-6FE4EDCDF6CE}" type="pres">
      <dgm:prSet presAssocID="{9A559685-4826-4FC4-B45B-09AC4A525DC5}" presName="tx1" presStyleLbl="revTx" presStyleIdx="0" presStyleCnt="16"/>
      <dgm:spPr/>
    </dgm:pt>
    <dgm:pt modelId="{6295B5E6-A7D0-478B-9234-8B42FAD07AF0}" type="pres">
      <dgm:prSet presAssocID="{9A559685-4826-4FC4-B45B-09AC4A525DC5}" presName="vert1" presStyleCnt="0"/>
      <dgm:spPr/>
    </dgm:pt>
    <dgm:pt modelId="{BA29BC16-29F3-422E-8896-5C508F1E2D2E}" type="pres">
      <dgm:prSet presAssocID="{413568F9-B094-4549-9CF6-7623B61AC448}" presName="vertSpace2a" presStyleCnt="0"/>
      <dgm:spPr/>
    </dgm:pt>
    <dgm:pt modelId="{712D3536-7EF9-4884-B9CB-BB8E3A904BA9}" type="pres">
      <dgm:prSet presAssocID="{413568F9-B094-4549-9CF6-7623B61AC448}" presName="horz2" presStyleCnt="0"/>
      <dgm:spPr/>
    </dgm:pt>
    <dgm:pt modelId="{3A5B261D-7FF8-435D-A6C2-4897D1D2C13E}" type="pres">
      <dgm:prSet presAssocID="{413568F9-B094-4549-9CF6-7623B61AC448}" presName="horzSpace2" presStyleCnt="0"/>
      <dgm:spPr/>
    </dgm:pt>
    <dgm:pt modelId="{48C5B2DF-6B8D-49CC-ADB3-D5B132335885}" type="pres">
      <dgm:prSet presAssocID="{413568F9-B094-4549-9CF6-7623B61AC448}" presName="tx2" presStyleLbl="revTx" presStyleIdx="1" presStyleCnt="16"/>
      <dgm:spPr/>
    </dgm:pt>
    <dgm:pt modelId="{042277E6-957B-4CFD-9478-F20F0B8E0C42}" type="pres">
      <dgm:prSet presAssocID="{413568F9-B094-4549-9CF6-7623B61AC448}" presName="vert2" presStyleCnt="0"/>
      <dgm:spPr/>
    </dgm:pt>
    <dgm:pt modelId="{EF23244C-CBE7-479E-8BFF-549F4E4652CF}" type="pres">
      <dgm:prSet presAssocID="{413568F9-B094-4549-9CF6-7623B61AC448}" presName="thinLine2b" presStyleLbl="callout" presStyleIdx="0" presStyleCnt="13"/>
      <dgm:spPr/>
    </dgm:pt>
    <dgm:pt modelId="{3D7A42FD-13EC-48C8-8C78-12DF89D07AB7}" type="pres">
      <dgm:prSet presAssocID="{413568F9-B094-4549-9CF6-7623B61AC448}" presName="vertSpace2b" presStyleCnt="0"/>
      <dgm:spPr/>
    </dgm:pt>
    <dgm:pt modelId="{47BCBDF4-42B5-425B-9357-8050328630C3}" type="pres">
      <dgm:prSet presAssocID="{7E78969E-692F-4915-96CD-67B40ACBEEB6}" presName="horz2" presStyleCnt="0"/>
      <dgm:spPr/>
    </dgm:pt>
    <dgm:pt modelId="{C0B3DA44-2CAC-4E7C-9108-9D586DCAF03C}" type="pres">
      <dgm:prSet presAssocID="{7E78969E-692F-4915-96CD-67B40ACBEEB6}" presName="horzSpace2" presStyleCnt="0"/>
      <dgm:spPr/>
    </dgm:pt>
    <dgm:pt modelId="{119D0EE1-EF19-4D47-8A24-386AFD0F9513}" type="pres">
      <dgm:prSet presAssocID="{7E78969E-692F-4915-96CD-67B40ACBEEB6}" presName="tx2" presStyleLbl="revTx" presStyleIdx="2" presStyleCnt="16"/>
      <dgm:spPr/>
    </dgm:pt>
    <dgm:pt modelId="{71C8DA08-A871-49EA-ADBE-1FA7EA435F0B}" type="pres">
      <dgm:prSet presAssocID="{7E78969E-692F-4915-96CD-67B40ACBEEB6}" presName="vert2" presStyleCnt="0"/>
      <dgm:spPr/>
    </dgm:pt>
    <dgm:pt modelId="{0DED9CD2-EC69-4B93-9D94-2BF0F01EE7D7}" type="pres">
      <dgm:prSet presAssocID="{7E78969E-692F-4915-96CD-67B40ACBEEB6}" presName="thinLine2b" presStyleLbl="callout" presStyleIdx="1" presStyleCnt="13"/>
      <dgm:spPr/>
    </dgm:pt>
    <dgm:pt modelId="{8406F573-5F33-4201-ABDA-AF5BC5680198}" type="pres">
      <dgm:prSet presAssocID="{7E78969E-692F-4915-96CD-67B40ACBEEB6}" presName="vertSpace2b" presStyleCnt="0"/>
      <dgm:spPr/>
    </dgm:pt>
    <dgm:pt modelId="{7409BD1E-DAAA-492D-BA73-33F401383EA2}" type="pres">
      <dgm:prSet presAssocID="{5808E1F6-8E81-4385-8A9B-A02C4177E1AE}" presName="horz2" presStyleCnt="0"/>
      <dgm:spPr/>
    </dgm:pt>
    <dgm:pt modelId="{8945CA49-47D7-4A0B-B218-ED80D15D1447}" type="pres">
      <dgm:prSet presAssocID="{5808E1F6-8E81-4385-8A9B-A02C4177E1AE}" presName="horzSpace2" presStyleCnt="0"/>
      <dgm:spPr/>
    </dgm:pt>
    <dgm:pt modelId="{0F4A1FC3-9F55-4A99-B8E2-4E9021889E5E}" type="pres">
      <dgm:prSet presAssocID="{5808E1F6-8E81-4385-8A9B-A02C4177E1AE}" presName="tx2" presStyleLbl="revTx" presStyleIdx="3" presStyleCnt="16"/>
      <dgm:spPr/>
    </dgm:pt>
    <dgm:pt modelId="{9D210C27-F263-4703-957E-FE8E316153A0}" type="pres">
      <dgm:prSet presAssocID="{5808E1F6-8E81-4385-8A9B-A02C4177E1AE}" presName="vert2" presStyleCnt="0"/>
      <dgm:spPr/>
    </dgm:pt>
    <dgm:pt modelId="{C7F67568-2E3B-4FDD-958A-8C3171C0267A}" type="pres">
      <dgm:prSet presAssocID="{5808E1F6-8E81-4385-8A9B-A02C4177E1AE}" presName="thinLine2b" presStyleLbl="callout" presStyleIdx="2" presStyleCnt="13"/>
      <dgm:spPr/>
    </dgm:pt>
    <dgm:pt modelId="{13A672AA-D3B1-4C7F-BDE6-EFEC7A7E51D9}" type="pres">
      <dgm:prSet presAssocID="{5808E1F6-8E81-4385-8A9B-A02C4177E1AE}" presName="vertSpace2b" presStyleCnt="0"/>
      <dgm:spPr/>
    </dgm:pt>
    <dgm:pt modelId="{AFAB8D0A-2F3D-42AF-BE37-DEFF64C7B923}" type="pres">
      <dgm:prSet presAssocID="{5FD31F21-1E8D-4632-91FE-38EEA493023D}" presName="horz2" presStyleCnt="0"/>
      <dgm:spPr/>
    </dgm:pt>
    <dgm:pt modelId="{D283D126-D58B-49EB-A52B-0B751EC245A2}" type="pres">
      <dgm:prSet presAssocID="{5FD31F21-1E8D-4632-91FE-38EEA493023D}" presName="horzSpace2" presStyleCnt="0"/>
      <dgm:spPr/>
    </dgm:pt>
    <dgm:pt modelId="{F84DAD41-02B6-414A-A8C8-DBF636557CD2}" type="pres">
      <dgm:prSet presAssocID="{5FD31F21-1E8D-4632-91FE-38EEA493023D}" presName="tx2" presStyleLbl="revTx" presStyleIdx="4" presStyleCnt="16"/>
      <dgm:spPr/>
    </dgm:pt>
    <dgm:pt modelId="{F6F4EEFE-3A25-48DF-9C60-0A311046260D}" type="pres">
      <dgm:prSet presAssocID="{5FD31F21-1E8D-4632-91FE-38EEA493023D}" presName="vert2" presStyleCnt="0"/>
      <dgm:spPr/>
    </dgm:pt>
    <dgm:pt modelId="{405339C6-BC89-4EBE-93CE-583F6E490A9E}" type="pres">
      <dgm:prSet presAssocID="{5FD31F21-1E8D-4632-91FE-38EEA493023D}" presName="thinLine2b" presStyleLbl="callout" presStyleIdx="3" presStyleCnt="13"/>
      <dgm:spPr/>
    </dgm:pt>
    <dgm:pt modelId="{2352005C-1A12-4D54-BC8E-93B713723E83}" type="pres">
      <dgm:prSet presAssocID="{5FD31F21-1E8D-4632-91FE-38EEA493023D}" presName="vertSpace2b" presStyleCnt="0"/>
      <dgm:spPr/>
    </dgm:pt>
    <dgm:pt modelId="{6EEDD199-9E6E-483B-8177-B49B78B832E8}" type="pres">
      <dgm:prSet presAssocID="{623FFEC3-FEB0-4436-8986-10296F57455B}" presName="thickLine" presStyleLbl="alignNode1" presStyleIdx="1" presStyleCnt="3"/>
      <dgm:spPr/>
    </dgm:pt>
    <dgm:pt modelId="{C0BF2EC0-DC35-4480-A54F-6003C660AB5B}" type="pres">
      <dgm:prSet presAssocID="{623FFEC3-FEB0-4436-8986-10296F57455B}" presName="horz1" presStyleCnt="0"/>
      <dgm:spPr/>
    </dgm:pt>
    <dgm:pt modelId="{F65FCBC5-E904-4FCE-86BF-7CD9B8AD4F45}" type="pres">
      <dgm:prSet presAssocID="{623FFEC3-FEB0-4436-8986-10296F57455B}" presName="tx1" presStyleLbl="revTx" presStyleIdx="5" presStyleCnt="16"/>
      <dgm:spPr/>
    </dgm:pt>
    <dgm:pt modelId="{ABAD0FD9-D25E-47EA-B5EA-534D9F422D06}" type="pres">
      <dgm:prSet presAssocID="{623FFEC3-FEB0-4436-8986-10296F57455B}" presName="vert1" presStyleCnt="0"/>
      <dgm:spPr/>
    </dgm:pt>
    <dgm:pt modelId="{AF8083AD-75B3-4236-B6B2-2A3047A744D8}" type="pres">
      <dgm:prSet presAssocID="{41A77369-4080-4FD3-A1BC-D9097B849D6C}" presName="vertSpace2a" presStyleCnt="0"/>
      <dgm:spPr/>
    </dgm:pt>
    <dgm:pt modelId="{89892062-AF54-4ECA-92A6-568C0A7E3391}" type="pres">
      <dgm:prSet presAssocID="{41A77369-4080-4FD3-A1BC-D9097B849D6C}" presName="horz2" presStyleCnt="0"/>
      <dgm:spPr/>
    </dgm:pt>
    <dgm:pt modelId="{6BBB0F7C-C344-4994-B632-58EFC758BB47}" type="pres">
      <dgm:prSet presAssocID="{41A77369-4080-4FD3-A1BC-D9097B849D6C}" presName="horzSpace2" presStyleCnt="0"/>
      <dgm:spPr/>
    </dgm:pt>
    <dgm:pt modelId="{FA046CBC-B7F4-4A9D-BFB5-225997AB4C78}" type="pres">
      <dgm:prSet presAssocID="{41A77369-4080-4FD3-A1BC-D9097B849D6C}" presName="tx2" presStyleLbl="revTx" presStyleIdx="6" presStyleCnt="16"/>
      <dgm:spPr/>
    </dgm:pt>
    <dgm:pt modelId="{3A57D51E-768E-4BC1-B8C6-E5D0511978AC}" type="pres">
      <dgm:prSet presAssocID="{41A77369-4080-4FD3-A1BC-D9097B849D6C}" presName="vert2" presStyleCnt="0"/>
      <dgm:spPr/>
    </dgm:pt>
    <dgm:pt modelId="{DB1662A4-4EA6-400E-B767-F81A285BC5EE}" type="pres">
      <dgm:prSet presAssocID="{41A77369-4080-4FD3-A1BC-D9097B849D6C}" presName="thinLine2b" presStyleLbl="callout" presStyleIdx="4" presStyleCnt="13"/>
      <dgm:spPr/>
    </dgm:pt>
    <dgm:pt modelId="{CA26427C-081A-4D26-929F-5E34AC0CA650}" type="pres">
      <dgm:prSet presAssocID="{41A77369-4080-4FD3-A1BC-D9097B849D6C}" presName="vertSpace2b" presStyleCnt="0"/>
      <dgm:spPr/>
    </dgm:pt>
    <dgm:pt modelId="{8034B800-1911-4680-9917-6BC6897C38C8}" type="pres">
      <dgm:prSet presAssocID="{D0369789-1587-4AEA-A2D0-9B7A3D876B8E}" presName="horz2" presStyleCnt="0"/>
      <dgm:spPr/>
    </dgm:pt>
    <dgm:pt modelId="{576AD935-B465-45CB-8D4E-2ADA53182A77}" type="pres">
      <dgm:prSet presAssocID="{D0369789-1587-4AEA-A2D0-9B7A3D876B8E}" presName="horzSpace2" presStyleCnt="0"/>
      <dgm:spPr/>
    </dgm:pt>
    <dgm:pt modelId="{2B1A7A3C-10C0-4B95-929C-6675361E95C9}" type="pres">
      <dgm:prSet presAssocID="{D0369789-1587-4AEA-A2D0-9B7A3D876B8E}" presName="tx2" presStyleLbl="revTx" presStyleIdx="7" presStyleCnt="16"/>
      <dgm:spPr/>
    </dgm:pt>
    <dgm:pt modelId="{C225A691-2536-4638-BFAB-8712BC834CB7}" type="pres">
      <dgm:prSet presAssocID="{D0369789-1587-4AEA-A2D0-9B7A3D876B8E}" presName="vert2" presStyleCnt="0"/>
      <dgm:spPr/>
    </dgm:pt>
    <dgm:pt modelId="{CDA847C4-5C11-43C8-A477-2A03FB2E6822}" type="pres">
      <dgm:prSet presAssocID="{D0369789-1587-4AEA-A2D0-9B7A3D876B8E}" presName="thinLine2b" presStyleLbl="callout" presStyleIdx="5" presStyleCnt="13"/>
      <dgm:spPr/>
    </dgm:pt>
    <dgm:pt modelId="{89AF2B25-AFC1-419B-AB4A-D490AFE75C5F}" type="pres">
      <dgm:prSet presAssocID="{D0369789-1587-4AEA-A2D0-9B7A3D876B8E}" presName="vertSpace2b" presStyleCnt="0"/>
      <dgm:spPr/>
    </dgm:pt>
    <dgm:pt modelId="{E508A0BF-076F-4D16-9DFA-8975A83ADA00}" type="pres">
      <dgm:prSet presAssocID="{68178D81-5236-485D-BF31-2FAF117690B8}" presName="horz2" presStyleCnt="0"/>
      <dgm:spPr/>
    </dgm:pt>
    <dgm:pt modelId="{1B10D158-C68F-499E-9A25-1A8C74D4EB83}" type="pres">
      <dgm:prSet presAssocID="{68178D81-5236-485D-BF31-2FAF117690B8}" presName="horzSpace2" presStyleCnt="0"/>
      <dgm:spPr/>
    </dgm:pt>
    <dgm:pt modelId="{D5D90E55-BCED-457F-A87F-04DC08632E99}" type="pres">
      <dgm:prSet presAssocID="{68178D81-5236-485D-BF31-2FAF117690B8}" presName="tx2" presStyleLbl="revTx" presStyleIdx="8" presStyleCnt="16"/>
      <dgm:spPr/>
    </dgm:pt>
    <dgm:pt modelId="{B55FA5AC-738F-4006-BCCF-A0EB6F9BAD54}" type="pres">
      <dgm:prSet presAssocID="{68178D81-5236-485D-BF31-2FAF117690B8}" presName="vert2" presStyleCnt="0"/>
      <dgm:spPr/>
    </dgm:pt>
    <dgm:pt modelId="{841A95BE-5E8E-40AA-A643-BC57A117FF77}" type="pres">
      <dgm:prSet presAssocID="{68178D81-5236-485D-BF31-2FAF117690B8}" presName="thinLine2b" presStyleLbl="callout" presStyleIdx="6" presStyleCnt="13"/>
      <dgm:spPr/>
    </dgm:pt>
    <dgm:pt modelId="{981D2A8B-5128-4C92-84D2-4AFD230E33F9}" type="pres">
      <dgm:prSet presAssocID="{68178D81-5236-485D-BF31-2FAF117690B8}" presName="vertSpace2b" presStyleCnt="0"/>
      <dgm:spPr/>
    </dgm:pt>
    <dgm:pt modelId="{CA1AB31E-28D5-441D-8616-476D0EBC2C74}" type="pres">
      <dgm:prSet presAssocID="{2593472D-334D-4D77-8C83-3E671FB9D87B}" presName="horz2" presStyleCnt="0"/>
      <dgm:spPr/>
    </dgm:pt>
    <dgm:pt modelId="{CEC53E5E-BFD2-4EBF-8B36-08FD3757E9E2}" type="pres">
      <dgm:prSet presAssocID="{2593472D-334D-4D77-8C83-3E671FB9D87B}" presName="horzSpace2" presStyleCnt="0"/>
      <dgm:spPr/>
    </dgm:pt>
    <dgm:pt modelId="{B520240D-00A1-48F9-BC13-B45C3AF07BDB}" type="pres">
      <dgm:prSet presAssocID="{2593472D-334D-4D77-8C83-3E671FB9D87B}" presName="tx2" presStyleLbl="revTx" presStyleIdx="9" presStyleCnt="16"/>
      <dgm:spPr/>
    </dgm:pt>
    <dgm:pt modelId="{EE492056-A242-4ACF-80D8-8DF0518CE3F5}" type="pres">
      <dgm:prSet presAssocID="{2593472D-334D-4D77-8C83-3E671FB9D87B}" presName="vert2" presStyleCnt="0"/>
      <dgm:spPr/>
    </dgm:pt>
    <dgm:pt modelId="{80C64DCD-CA26-4220-AD16-9733E521143F}" type="pres">
      <dgm:prSet presAssocID="{2593472D-334D-4D77-8C83-3E671FB9D87B}" presName="thinLine2b" presStyleLbl="callout" presStyleIdx="7" presStyleCnt="13"/>
      <dgm:spPr/>
    </dgm:pt>
    <dgm:pt modelId="{F87898DB-2B43-4822-A4BA-97695CCD8702}" type="pres">
      <dgm:prSet presAssocID="{2593472D-334D-4D77-8C83-3E671FB9D87B}" presName="vertSpace2b" presStyleCnt="0"/>
      <dgm:spPr/>
    </dgm:pt>
    <dgm:pt modelId="{1929C1FE-C21B-4460-8F74-EA222141DD21}" type="pres">
      <dgm:prSet presAssocID="{E088DB89-470A-49EC-A152-54A34EC090C4}" presName="horz2" presStyleCnt="0"/>
      <dgm:spPr/>
    </dgm:pt>
    <dgm:pt modelId="{E694CEDF-F4F9-4BF9-87B2-58B532ED8C1B}" type="pres">
      <dgm:prSet presAssocID="{E088DB89-470A-49EC-A152-54A34EC090C4}" presName="horzSpace2" presStyleCnt="0"/>
      <dgm:spPr/>
    </dgm:pt>
    <dgm:pt modelId="{F6802010-847D-4407-91B8-0F236EA35B13}" type="pres">
      <dgm:prSet presAssocID="{E088DB89-470A-49EC-A152-54A34EC090C4}" presName="tx2" presStyleLbl="revTx" presStyleIdx="10" presStyleCnt="16"/>
      <dgm:spPr/>
    </dgm:pt>
    <dgm:pt modelId="{55DEE35D-6E8C-4C6F-BD1B-8BDA8EC85233}" type="pres">
      <dgm:prSet presAssocID="{E088DB89-470A-49EC-A152-54A34EC090C4}" presName="vert2" presStyleCnt="0"/>
      <dgm:spPr/>
    </dgm:pt>
    <dgm:pt modelId="{94FAA721-358D-453D-B9D8-D10D1F96A8B1}" type="pres">
      <dgm:prSet presAssocID="{E088DB89-470A-49EC-A152-54A34EC090C4}" presName="thinLine2b" presStyleLbl="callout" presStyleIdx="8" presStyleCnt="13"/>
      <dgm:spPr/>
    </dgm:pt>
    <dgm:pt modelId="{5EF2B5C3-E91F-43F1-BA00-840BA751303F}" type="pres">
      <dgm:prSet presAssocID="{E088DB89-470A-49EC-A152-54A34EC090C4}" presName="vertSpace2b" presStyleCnt="0"/>
      <dgm:spPr/>
    </dgm:pt>
    <dgm:pt modelId="{FA0A4315-C8A9-47C5-9495-029C0C312417}" type="pres">
      <dgm:prSet presAssocID="{E633DD16-4D69-4CC5-AD6A-BDFF003089A4}" presName="thickLine" presStyleLbl="alignNode1" presStyleIdx="2" presStyleCnt="3"/>
      <dgm:spPr/>
    </dgm:pt>
    <dgm:pt modelId="{7CF8FBF5-CA8B-4A54-B26C-DBAA38FF59EC}" type="pres">
      <dgm:prSet presAssocID="{E633DD16-4D69-4CC5-AD6A-BDFF003089A4}" presName="horz1" presStyleCnt="0"/>
      <dgm:spPr/>
    </dgm:pt>
    <dgm:pt modelId="{813ED2EA-7CE3-4BF2-B793-CCD0C0C31F86}" type="pres">
      <dgm:prSet presAssocID="{E633DD16-4D69-4CC5-AD6A-BDFF003089A4}" presName="tx1" presStyleLbl="revTx" presStyleIdx="11" presStyleCnt="16"/>
      <dgm:spPr/>
    </dgm:pt>
    <dgm:pt modelId="{5B88C941-31C2-4A97-857D-47126D0338D5}" type="pres">
      <dgm:prSet presAssocID="{E633DD16-4D69-4CC5-AD6A-BDFF003089A4}" presName="vert1" presStyleCnt="0"/>
      <dgm:spPr/>
    </dgm:pt>
    <dgm:pt modelId="{57EF5412-5F52-4C49-9DB3-9B1929769A42}" type="pres">
      <dgm:prSet presAssocID="{2C7614D1-4882-40C2-95F0-CFC960FD3628}" presName="vertSpace2a" presStyleCnt="0"/>
      <dgm:spPr/>
    </dgm:pt>
    <dgm:pt modelId="{7A43D20E-3E37-4E82-B9B7-8FC85C821FB2}" type="pres">
      <dgm:prSet presAssocID="{2C7614D1-4882-40C2-95F0-CFC960FD3628}" presName="horz2" presStyleCnt="0"/>
      <dgm:spPr/>
    </dgm:pt>
    <dgm:pt modelId="{A2D7DA88-9382-4A13-B708-2BA0272332C1}" type="pres">
      <dgm:prSet presAssocID="{2C7614D1-4882-40C2-95F0-CFC960FD3628}" presName="horzSpace2" presStyleCnt="0"/>
      <dgm:spPr/>
    </dgm:pt>
    <dgm:pt modelId="{AFDB791C-BD38-458D-8EDE-11B0EBCACA04}" type="pres">
      <dgm:prSet presAssocID="{2C7614D1-4882-40C2-95F0-CFC960FD3628}" presName="tx2" presStyleLbl="revTx" presStyleIdx="12" presStyleCnt="16"/>
      <dgm:spPr/>
    </dgm:pt>
    <dgm:pt modelId="{0FC472E1-AF15-47A6-BEA5-6A2302E686C8}" type="pres">
      <dgm:prSet presAssocID="{2C7614D1-4882-40C2-95F0-CFC960FD3628}" presName="vert2" presStyleCnt="0"/>
      <dgm:spPr/>
    </dgm:pt>
    <dgm:pt modelId="{D28DA076-A25B-4ACD-B152-400FAC6B3F4D}" type="pres">
      <dgm:prSet presAssocID="{2C7614D1-4882-40C2-95F0-CFC960FD3628}" presName="thinLine2b" presStyleLbl="callout" presStyleIdx="9" presStyleCnt="13"/>
      <dgm:spPr/>
    </dgm:pt>
    <dgm:pt modelId="{3A2735F7-6C86-46FC-80A0-1D2DCCD20A4F}" type="pres">
      <dgm:prSet presAssocID="{2C7614D1-4882-40C2-95F0-CFC960FD3628}" presName="vertSpace2b" presStyleCnt="0"/>
      <dgm:spPr/>
    </dgm:pt>
    <dgm:pt modelId="{79D7576F-7F0C-4B2C-9EA3-7F76F4D4A3F4}" type="pres">
      <dgm:prSet presAssocID="{815FFC53-BFC9-446A-A7E4-E0EE7B2CFD17}" presName="horz2" presStyleCnt="0"/>
      <dgm:spPr/>
    </dgm:pt>
    <dgm:pt modelId="{9AC97371-0FC7-47F9-8FF1-B71DD21492AA}" type="pres">
      <dgm:prSet presAssocID="{815FFC53-BFC9-446A-A7E4-E0EE7B2CFD17}" presName="horzSpace2" presStyleCnt="0"/>
      <dgm:spPr/>
    </dgm:pt>
    <dgm:pt modelId="{59E59AF1-B4EF-4970-95F6-70C5A8BC8E37}" type="pres">
      <dgm:prSet presAssocID="{815FFC53-BFC9-446A-A7E4-E0EE7B2CFD17}" presName="tx2" presStyleLbl="revTx" presStyleIdx="13" presStyleCnt="16"/>
      <dgm:spPr/>
    </dgm:pt>
    <dgm:pt modelId="{AFCC23C1-0B0C-45B0-B855-CBE917E28D08}" type="pres">
      <dgm:prSet presAssocID="{815FFC53-BFC9-446A-A7E4-E0EE7B2CFD17}" presName="vert2" presStyleCnt="0"/>
      <dgm:spPr/>
    </dgm:pt>
    <dgm:pt modelId="{5108F8F9-A968-4E77-949E-890AF662A831}" type="pres">
      <dgm:prSet presAssocID="{815FFC53-BFC9-446A-A7E4-E0EE7B2CFD17}" presName="thinLine2b" presStyleLbl="callout" presStyleIdx="10" presStyleCnt="13"/>
      <dgm:spPr/>
    </dgm:pt>
    <dgm:pt modelId="{783081ED-4261-42F1-AC67-1EEE2DEE702F}" type="pres">
      <dgm:prSet presAssocID="{815FFC53-BFC9-446A-A7E4-E0EE7B2CFD17}" presName="vertSpace2b" presStyleCnt="0"/>
      <dgm:spPr/>
    </dgm:pt>
    <dgm:pt modelId="{E6BC0967-B03D-4C50-BEBC-D39416A0EEF0}" type="pres">
      <dgm:prSet presAssocID="{F00924A5-CB06-40E0-B2BA-6C19602AF5FF}" presName="horz2" presStyleCnt="0"/>
      <dgm:spPr/>
    </dgm:pt>
    <dgm:pt modelId="{05BA733F-D6CF-4633-8B26-73D15BD50137}" type="pres">
      <dgm:prSet presAssocID="{F00924A5-CB06-40E0-B2BA-6C19602AF5FF}" presName="horzSpace2" presStyleCnt="0"/>
      <dgm:spPr/>
    </dgm:pt>
    <dgm:pt modelId="{568D28CA-4DC0-4D11-AC1A-0BAA72726EA0}" type="pres">
      <dgm:prSet presAssocID="{F00924A5-CB06-40E0-B2BA-6C19602AF5FF}" presName="tx2" presStyleLbl="revTx" presStyleIdx="14" presStyleCnt="16"/>
      <dgm:spPr/>
    </dgm:pt>
    <dgm:pt modelId="{8B4F7F4D-E3BC-44A6-8030-E282667E82D1}" type="pres">
      <dgm:prSet presAssocID="{F00924A5-CB06-40E0-B2BA-6C19602AF5FF}" presName="vert2" presStyleCnt="0"/>
      <dgm:spPr/>
    </dgm:pt>
    <dgm:pt modelId="{F88E02EF-89F3-454D-B80C-EF1D4F5D7E06}" type="pres">
      <dgm:prSet presAssocID="{F00924A5-CB06-40E0-B2BA-6C19602AF5FF}" presName="thinLine2b" presStyleLbl="callout" presStyleIdx="11" presStyleCnt="13"/>
      <dgm:spPr/>
    </dgm:pt>
    <dgm:pt modelId="{DBD47240-B6BF-43EF-9EDA-E1AD047EA61D}" type="pres">
      <dgm:prSet presAssocID="{F00924A5-CB06-40E0-B2BA-6C19602AF5FF}" presName="vertSpace2b" presStyleCnt="0"/>
      <dgm:spPr/>
    </dgm:pt>
    <dgm:pt modelId="{3A24A224-1AE0-42A8-A3FF-BBD347175DAE}" type="pres">
      <dgm:prSet presAssocID="{AF9A05D2-9666-49D4-862C-D9A42AACCD51}" presName="horz2" presStyleCnt="0"/>
      <dgm:spPr/>
    </dgm:pt>
    <dgm:pt modelId="{C8836115-4B97-4550-836C-435A30DF249E}" type="pres">
      <dgm:prSet presAssocID="{AF9A05D2-9666-49D4-862C-D9A42AACCD51}" presName="horzSpace2" presStyleCnt="0"/>
      <dgm:spPr/>
    </dgm:pt>
    <dgm:pt modelId="{B1767759-3433-4489-9613-EF97992575A4}" type="pres">
      <dgm:prSet presAssocID="{AF9A05D2-9666-49D4-862C-D9A42AACCD51}" presName="tx2" presStyleLbl="revTx" presStyleIdx="15" presStyleCnt="16"/>
      <dgm:spPr/>
    </dgm:pt>
    <dgm:pt modelId="{14B054A1-27A5-4277-AE0F-A6AE38C35056}" type="pres">
      <dgm:prSet presAssocID="{AF9A05D2-9666-49D4-862C-D9A42AACCD51}" presName="vert2" presStyleCnt="0"/>
      <dgm:spPr/>
    </dgm:pt>
    <dgm:pt modelId="{B478C99F-3533-41C9-B017-CD69F9577EE8}" type="pres">
      <dgm:prSet presAssocID="{AF9A05D2-9666-49D4-862C-D9A42AACCD51}" presName="thinLine2b" presStyleLbl="callout" presStyleIdx="12" presStyleCnt="13"/>
      <dgm:spPr/>
    </dgm:pt>
    <dgm:pt modelId="{FCA614E6-4BD4-484E-8B7D-6F25DEC7708F}" type="pres">
      <dgm:prSet presAssocID="{AF9A05D2-9666-49D4-862C-D9A42AACCD51}" presName="vertSpace2b" presStyleCnt="0"/>
      <dgm:spPr/>
    </dgm:pt>
  </dgm:ptLst>
  <dgm:cxnLst>
    <dgm:cxn modelId="{9E814A03-2F51-4C46-BD2C-7460E3844F23}" srcId="{E633DD16-4D69-4CC5-AD6A-BDFF003089A4}" destId="{2C7614D1-4882-40C2-95F0-CFC960FD3628}" srcOrd="0" destOrd="0" parTransId="{3142ADB9-B188-4A95-AC24-A1B293355661}" sibTransId="{4C487AEA-5830-4223-B58E-FF9E7676BF9B}"/>
    <dgm:cxn modelId="{F369CF03-2D16-437C-B64D-42256599BDEE}" srcId="{623FFEC3-FEB0-4436-8986-10296F57455B}" destId="{2593472D-334D-4D77-8C83-3E671FB9D87B}" srcOrd="3" destOrd="0" parTransId="{2C8E899D-D36D-4A61-AA39-DBE9855E49D6}" sibTransId="{FED46F06-2C90-4792-9A75-643EA74359B9}"/>
    <dgm:cxn modelId="{0DCB3F0E-5F10-42F4-A4AA-5F4CAEF1A3B3}" type="presOf" srcId="{815FFC53-BFC9-446A-A7E4-E0EE7B2CFD17}" destId="{59E59AF1-B4EF-4970-95F6-70C5A8BC8E37}" srcOrd="0" destOrd="0" presId="urn:microsoft.com/office/officeart/2008/layout/LinedList"/>
    <dgm:cxn modelId="{0AE48C17-A342-4C44-93F3-AF5AAA6F16E6}" type="presOf" srcId="{D0369789-1587-4AEA-A2D0-9B7A3D876B8E}" destId="{2B1A7A3C-10C0-4B95-929C-6675361E95C9}" srcOrd="0" destOrd="0" presId="urn:microsoft.com/office/officeart/2008/layout/LinedList"/>
    <dgm:cxn modelId="{F859A325-B1F2-4E54-A2F5-2E0B2FCF5DED}" srcId="{E633DD16-4D69-4CC5-AD6A-BDFF003089A4}" destId="{AF9A05D2-9666-49D4-862C-D9A42AACCD51}" srcOrd="3" destOrd="0" parTransId="{57618F7E-835A-44CC-B508-502E7AAB6079}" sibTransId="{3E73AAEA-6556-4CC6-A250-DD1B2705231C}"/>
    <dgm:cxn modelId="{6E2BB732-BE44-415C-92A4-325E6681A273}" srcId="{650ADD08-51DC-48F1-B690-A48FBD3D28D4}" destId="{9A559685-4826-4FC4-B45B-09AC4A525DC5}" srcOrd="0" destOrd="0" parTransId="{2617F166-2D83-471F-B73F-9CF57344C85F}" sibTransId="{9020E92D-E60F-4637-87D4-9595C47F9DD8}"/>
    <dgm:cxn modelId="{50AAEF5F-C83A-46D0-859C-750AC4B02653}" srcId="{E633DD16-4D69-4CC5-AD6A-BDFF003089A4}" destId="{F00924A5-CB06-40E0-B2BA-6C19602AF5FF}" srcOrd="2" destOrd="0" parTransId="{AD4762C6-F78B-4C2E-B01C-08EA21FF4846}" sibTransId="{20053097-17ED-4FFC-98C1-6C5F41AB1B2E}"/>
    <dgm:cxn modelId="{91D9EA67-814D-4E6D-983B-98D8BECFB2E1}" type="presOf" srcId="{F00924A5-CB06-40E0-B2BA-6C19602AF5FF}" destId="{568D28CA-4DC0-4D11-AC1A-0BAA72726EA0}" srcOrd="0" destOrd="0" presId="urn:microsoft.com/office/officeart/2008/layout/LinedList"/>
    <dgm:cxn modelId="{85CA3B4F-C4FD-467F-AE99-86417D525B32}" type="presOf" srcId="{7E78969E-692F-4915-96CD-67B40ACBEEB6}" destId="{119D0EE1-EF19-4D47-8A24-386AFD0F9513}" srcOrd="0" destOrd="0" presId="urn:microsoft.com/office/officeart/2008/layout/LinedList"/>
    <dgm:cxn modelId="{1BE3C075-71A0-4B9C-8C50-C8192DA0989C}" type="presOf" srcId="{413568F9-B094-4549-9CF6-7623B61AC448}" destId="{48C5B2DF-6B8D-49CC-ADB3-D5B132335885}" srcOrd="0" destOrd="0" presId="urn:microsoft.com/office/officeart/2008/layout/LinedList"/>
    <dgm:cxn modelId="{8D361F56-064E-4698-8C16-5CAFA0601C93}" type="presOf" srcId="{650ADD08-51DC-48F1-B690-A48FBD3D28D4}" destId="{370C10E9-D4C1-483A-9508-3FE527E05437}" srcOrd="0" destOrd="0" presId="urn:microsoft.com/office/officeart/2008/layout/LinedList"/>
    <dgm:cxn modelId="{A73A0257-909F-48C7-AD1A-54B0B1D9BA52}" srcId="{623FFEC3-FEB0-4436-8986-10296F57455B}" destId="{E088DB89-470A-49EC-A152-54A34EC090C4}" srcOrd="4" destOrd="0" parTransId="{7EB01C6D-6422-4A37-9EFE-BDE757A81260}" sibTransId="{DBD7FEEA-6ADD-4D65-B15C-0F44B2D77B21}"/>
    <dgm:cxn modelId="{D45C8177-4BB7-41EB-B513-AE518D6E61BC}" type="presOf" srcId="{2593472D-334D-4D77-8C83-3E671FB9D87B}" destId="{B520240D-00A1-48F9-BC13-B45C3AF07BDB}" srcOrd="0" destOrd="0" presId="urn:microsoft.com/office/officeart/2008/layout/LinedList"/>
    <dgm:cxn modelId="{D1CE6480-B18A-46B6-BC22-CA1518DFCD8F}" srcId="{9A559685-4826-4FC4-B45B-09AC4A525DC5}" destId="{413568F9-B094-4549-9CF6-7623B61AC448}" srcOrd="0" destOrd="0" parTransId="{1E699D62-70B3-4C68-9286-76C48E60D804}" sibTransId="{44D1BE83-FA5D-48B3-846A-36E4D72F9F45}"/>
    <dgm:cxn modelId="{CBF09186-D441-4A10-BA64-B975CBC9ED9D}" type="presOf" srcId="{623FFEC3-FEB0-4436-8986-10296F57455B}" destId="{F65FCBC5-E904-4FCE-86BF-7CD9B8AD4F45}" srcOrd="0" destOrd="0" presId="urn:microsoft.com/office/officeart/2008/layout/LinedList"/>
    <dgm:cxn modelId="{E6F34F9D-7847-4D2C-A5C9-B421BAC676DD}" srcId="{9A559685-4826-4FC4-B45B-09AC4A525DC5}" destId="{5FD31F21-1E8D-4632-91FE-38EEA493023D}" srcOrd="3" destOrd="0" parTransId="{55C079E1-446F-4AC4-BB03-670A8899223C}" sibTransId="{9C0597AF-AA35-4146-92A8-4EE6C5266AAC}"/>
    <dgm:cxn modelId="{358297AC-9DB5-4EFA-A669-69D8694CE2B9}" srcId="{E633DD16-4D69-4CC5-AD6A-BDFF003089A4}" destId="{815FFC53-BFC9-446A-A7E4-E0EE7B2CFD17}" srcOrd="1" destOrd="0" parTransId="{63328ED1-D9E7-4C2F-AECB-18608676431B}" sibTransId="{6653F8EB-E607-4738-8E50-4C577622B333}"/>
    <dgm:cxn modelId="{B36007AF-0CE3-4763-8DF3-0855FFC88A06}" type="presOf" srcId="{9A559685-4826-4FC4-B45B-09AC4A525DC5}" destId="{B10AA552-04D8-403E-8D81-6FE4EDCDF6CE}" srcOrd="0" destOrd="0" presId="urn:microsoft.com/office/officeart/2008/layout/LinedList"/>
    <dgm:cxn modelId="{037386B7-8247-42A8-AD5A-BD8CB0C98D23}" srcId="{623FFEC3-FEB0-4436-8986-10296F57455B}" destId="{68178D81-5236-485D-BF31-2FAF117690B8}" srcOrd="2" destOrd="0" parTransId="{BC04367A-A900-4976-900F-598C55804246}" sibTransId="{74A26488-CF70-4ABC-B12D-C3319BB47EF6}"/>
    <dgm:cxn modelId="{C1CACAB7-BDB2-4B26-A5D3-1791BE2E74EF}" srcId="{650ADD08-51DC-48F1-B690-A48FBD3D28D4}" destId="{E633DD16-4D69-4CC5-AD6A-BDFF003089A4}" srcOrd="2" destOrd="0" parTransId="{320047A2-B9BE-459D-A7AD-B23F3D44FE5A}" sibTransId="{A452522F-23B2-4D36-B9ED-3E520F325D0D}"/>
    <dgm:cxn modelId="{48D693BA-B3AB-44CA-974D-FD5E31C32DAB}" type="presOf" srcId="{5FD31F21-1E8D-4632-91FE-38EEA493023D}" destId="{F84DAD41-02B6-414A-A8C8-DBF636557CD2}" srcOrd="0" destOrd="0" presId="urn:microsoft.com/office/officeart/2008/layout/LinedList"/>
    <dgm:cxn modelId="{311BE5BF-EB74-43AD-B4A4-75FB7DBCB33B}" srcId="{623FFEC3-FEB0-4436-8986-10296F57455B}" destId="{41A77369-4080-4FD3-A1BC-D9097B849D6C}" srcOrd="0" destOrd="0" parTransId="{A805A8C6-1D7A-4F2A-BB75-B3F817DD007F}" sibTransId="{9FF1B704-8A89-4F31-9C75-B16A05D6AD8D}"/>
    <dgm:cxn modelId="{80441FC8-DA00-4538-8042-8CF58CFB22D8}" type="presOf" srcId="{AF9A05D2-9666-49D4-862C-D9A42AACCD51}" destId="{B1767759-3433-4489-9613-EF97992575A4}" srcOrd="0" destOrd="0" presId="urn:microsoft.com/office/officeart/2008/layout/LinedList"/>
    <dgm:cxn modelId="{5DC87ECE-5A7C-44C1-A6E1-AEB678BF9E10}" type="presOf" srcId="{68178D81-5236-485D-BF31-2FAF117690B8}" destId="{D5D90E55-BCED-457F-A87F-04DC08632E99}" srcOrd="0" destOrd="0" presId="urn:microsoft.com/office/officeart/2008/layout/LinedList"/>
    <dgm:cxn modelId="{2DFC59D6-BAB8-4568-B3E7-5D88E54B012A}" srcId="{9A559685-4826-4FC4-B45B-09AC4A525DC5}" destId="{7E78969E-692F-4915-96CD-67B40ACBEEB6}" srcOrd="1" destOrd="0" parTransId="{8D7F3FF8-80D3-47A0-B902-E6687D2B3998}" sibTransId="{3317E0EF-8632-480B-B1D5-A75FEBD77E9E}"/>
    <dgm:cxn modelId="{5B98D1D7-89A4-4905-8502-7EAF8E20A0A0}" type="presOf" srcId="{41A77369-4080-4FD3-A1BC-D9097B849D6C}" destId="{FA046CBC-B7F4-4A9D-BFB5-225997AB4C78}" srcOrd="0" destOrd="0" presId="urn:microsoft.com/office/officeart/2008/layout/LinedList"/>
    <dgm:cxn modelId="{DF2966D9-4D51-4AA6-924A-81613BCD74FF}" srcId="{623FFEC3-FEB0-4436-8986-10296F57455B}" destId="{D0369789-1587-4AEA-A2D0-9B7A3D876B8E}" srcOrd="1" destOrd="0" parTransId="{F4A98446-3E1B-4C96-B105-E2A4E571EEB0}" sibTransId="{A52FBB24-FC8F-48FC-A42C-75AC1B536FB8}"/>
    <dgm:cxn modelId="{876200E2-AB6D-4517-AC9D-E65070344035}" srcId="{9A559685-4826-4FC4-B45B-09AC4A525DC5}" destId="{5808E1F6-8E81-4385-8A9B-A02C4177E1AE}" srcOrd="2" destOrd="0" parTransId="{8B7627E3-66C5-446C-BDF5-32E5C7597000}" sibTransId="{0CB9C68F-C4E9-435D-8A46-D62B376192CD}"/>
    <dgm:cxn modelId="{497D04E8-6150-4908-B928-DDCFC47B19D1}" type="presOf" srcId="{5808E1F6-8E81-4385-8A9B-A02C4177E1AE}" destId="{0F4A1FC3-9F55-4A99-B8E2-4E9021889E5E}" srcOrd="0" destOrd="0" presId="urn:microsoft.com/office/officeart/2008/layout/LinedList"/>
    <dgm:cxn modelId="{A55BDCF0-A4E1-4241-97D2-CCA9BDAE8E43}" type="presOf" srcId="{E633DD16-4D69-4CC5-AD6A-BDFF003089A4}" destId="{813ED2EA-7CE3-4BF2-B793-CCD0C0C31F86}" srcOrd="0" destOrd="0" presId="urn:microsoft.com/office/officeart/2008/layout/LinedList"/>
    <dgm:cxn modelId="{5C2235F6-8484-45CB-8A03-2AC64C9E6521}" type="presOf" srcId="{2C7614D1-4882-40C2-95F0-CFC960FD3628}" destId="{AFDB791C-BD38-458D-8EDE-11B0EBCACA04}" srcOrd="0" destOrd="0" presId="urn:microsoft.com/office/officeart/2008/layout/LinedList"/>
    <dgm:cxn modelId="{A8E147F9-75ED-44B3-B6EF-206ED885B8B5}" srcId="{650ADD08-51DC-48F1-B690-A48FBD3D28D4}" destId="{623FFEC3-FEB0-4436-8986-10296F57455B}" srcOrd="1" destOrd="0" parTransId="{492EC6F2-19D1-4402-8D5E-9AA4F5ABFCBE}" sibTransId="{E1DAAB7D-397F-4F45-A452-D08C9E44A580}"/>
    <dgm:cxn modelId="{8B0312FC-ED36-4ADF-82CA-C1F1F5697314}" type="presOf" srcId="{E088DB89-470A-49EC-A152-54A34EC090C4}" destId="{F6802010-847D-4407-91B8-0F236EA35B13}" srcOrd="0" destOrd="0" presId="urn:microsoft.com/office/officeart/2008/layout/LinedList"/>
    <dgm:cxn modelId="{28D7DEAC-129E-4480-9D8D-A611556DD1AA}" type="presParOf" srcId="{370C10E9-D4C1-483A-9508-3FE527E05437}" destId="{FF33A9B6-713F-4693-AFE7-0712963E0A0C}" srcOrd="0" destOrd="0" presId="urn:microsoft.com/office/officeart/2008/layout/LinedList"/>
    <dgm:cxn modelId="{877D3945-811D-4AD9-B72D-B09008974FB1}" type="presParOf" srcId="{370C10E9-D4C1-483A-9508-3FE527E05437}" destId="{B2E02F61-C1CC-4AD5-ADD2-20DFCFBD015F}" srcOrd="1" destOrd="0" presId="urn:microsoft.com/office/officeart/2008/layout/LinedList"/>
    <dgm:cxn modelId="{65865373-FC98-402B-93CD-E0DF31E45604}" type="presParOf" srcId="{B2E02F61-C1CC-4AD5-ADD2-20DFCFBD015F}" destId="{B10AA552-04D8-403E-8D81-6FE4EDCDF6CE}" srcOrd="0" destOrd="0" presId="urn:microsoft.com/office/officeart/2008/layout/LinedList"/>
    <dgm:cxn modelId="{CC2A263C-8E0B-4916-95EF-16B81981FD74}" type="presParOf" srcId="{B2E02F61-C1CC-4AD5-ADD2-20DFCFBD015F}" destId="{6295B5E6-A7D0-478B-9234-8B42FAD07AF0}" srcOrd="1" destOrd="0" presId="urn:microsoft.com/office/officeart/2008/layout/LinedList"/>
    <dgm:cxn modelId="{1015617D-74A5-490F-8CDF-3F7FF4D071A2}" type="presParOf" srcId="{6295B5E6-A7D0-478B-9234-8B42FAD07AF0}" destId="{BA29BC16-29F3-422E-8896-5C508F1E2D2E}" srcOrd="0" destOrd="0" presId="urn:microsoft.com/office/officeart/2008/layout/LinedList"/>
    <dgm:cxn modelId="{B20092B6-C5D6-4892-AD3B-59C9C48B0FC7}" type="presParOf" srcId="{6295B5E6-A7D0-478B-9234-8B42FAD07AF0}" destId="{712D3536-7EF9-4884-B9CB-BB8E3A904BA9}" srcOrd="1" destOrd="0" presId="urn:microsoft.com/office/officeart/2008/layout/LinedList"/>
    <dgm:cxn modelId="{28306201-F84E-4EFA-94B6-757BD9864344}" type="presParOf" srcId="{712D3536-7EF9-4884-B9CB-BB8E3A904BA9}" destId="{3A5B261D-7FF8-435D-A6C2-4897D1D2C13E}" srcOrd="0" destOrd="0" presId="urn:microsoft.com/office/officeart/2008/layout/LinedList"/>
    <dgm:cxn modelId="{A5D634AE-3AB8-4674-B8BC-15514E382460}" type="presParOf" srcId="{712D3536-7EF9-4884-B9CB-BB8E3A904BA9}" destId="{48C5B2DF-6B8D-49CC-ADB3-D5B132335885}" srcOrd="1" destOrd="0" presId="urn:microsoft.com/office/officeart/2008/layout/LinedList"/>
    <dgm:cxn modelId="{F81AEC51-57F1-4284-85E8-219C25E39F61}" type="presParOf" srcId="{712D3536-7EF9-4884-B9CB-BB8E3A904BA9}" destId="{042277E6-957B-4CFD-9478-F20F0B8E0C42}" srcOrd="2" destOrd="0" presId="urn:microsoft.com/office/officeart/2008/layout/LinedList"/>
    <dgm:cxn modelId="{DDAE73EA-632A-4C10-B6F6-121BF51AF535}" type="presParOf" srcId="{6295B5E6-A7D0-478B-9234-8B42FAD07AF0}" destId="{EF23244C-CBE7-479E-8BFF-549F4E4652CF}" srcOrd="2" destOrd="0" presId="urn:microsoft.com/office/officeart/2008/layout/LinedList"/>
    <dgm:cxn modelId="{9311503C-7024-4899-B9F8-4D19C408BA23}" type="presParOf" srcId="{6295B5E6-A7D0-478B-9234-8B42FAD07AF0}" destId="{3D7A42FD-13EC-48C8-8C78-12DF89D07AB7}" srcOrd="3" destOrd="0" presId="urn:microsoft.com/office/officeart/2008/layout/LinedList"/>
    <dgm:cxn modelId="{900B4EC6-C70E-4C2D-8E79-D5DDC1CE312E}" type="presParOf" srcId="{6295B5E6-A7D0-478B-9234-8B42FAD07AF0}" destId="{47BCBDF4-42B5-425B-9357-8050328630C3}" srcOrd="4" destOrd="0" presId="urn:microsoft.com/office/officeart/2008/layout/LinedList"/>
    <dgm:cxn modelId="{94F5FF37-F52D-4644-935C-DFCFEADFF38D}" type="presParOf" srcId="{47BCBDF4-42B5-425B-9357-8050328630C3}" destId="{C0B3DA44-2CAC-4E7C-9108-9D586DCAF03C}" srcOrd="0" destOrd="0" presId="urn:microsoft.com/office/officeart/2008/layout/LinedList"/>
    <dgm:cxn modelId="{231CEE0F-28DF-4959-A841-21B82E7FE4BF}" type="presParOf" srcId="{47BCBDF4-42B5-425B-9357-8050328630C3}" destId="{119D0EE1-EF19-4D47-8A24-386AFD0F9513}" srcOrd="1" destOrd="0" presId="urn:microsoft.com/office/officeart/2008/layout/LinedList"/>
    <dgm:cxn modelId="{F7FFFD32-3BB7-4E81-AA17-AEF8B2EDE0F1}" type="presParOf" srcId="{47BCBDF4-42B5-425B-9357-8050328630C3}" destId="{71C8DA08-A871-49EA-ADBE-1FA7EA435F0B}" srcOrd="2" destOrd="0" presId="urn:microsoft.com/office/officeart/2008/layout/LinedList"/>
    <dgm:cxn modelId="{58857910-0635-497B-9140-344798266F54}" type="presParOf" srcId="{6295B5E6-A7D0-478B-9234-8B42FAD07AF0}" destId="{0DED9CD2-EC69-4B93-9D94-2BF0F01EE7D7}" srcOrd="5" destOrd="0" presId="urn:microsoft.com/office/officeart/2008/layout/LinedList"/>
    <dgm:cxn modelId="{44EBEC75-B9A6-4934-81D4-91994FE00026}" type="presParOf" srcId="{6295B5E6-A7D0-478B-9234-8B42FAD07AF0}" destId="{8406F573-5F33-4201-ABDA-AF5BC5680198}" srcOrd="6" destOrd="0" presId="urn:microsoft.com/office/officeart/2008/layout/LinedList"/>
    <dgm:cxn modelId="{43C1ABCF-C5E0-423A-A6BA-00926349E8CE}" type="presParOf" srcId="{6295B5E6-A7D0-478B-9234-8B42FAD07AF0}" destId="{7409BD1E-DAAA-492D-BA73-33F401383EA2}" srcOrd="7" destOrd="0" presId="urn:microsoft.com/office/officeart/2008/layout/LinedList"/>
    <dgm:cxn modelId="{498D3F10-344A-4C61-BF1B-A5A04EC52107}" type="presParOf" srcId="{7409BD1E-DAAA-492D-BA73-33F401383EA2}" destId="{8945CA49-47D7-4A0B-B218-ED80D15D1447}" srcOrd="0" destOrd="0" presId="urn:microsoft.com/office/officeart/2008/layout/LinedList"/>
    <dgm:cxn modelId="{F7D1FD66-910B-47E5-AB10-6318DA8E8076}" type="presParOf" srcId="{7409BD1E-DAAA-492D-BA73-33F401383EA2}" destId="{0F4A1FC3-9F55-4A99-B8E2-4E9021889E5E}" srcOrd="1" destOrd="0" presId="urn:microsoft.com/office/officeart/2008/layout/LinedList"/>
    <dgm:cxn modelId="{CE93628F-4F70-42F9-A461-39CDAAD24610}" type="presParOf" srcId="{7409BD1E-DAAA-492D-BA73-33F401383EA2}" destId="{9D210C27-F263-4703-957E-FE8E316153A0}" srcOrd="2" destOrd="0" presId="urn:microsoft.com/office/officeart/2008/layout/LinedList"/>
    <dgm:cxn modelId="{E5C52810-B2E1-44A9-8829-37260ADECD0C}" type="presParOf" srcId="{6295B5E6-A7D0-478B-9234-8B42FAD07AF0}" destId="{C7F67568-2E3B-4FDD-958A-8C3171C0267A}" srcOrd="8" destOrd="0" presId="urn:microsoft.com/office/officeart/2008/layout/LinedList"/>
    <dgm:cxn modelId="{40B57E1D-3992-4209-B568-E8FEF492B562}" type="presParOf" srcId="{6295B5E6-A7D0-478B-9234-8B42FAD07AF0}" destId="{13A672AA-D3B1-4C7F-BDE6-EFEC7A7E51D9}" srcOrd="9" destOrd="0" presId="urn:microsoft.com/office/officeart/2008/layout/LinedList"/>
    <dgm:cxn modelId="{8CA764D1-0524-4EE8-A180-D729B1706A6F}" type="presParOf" srcId="{6295B5E6-A7D0-478B-9234-8B42FAD07AF0}" destId="{AFAB8D0A-2F3D-42AF-BE37-DEFF64C7B923}" srcOrd="10" destOrd="0" presId="urn:microsoft.com/office/officeart/2008/layout/LinedList"/>
    <dgm:cxn modelId="{E13F0A3D-43E3-4CF8-B4B9-465C34F0D39B}" type="presParOf" srcId="{AFAB8D0A-2F3D-42AF-BE37-DEFF64C7B923}" destId="{D283D126-D58B-49EB-A52B-0B751EC245A2}" srcOrd="0" destOrd="0" presId="urn:microsoft.com/office/officeart/2008/layout/LinedList"/>
    <dgm:cxn modelId="{2AE370A3-8DDE-4672-993E-19BCDFACD0D4}" type="presParOf" srcId="{AFAB8D0A-2F3D-42AF-BE37-DEFF64C7B923}" destId="{F84DAD41-02B6-414A-A8C8-DBF636557CD2}" srcOrd="1" destOrd="0" presId="urn:microsoft.com/office/officeart/2008/layout/LinedList"/>
    <dgm:cxn modelId="{5BECDF34-B1D0-48DD-A830-17C4FFF167A1}" type="presParOf" srcId="{AFAB8D0A-2F3D-42AF-BE37-DEFF64C7B923}" destId="{F6F4EEFE-3A25-48DF-9C60-0A311046260D}" srcOrd="2" destOrd="0" presId="urn:microsoft.com/office/officeart/2008/layout/LinedList"/>
    <dgm:cxn modelId="{D235785E-B38A-44FC-B6FD-821B64CDD8B0}" type="presParOf" srcId="{6295B5E6-A7D0-478B-9234-8B42FAD07AF0}" destId="{405339C6-BC89-4EBE-93CE-583F6E490A9E}" srcOrd="11" destOrd="0" presId="urn:microsoft.com/office/officeart/2008/layout/LinedList"/>
    <dgm:cxn modelId="{08F6C1A7-8A18-4761-9CD9-5FA7E8043CA2}" type="presParOf" srcId="{6295B5E6-A7D0-478B-9234-8B42FAD07AF0}" destId="{2352005C-1A12-4D54-BC8E-93B713723E83}" srcOrd="12" destOrd="0" presId="urn:microsoft.com/office/officeart/2008/layout/LinedList"/>
    <dgm:cxn modelId="{326AA5EA-FC39-47B8-ADFF-F5788F36D180}" type="presParOf" srcId="{370C10E9-D4C1-483A-9508-3FE527E05437}" destId="{6EEDD199-9E6E-483B-8177-B49B78B832E8}" srcOrd="2" destOrd="0" presId="urn:microsoft.com/office/officeart/2008/layout/LinedList"/>
    <dgm:cxn modelId="{944D608F-2BCB-488E-9F37-AEDB65E14B3B}" type="presParOf" srcId="{370C10E9-D4C1-483A-9508-3FE527E05437}" destId="{C0BF2EC0-DC35-4480-A54F-6003C660AB5B}" srcOrd="3" destOrd="0" presId="urn:microsoft.com/office/officeart/2008/layout/LinedList"/>
    <dgm:cxn modelId="{BBFC0BB4-3585-4F2E-9299-9BA3F5FBF63E}" type="presParOf" srcId="{C0BF2EC0-DC35-4480-A54F-6003C660AB5B}" destId="{F65FCBC5-E904-4FCE-86BF-7CD9B8AD4F45}" srcOrd="0" destOrd="0" presId="urn:microsoft.com/office/officeart/2008/layout/LinedList"/>
    <dgm:cxn modelId="{70360CC6-858B-4ADD-A72F-502B92BFA110}" type="presParOf" srcId="{C0BF2EC0-DC35-4480-A54F-6003C660AB5B}" destId="{ABAD0FD9-D25E-47EA-B5EA-534D9F422D06}" srcOrd="1" destOrd="0" presId="urn:microsoft.com/office/officeart/2008/layout/LinedList"/>
    <dgm:cxn modelId="{3FE44901-011F-4F39-9AFD-61A306154027}" type="presParOf" srcId="{ABAD0FD9-D25E-47EA-B5EA-534D9F422D06}" destId="{AF8083AD-75B3-4236-B6B2-2A3047A744D8}" srcOrd="0" destOrd="0" presId="urn:microsoft.com/office/officeart/2008/layout/LinedList"/>
    <dgm:cxn modelId="{18317623-88E2-4825-9C29-E837A131C0FF}" type="presParOf" srcId="{ABAD0FD9-D25E-47EA-B5EA-534D9F422D06}" destId="{89892062-AF54-4ECA-92A6-568C0A7E3391}" srcOrd="1" destOrd="0" presId="urn:microsoft.com/office/officeart/2008/layout/LinedList"/>
    <dgm:cxn modelId="{BBF9C36C-9EF6-4455-AD1F-80C5472759BF}" type="presParOf" srcId="{89892062-AF54-4ECA-92A6-568C0A7E3391}" destId="{6BBB0F7C-C344-4994-B632-58EFC758BB47}" srcOrd="0" destOrd="0" presId="urn:microsoft.com/office/officeart/2008/layout/LinedList"/>
    <dgm:cxn modelId="{427B13DD-BF01-44E5-8731-B2B506023A1A}" type="presParOf" srcId="{89892062-AF54-4ECA-92A6-568C0A7E3391}" destId="{FA046CBC-B7F4-4A9D-BFB5-225997AB4C78}" srcOrd="1" destOrd="0" presId="urn:microsoft.com/office/officeart/2008/layout/LinedList"/>
    <dgm:cxn modelId="{1B7D8B38-58FB-4B1E-8A05-E85F4DA52BBC}" type="presParOf" srcId="{89892062-AF54-4ECA-92A6-568C0A7E3391}" destId="{3A57D51E-768E-4BC1-B8C6-E5D0511978AC}" srcOrd="2" destOrd="0" presId="urn:microsoft.com/office/officeart/2008/layout/LinedList"/>
    <dgm:cxn modelId="{0B553279-D5B0-4A51-9321-E26F57ECEA1E}" type="presParOf" srcId="{ABAD0FD9-D25E-47EA-B5EA-534D9F422D06}" destId="{DB1662A4-4EA6-400E-B767-F81A285BC5EE}" srcOrd="2" destOrd="0" presId="urn:microsoft.com/office/officeart/2008/layout/LinedList"/>
    <dgm:cxn modelId="{D8CCF451-997B-414A-8FA8-8D6208DC3B94}" type="presParOf" srcId="{ABAD0FD9-D25E-47EA-B5EA-534D9F422D06}" destId="{CA26427C-081A-4D26-929F-5E34AC0CA650}" srcOrd="3" destOrd="0" presId="urn:microsoft.com/office/officeart/2008/layout/LinedList"/>
    <dgm:cxn modelId="{65CCC0BE-32DB-4FDE-927A-FFB23EAEEF10}" type="presParOf" srcId="{ABAD0FD9-D25E-47EA-B5EA-534D9F422D06}" destId="{8034B800-1911-4680-9917-6BC6897C38C8}" srcOrd="4" destOrd="0" presId="urn:microsoft.com/office/officeart/2008/layout/LinedList"/>
    <dgm:cxn modelId="{7AD7780F-6A5B-4C09-B944-6276C92EE94F}" type="presParOf" srcId="{8034B800-1911-4680-9917-6BC6897C38C8}" destId="{576AD935-B465-45CB-8D4E-2ADA53182A77}" srcOrd="0" destOrd="0" presId="urn:microsoft.com/office/officeart/2008/layout/LinedList"/>
    <dgm:cxn modelId="{EA479C46-CB93-4822-BD0D-DB32C0B04B85}" type="presParOf" srcId="{8034B800-1911-4680-9917-6BC6897C38C8}" destId="{2B1A7A3C-10C0-4B95-929C-6675361E95C9}" srcOrd="1" destOrd="0" presId="urn:microsoft.com/office/officeart/2008/layout/LinedList"/>
    <dgm:cxn modelId="{35989E8B-DF69-445B-A53A-CC7E8AA31899}" type="presParOf" srcId="{8034B800-1911-4680-9917-6BC6897C38C8}" destId="{C225A691-2536-4638-BFAB-8712BC834CB7}" srcOrd="2" destOrd="0" presId="urn:microsoft.com/office/officeart/2008/layout/LinedList"/>
    <dgm:cxn modelId="{DE690C5B-18FB-44B9-ADCB-E0CA64D56D22}" type="presParOf" srcId="{ABAD0FD9-D25E-47EA-B5EA-534D9F422D06}" destId="{CDA847C4-5C11-43C8-A477-2A03FB2E6822}" srcOrd="5" destOrd="0" presId="urn:microsoft.com/office/officeart/2008/layout/LinedList"/>
    <dgm:cxn modelId="{9E14021E-0445-47F6-B863-F63CEEC9C7F4}" type="presParOf" srcId="{ABAD0FD9-D25E-47EA-B5EA-534D9F422D06}" destId="{89AF2B25-AFC1-419B-AB4A-D490AFE75C5F}" srcOrd="6" destOrd="0" presId="urn:microsoft.com/office/officeart/2008/layout/LinedList"/>
    <dgm:cxn modelId="{1FF1FBEE-FDC0-457E-BA97-3B59C3AC0A8F}" type="presParOf" srcId="{ABAD0FD9-D25E-47EA-B5EA-534D9F422D06}" destId="{E508A0BF-076F-4D16-9DFA-8975A83ADA00}" srcOrd="7" destOrd="0" presId="urn:microsoft.com/office/officeart/2008/layout/LinedList"/>
    <dgm:cxn modelId="{6EE7D8CA-6660-4B7E-8DFD-0D3AB8BA6F9C}" type="presParOf" srcId="{E508A0BF-076F-4D16-9DFA-8975A83ADA00}" destId="{1B10D158-C68F-499E-9A25-1A8C74D4EB83}" srcOrd="0" destOrd="0" presId="urn:microsoft.com/office/officeart/2008/layout/LinedList"/>
    <dgm:cxn modelId="{923065F5-BC40-4579-A52C-1EAC063E6A7D}" type="presParOf" srcId="{E508A0BF-076F-4D16-9DFA-8975A83ADA00}" destId="{D5D90E55-BCED-457F-A87F-04DC08632E99}" srcOrd="1" destOrd="0" presId="urn:microsoft.com/office/officeart/2008/layout/LinedList"/>
    <dgm:cxn modelId="{6CABA477-6824-4781-AED7-AA48708EB5D3}" type="presParOf" srcId="{E508A0BF-076F-4D16-9DFA-8975A83ADA00}" destId="{B55FA5AC-738F-4006-BCCF-A0EB6F9BAD54}" srcOrd="2" destOrd="0" presId="urn:microsoft.com/office/officeart/2008/layout/LinedList"/>
    <dgm:cxn modelId="{AD9669DA-D4E5-4062-9126-A02CF18E437E}" type="presParOf" srcId="{ABAD0FD9-D25E-47EA-B5EA-534D9F422D06}" destId="{841A95BE-5E8E-40AA-A643-BC57A117FF77}" srcOrd="8" destOrd="0" presId="urn:microsoft.com/office/officeart/2008/layout/LinedList"/>
    <dgm:cxn modelId="{DB87E13E-3E20-4178-A858-848DF41AC7D5}" type="presParOf" srcId="{ABAD0FD9-D25E-47EA-B5EA-534D9F422D06}" destId="{981D2A8B-5128-4C92-84D2-4AFD230E33F9}" srcOrd="9" destOrd="0" presId="urn:microsoft.com/office/officeart/2008/layout/LinedList"/>
    <dgm:cxn modelId="{F58DBA69-EDAC-41AB-B965-2C5CB56AFF19}" type="presParOf" srcId="{ABAD0FD9-D25E-47EA-B5EA-534D9F422D06}" destId="{CA1AB31E-28D5-441D-8616-476D0EBC2C74}" srcOrd="10" destOrd="0" presId="urn:microsoft.com/office/officeart/2008/layout/LinedList"/>
    <dgm:cxn modelId="{B4F3F4C2-7655-40BF-858D-8C5DC6E04882}" type="presParOf" srcId="{CA1AB31E-28D5-441D-8616-476D0EBC2C74}" destId="{CEC53E5E-BFD2-4EBF-8B36-08FD3757E9E2}" srcOrd="0" destOrd="0" presId="urn:microsoft.com/office/officeart/2008/layout/LinedList"/>
    <dgm:cxn modelId="{0CBA65B6-88DF-4FBA-BF41-A3567BE57EA8}" type="presParOf" srcId="{CA1AB31E-28D5-441D-8616-476D0EBC2C74}" destId="{B520240D-00A1-48F9-BC13-B45C3AF07BDB}" srcOrd="1" destOrd="0" presId="urn:microsoft.com/office/officeart/2008/layout/LinedList"/>
    <dgm:cxn modelId="{8D6D0A85-E9CF-4ACB-A37C-6BF32E407777}" type="presParOf" srcId="{CA1AB31E-28D5-441D-8616-476D0EBC2C74}" destId="{EE492056-A242-4ACF-80D8-8DF0518CE3F5}" srcOrd="2" destOrd="0" presId="urn:microsoft.com/office/officeart/2008/layout/LinedList"/>
    <dgm:cxn modelId="{5F59934A-10A0-4465-9414-87815D2CCD76}" type="presParOf" srcId="{ABAD0FD9-D25E-47EA-B5EA-534D9F422D06}" destId="{80C64DCD-CA26-4220-AD16-9733E521143F}" srcOrd="11" destOrd="0" presId="urn:microsoft.com/office/officeart/2008/layout/LinedList"/>
    <dgm:cxn modelId="{1A4C33AE-F299-4373-859D-2225F208CF4E}" type="presParOf" srcId="{ABAD0FD9-D25E-47EA-B5EA-534D9F422D06}" destId="{F87898DB-2B43-4822-A4BA-97695CCD8702}" srcOrd="12" destOrd="0" presId="urn:microsoft.com/office/officeart/2008/layout/LinedList"/>
    <dgm:cxn modelId="{29251FAB-0383-4983-BD1A-FCE5E2C5D7B5}" type="presParOf" srcId="{ABAD0FD9-D25E-47EA-B5EA-534D9F422D06}" destId="{1929C1FE-C21B-4460-8F74-EA222141DD21}" srcOrd="13" destOrd="0" presId="urn:microsoft.com/office/officeart/2008/layout/LinedList"/>
    <dgm:cxn modelId="{0CC67B6F-4F13-45BE-A4CC-8402EF18FAE0}" type="presParOf" srcId="{1929C1FE-C21B-4460-8F74-EA222141DD21}" destId="{E694CEDF-F4F9-4BF9-87B2-58B532ED8C1B}" srcOrd="0" destOrd="0" presId="urn:microsoft.com/office/officeart/2008/layout/LinedList"/>
    <dgm:cxn modelId="{DA200C9A-2BAE-49C3-A5C7-61B928627EE0}" type="presParOf" srcId="{1929C1FE-C21B-4460-8F74-EA222141DD21}" destId="{F6802010-847D-4407-91B8-0F236EA35B13}" srcOrd="1" destOrd="0" presId="urn:microsoft.com/office/officeart/2008/layout/LinedList"/>
    <dgm:cxn modelId="{B49B8F25-7734-4783-8D34-A87289F69200}" type="presParOf" srcId="{1929C1FE-C21B-4460-8F74-EA222141DD21}" destId="{55DEE35D-6E8C-4C6F-BD1B-8BDA8EC85233}" srcOrd="2" destOrd="0" presId="urn:microsoft.com/office/officeart/2008/layout/LinedList"/>
    <dgm:cxn modelId="{C64E95A4-E522-4411-A018-09806CCAEFCB}" type="presParOf" srcId="{ABAD0FD9-D25E-47EA-B5EA-534D9F422D06}" destId="{94FAA721-358D-453D-B9D8-D10D1F96A8B1}" srcOrd="14" destOrd="0" presId="urn:microsoft.com/office/officeart/2008/layout/LinedList"/>
    <dgm:cxn modelId="{C56271D9-0D67-4E4D-A54A-0CABF7DB187C}" type="presParOf" srcId="{ABAD0FD9-D25E-47EA-B5EA-534D9F422D06}" destId="{5EF2B5C3-E91F-43F1-BA00-840BA751303F}" srcOrd="15" destOrd="0" presId="urn:microsoft.com/office/officeart/2008/layout/LinedList"/>
    <dgm:cxn modelId="{D938E8AE-B6C8-4670-8ACF-90C1B080C73A}" type="presParOf" srcId="{370C10E9-D4C1-483A-9508-3FE527E05437}" destId="{FA0A4315-C8A9-47C5-9495-029C0C312417}" srcOrd="4" destOrd="0" presId="urn:microsoft.com/office/officeart/2008/layout/LinedList"/>
    <dgm:cxn modelId="{10DA5018-F866-4AAE-9E75-285B01782DF3}" type="presParOf" srcId="{370C10E9-D4C1-483A-9508-3FE527E05437}" destId="{7CF8FBF5-CA8B-4A54-B26C-DBAA38FF59EC}" srcOrd="5" destOrd="0" presId="urn:microsoft.com/office/officeart/2008/layout/LinedList"/>
    <dgm:cxn modelId="{6F75AA29-A33B-43B7-A83C-E0C477202F23}" type="presParOf" srcId="{7CF8FBF5-CA8B-4A54-B26C-DBAA38FF59EC}" destId="{813ED2EA-7CE3-4BF2-B793-CCD0C0C31F86}" srcOrd="0" destOrd="0" presId="urn:microsoft.com/office/officeart/2008/layout/LinedList"/>
    <dgm:cxn modelId="{E2F1CDF2-7E8F-4A4E-B4ED-5275E8F7C4A6}" type="presParOf" srcId="{7CF8FBF5-CA8B-4A54-B26C-DBAA38FF59EC}" destId="{5B88C941-31C2-4A97-857D-47126D0338D5}" srcOrd="1" destOrd="0" presId="urn:microsoft.com/office/officeart/2008/layout/LinedList"/>
    <dgm:cxn modelId="{1A422EDF-B14C-4EAD-B4E6-CEE06A25A4B0}" type="presParOf" srcId="{5B88C941-31C2-4A97-857D-47126D0338D5}" destId="{57EF5412-5F52-4C49-9DB3-9B1929769A42}" srcOrd="0" destOrd="0" presId="urn:microsoft.com/office/officeart/2008/layout/LinedList"/>
    <dgm:cxn modelId="{AFB5F70A-4ACD-4D02-A24F-0E4D3E038373}" type="presParOf" srcId="{5B88C941-31C2-4A97-857D-47126D0338D5}" destId="{7A43D20E-3E37-4E82-B9B7-8FC85C821FB2}" srcOrd="1" destOrd="0" presId="urn:microsoft.com/office/officeart/2008/layout/LinedList"/>
    <dgm:cxn modelId="{49C53AB2-E608-46A4-8216-3B9E24271552}" type="presParOf" srcId="{7A43D20E-3E37-4E82-B9B7-8FC85C821FB2}" destId="{A2D7DA88-9382-4A13-B708-2BA0272332C1}" srcOrd="0" destOrd="0" presId="urn:microsoft.com/office/officeart/2008/layout/LinedList"/>
    <dgm:cxn modelId="{3D3071EF-2FAB-4CC6-AF3A-C301CE53366E}" type="presParOf" srcId="{7A43D20E-3E37-4E82-B9B7-8FC85C821FB2}" destId="{AFDB791C-BD38-458D-8EDE-11B0EBCACA04}" srcOrd="1" destOrd="0" presId="urn:microsoft.com/office/officeart/2008/layout/LinedList"/>
    <dgm:cxn modelId="{677BA90C-F20C-4A53-A103-E6FD4F6A61E1}" type="presParOf" srcId="{7A43D20E-3E37-4E82-B9B7-8FC85C821FB2}" destId="{0FC472E1-AF15-47A6-BEA5-6A2302E686C8}" srcOrd="2" destOrd="0" presId="urn:microsoft.com/office/officeart/2008/layout/LinedList"/>
    <dgm:cxn modelId="{1EEACC42-E0DB-4457-AD16-EC788097C578}" type="presParOf" srcId="{5B88C941-31C2-4A97-857D-47126D0338D5}" destId="{D28DA076-A25B-4ACD-B152-400FAC6B3F4D}" srcOrd="2" destOrd="0" presId="urn:microsoft.com/office/officeart/2008/layout/LinedList"/>
    <dgm:cxn modelId="{76021825-E097-4BA8-8C3C-327A577177D8}" type="presParOf" srcId="{5B88C941-31C2-4A97-857D-47126D0338D5}" destId="{3A2735F7-6C86-46FC-80A0-1D2DCCD20A4F}" srcOrd="3" destOrd="0" presId="urn:microsoft.com/office/officeart/2008/layout/LinedList"/>
    <dgm:cxn modelId="{5D7321E7-C1EE-456B-8B58-1CA61FC9691C}" type="presParOf" srcId="{5B88C941-31C2-4A97-857D-47126D0338D5}" destId="{79D7576F-7F0C-4B2C-9EA3-7F76F4D4A3F4}" srcOrd="4" destOrd="0" presId="urn:microsoft.com/office/officeart/2008/layout/LinedList"/>
    <dgm:cxn modelId="{4C873370-E9E2-4824-8EB6-D07C5A42545F}" type="presParOf" srcId="{79D7576F-7F0C-4B2C-9EA3-7F76F4D4A3F4}" destId="{9AC97371-0FC7-47F9-8FF1-B71DD21492AA}" srcOrd="0" destOrd="0" presId="urn:microsoft.com/office/officeart/2008/layout/LinedList"/>
    <dgm:cxn modelId="{A1A7B2F3-5C5D-406C-ADB8-514C0A68B05F}" type="presParOf" srcId="{79D7576F-7F0C-4B2C-9EA3-7F76F4D4A3F4}" destId="{59E59AF1-B4EF-4970-95F6-70C5A8BC8E37}" srcOrd="1" destOrd="0" presId="urn:microsoft.com/office/officeart/2008/layout/LinedList"/>
    <dgm:cxn modelId="{6094779F-3237-4B07-9F01-52DFB2B758F4}" type="presParOf" srcId="{79D7576F-7F0C-4B2C-9EA3-7F76F4D4A3F4}" destId="{AFCC23C1-0B0C-45B0-B855-CBE917E28D08}" srcOrd="2" destOrd="0" presId="urn:microsoft.com/office/officeart/2008/layout/LinedList"/>
    <dgm:cxn modelId="{C9E32452-0804-465D-8C85-6B435AE76455}" type="presParOf" srcId="{5B88C941-31C2-4A97-857D-47126D0338D5}" destId="{5108F8F9-A968-4E77-949E-890AF662A831}" srcOrd="5" destOrd="0" presId="urn:microsoft.com/office/officeart/2008/layout/LinedList"/>
    <dgm:cxn modelId="{ECA528EB-658C-49C5-94C6-BE81D7C2E8E0}" type="presParOf" srcId="{5B88C941-31C2-4A97-857D-47126D0338D5}" destId="{783081ED-4261-42F1-AC67-1EEE2DEE702F}" srcOrd="6" destOrd="0" presId="urn:microsoft.com/office/officeart/2008/layout/LinedList"/>
    <dgm:cxn modelId="{C8C8BA42-36D5-4457-A83C-CB8F5C6835E3}" type="presParOf" srcId="{5B88C941-31C2-4A97-857D-47126D0338D5}" destId="{E6BC0967-B03D-4C50-BEBC-D39416A0EEF0}" srcOrd="7" destOrd="0" presId="urn:microsoft.com/office/officeart/2008/layout/LinedList"/>
    <dgm:cxn modelId="{A7CF9F5F-8F2C-4F5E-A9FC-044585F7BA4D}" type="presParOf" srcId="{E6BC0967-B03D-4C50-BEBC-D39416A0EEF0}" destId="{05BA733F-D6CF-4633-8B26-73D15BD50137}" srcOrd="0" destOrd="0" presId="urn:microsoft.com/office/officeart/2008/layout/LinedList"/>
    <dgm:cxn modelId="{E7B547D0-F6DC-4E8D-A137-507CCA016232}" type="presParOf" srcId="{E6BC0967-B03D-4C50-BEBC-D39416A0EEF0}" destId="{568D28CA-4DC0-4D11-AC1A-0BAA72726EA0}" srcOrd="1" destOrd="0" presId="urn:microsoft.com/office/officeart/2008/layout/LinedList"/>
    <dgm:cxn modelId="{E9F9B723-F0D0-4C1E-81DE-2042F56D9E19}" type="presParOf" srcId="{E6BC0967-B03D-4C50-BEBC-D39416A0EEF0}" destId="{8B4F7F4D-E3BC-44A6-8030-E282667E82D1}" srcOrd="2" destOrd="0" presId="urn:microsoft.com/office/officeart/2008/layout/LinedList"/>
    <dgm:cxn modelId="{F3D0D23F-7FEB-430D-9573-E9A309FF947C}" type="presParOf" srcId="{5B88C941-31C2-4A97-857D-47126D0338D5}" destId="{F88E02EF-89F3-454D-B80C-EF1D4F5D7E06}" srcOrd="8" destOrd="0" presId="urn:microsoft.com/office/officeart/2008/layout/LinedList"/>
    <dgm:cxn modelId="{844DC158-6EBE-4804-96E5-D09A32273963}" type="presParOf" srcId="{5B88C941-31C2-4A97-857D-47126D0338D5}" destId="{DBD47240-B6BF-43EF-9EDA-E1AD047EA61D}" srcOrd="9" destOrd="0" presId="urn:microsoft.com/office/officeart/2008/layout/LinedList"/>
    <dgm:cxn modelId="{2A8DE6BE-A004-4CE3-A66B-FEA25C5CAA0E}" type="presParOf" srcId="{5B88C941-31C2-4A97-857D-47126D0338D5}" destId="{3A24A224-1AE0-42A8-A3FF-BBD347175DAE}" srcOrd="10" destOrd="0" presId="urn:microsoft.com/office/officeart/2008/layout/LinedList"/>
    <dgm:cxn modelId="{AD6C0D5E-AA48-40A3-B777-6D6D6995CEB4}" type="presParOf" srcId="{3A24A224-1AE0-42A8-A3FF-BBD347175DAE}" destId="{C8836115-4B97-4550-836C-435A30DF249E}" srcOrd="0" destOrd="0" presId="urn:microsoft.com/office/officeart/2008/layout/LinedList"/>
    <dgm:cxn modelId="{9977662A-4AF0-4A25-8BFC-E9A0621B9E4B}" type="presParOf" srcId="{3A24A224-1AE0-42A8-A3FF-BBD347175DAE}" destId="{B1767759-3433-4489-9613-EF97992575A4}" srcOrd="1" destOrd="0" presId="urn:microsoft.com/office/officeart/2008/layout/LinedList"/>
    <dgm:cxn modelId="{B7B5E879-57C1-4563-B6AC-D186828E4141}" type="presParOf" srcId="{3A24A224-1AE0-42A8-A3FF-BBD347175DAE}" destId="{14B054A1-27A5-4277-AE0F-A6AE38C35056}" srcOrd="2" destOrd="0" presId="urn:microsoft.com/office/officeart/2008/layout/LinedList"/>
    <dgm:cxn modelId="{056F13B9-702D-4B37-B7BD-2035A20DBC08}" type="presParOf" srcId="{5B88C941-31C2-4A97-857D-47126D0338D5}" destId="{B478C99F-3533-41C9-B017-CD69F9577EE8}" srcOrd="11" destOrd="0" presId="urn:microsoft.com/office/officeart/2008/layout/LinedList"/>
    <dgm:cxn modelId="{B0B8555B-6CAA-497B-854E-6265E0F04DE7}" type="presParOf" srcId="{5B88C941-31C2-4A97-857D-47126D0338D5}" destId="{FCA614E6-4BD4-484E-8B7D-6F25DEC7708F}"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05FE-8492-474B-B26B-42B2E2E1FE93}">
      <dsp:nvSpPr>
        <dsp:cNvPr id="0" name=""/>
        <dsp:cNvSpPr/>
      </dsp:nvSpPr>
      <dsp:spPr>
        <a:xfrm rot="16200000">
          <a:off x="1553801" y="-1553801"/>
          <a:ext cx="2065915" cy="5173518"/>
        </a:xfrm>
        <a:prstGeom prst="round1Rect">
          <a:avLst/>
        </a:prstGeom>
        <a:solidFill>
          <a:srgbClr val="466E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Open Sans" panose="020B0606030504020204"/>
            </a:rPr>
            <a:t>Urban Agriculture and Innovative Production Federal Advisory Committee</a:t>
          </a:r>
        </a:p>
      </dsp:txBody>
      <dsp:txXfrm rot="5400000">
        <a:off x="-1" y="1"/>
        <a:ext cx="5173518" cy="1549436"/>
      </dsp:txXfrm>
    </dsp:sp>
    <dsp:sp modelId="{E48A4A78-167E-4CFF-8401-78A24E9CB321}">
      <dsp:nvSpPr>
        <dsp:cNvPr id="0" name=""/>
        <dsp:cNvSpPr/>
      </dsp:nvSpPr>
      <dsp:spPr>
        <a:xfrm>
          <a:off x="5173518" y="0"/>
          <a:ext cx="5173518" cy="2065915"/>
        </a:xfrm>
        <a:prstGeom prst="round1Rect">
          <a:avLst/>
        </a:prstGeom>
        <a:solidFill>
          <a:srgbClr val="466E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latin typeface="Open Sans" panose="020B0606030504020204"/>
            </a:rPr>
            <a:t>Pilots: Urban and Suburban County Committees</a:t>
          </a:r>
        </a:p>
      </dsp:txBody>
      <dsp:txXfrm>
        <a:off x="5173518" y="0"/>
        <a:ext cx="5173518" cy="1549436"/>
      </dsp:txXfrm>
    </dsp:sp>
    <dsp:sp modelId="{09BB4140-17A0-44D6-882B-EE264AD7DFCB}">
      <dsp:nvSpPr>
        <dsp:cNvPr id="0" name=""/>
        <dsp:cNvSpPr/>
      </dsp:nvSpPr>
      <dsp:spPr>
        <a:xfrm rot="10800000">
          <a:off x="0" y="2065915"/>
          <a:ext cx="5173518" cy="2065915"/>
        </a:xfrm>
        <a:prstGeom prst="round1Rect">
          <a:avLst/>
        </a:prstGeom>
        <a:solidFill>
          <a:srgbClr val="466E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Open Sans" panose="020B0606030504020204"/>
            </a:rPr>
            <a:t>Pilot: Community Compost and Food Waste Reduction Projects</a:t>
          </a:r>
        </a:p>
      </dsp:txBody>
      <dsp:txXfrm rot="10800000">
        <a:off x="0" y="2582393"/>
        <a:ext cx="5173518" cy="1549436"/>
      </dsp:txXfrm>
    </dsp:sp>
    <dsp:sp modelId="{9F3AA214-A4D1-4343-AF66-39D1FAE30BF0}">
      <dsp:nvSpPr>
        <dsp:cNvPr id="0" name=""/>
        <dsp:cNvSpPr/>
      </dsp:nvSpPr>
      <dsp:spPr>
        <a:xfrm rot="5400000">
          <a:off x="6727319" y="512113"/>
          <a:ext cx="2065915" cy="5173518"/>
        </a:xfrm>
        <a:prstGeom prst="round1Rect">
          <a:avLst/>
        </a:prstGeom>
        <a:solidFill>
          <a:srgbClr val="466E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ts val="0"/>
            </a:spcAft>
            <a:buNone/>
          </a:pPr>
          <a:r>
            <a:rPr lang="en-US" sz="2400" b="1" kern="1200">
              <a:solidFill>
                <a:schemeClr val="bg1"/>
              </a:solidFill>
              <a:latin typeface="Open Sans"/>
            </a:rPr>
            <a:t> Urban Agriculture and Innovative Production (UAIP) Competitive Grants Program  </a:t>
          </a:r>
        </a:p>
      </dsp:txBody>
      <dsp:txXfrm rot="-5400000">
        <a:off x="5173517" y="2582393"/>
        <a:ext cx="5173518" cy="1549436"/>
      </dsp:txXfrm>
    </dsp:sp>
    <dsp:sp modelId="{9853AF00-8664-4C20-9A14-FDB906EFCE7C}">
      <dsp:nvSpPr>
        <dsp:cNvPr id="0" name=""/>
        <dsp:cNvSpPr/>
      </dsp:nvSpPr>
      <dsp:spPr>
        <a:xfrm>
          <a:off x="3146952" y="1429463"/>
          <a:ext cx="4053130" cy="1272903"/>
        </a:xfrm>
        <a:prstGeom prst="roundRect">
          <a:avLst/>
        </a:prstGeom>
        <a:solidFill>
          <a:srgbClr val="9ACA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latin typeface="Open Sans" panose="020B0606030504020204"/>
            </a:rPr>
            <a:t>Office of Urban Agriculture and Innovative Production</a:t>
          </a:r>
        </a:p>
      </dsp:txBody>
      <dsp:txXfrm>
        <a:off x="3209090" y="1491601"/>
        <a:ext cx="3928854" cy="1148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3A9B6-713F-4693-AFE7-0712963E0A0C}">
      <dsp:nvSpPr>
        <dsp:cNvPr id="0" name=""/>
        <dsp:cNvSpPr/>
      </dsp:nvSpPr>
      <dsp:spPr>
        <a:xfrm>
          <a:off x="0" y="2551"/>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AA552-04D8-403E-8D81-6FE4EDCDF6CE}">
      <dsp:nvSpPr>
        <dsp:cNvPr id="0" name=""/>
        <dsp:cNvSpPr/>
      </dsp:nvSpPr>
      <dsp:spPr>
        <a:xfrm>
          <a:off x="0" y="2551"/>
          <a:ext cx="1298575" cy="1740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Integrity </a:t>
          </a:r>
        </a:p>
      </dsp:txBody>
      <dsp:txXfrm>
        <a:off x="0" y="2551"/>
        <a:ext cx="1298575" cy="1740013"/>
      </dsp:txXfrm>
    </dsp:sp>
    <dsp:sp modelId="{48C5B2DF-6B8D-49CC-ADB3-D5B132335885}">
      <dsp:nvSpPr>
        <dsp:cNvPr id="0" name=""/>
        <dsp:cNvSpPr/>
      </dsp:nvSpPr>
      <dsp:spPr>
        <a:xfrm>
          <a:off x="1395968" y="23005"/>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Authorization compliant</a:t>
          </a:r>
        </a:p>
      </dsp:txBody>
      <dsp:txXfrm>
        <a:off x="1395968" y="23005"/>
        <a:ext cx="5096906" cy="409090"/>
      </dsp:txXfrm>
    </dsp:sp>
    <dsp:sp modelId="{EF23244C-CBE7-479E-8BFF-549F4E4652CF}">
      <dsp:nvSpPr>
        <dsp:cNvPr id="0" name=""/>
        <dsp:cNvSpPr/>
      </dsp:nvSpPr>
      <dsp:spPr>
        <a:xfrm>
          <a:off x="1298574" y="432095"/>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D0EE1-EF19-4D47-8A24-386AFD0F9513}">
      <dsp:nvSpPr>
        <dsp:cNvPr id="0" name=""/>
        <dsp:cNvSpPr/>
      </dsp:nvSpPr>
      <dsp:spPr>
        <a:xfrm>
          <a:off x="1395968" y="452550"/>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Purpose and priorities</a:t>
          </a:r>
        </a:p>
      </dsp:txBody>
      <dsp:txXfrm>
        <a:off x="1395968" y="452550"/>
        <a:ext cx="5096906" cy="409090"/>
      </dsp:txXfrm>
    </dsp:sp>
    <dsp:sp modelId="{0DED9CD2-EC69-4B93-9D94-2BF0F01EE7D7}">
      <dsp:nvSpPr>
        <dsp:cNvPr id="0" name=""/>
        <dsp:cNvSpPr/>
      </dsp:nvSpPr>
      <dsp:spPr>
        <a:xfrm>
          <a:off x="1298574" y="861640"/>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4A1FC3-9F55-4A99-B8E2-4E9021889E5E}">
      <dsp:nvSpPr>
        <dsp:cNvPr id="0" name=""/>
        <dsp:cNvSpPr/>
      </dsp:nvSpPr>
      <dsp:spPr>
        <a:xfrm>
          <a:off x="1395968" y="882094"/>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Fairness/screen conflicts of interest</a:t>
          </a:r>
        </a:p>
      </dsp:txBody>
      <dsp:txXfrm>
        <a:off x="1395968" y="882094"/>
        <a:ext cx="5096906" cy="409090"/>
      </dsp:txXfrm>
    </dsp:sp>
    <dsp:sp modelId="{C7F67568-2E3B-4FDD-958A-8C3171C0267A}">
      <dsp:nvSpPr>
        <dsp:cNvPr id="0" name=""/>
        <dsp:cNvSpPr/>
      </dsp:nvSpPr>
      <dsp:spPr>
        <a:xfrm>
          <a:off x="1298574" y="1291185"/>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DAD41-02B6-414A-A8C8-DBF636557CD2}">
      <dsp:nvSpPr>
        <dsp:cNvPr id="0" name=""/>
        <dsp:cNvSpPr/>
      </dsp:nvSpPr>
      <dsp:spPr>
        <a:xfrm>
          <a:off x="1395968" y="1311639"/>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Reviewer confidentiality</a:t>
          </a:r>
        </a:p>
      </dsp:txBody>
      <dsp:txXfrm>
        <a:off x="1395968" y="1311639"/>
        <a:ext cx="5096906" cy="409090"/>
      </dsp:txXfrm>
    </dsp:sp>
    <dsp:sp modelId="{405339C6-BC89-4EBE-93CE-583F6E490A9E}">
      <dsp:nvSpPr>
        <dsp:cNvPr id="0" name=""/>
        <dsp:cNvSpPr/>
      </dsp:nvSpPr>
      <dsp:spPr>
        <a:xfrm>
          <a:off x="1298574" y="1720729"/>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DD199-9E6E-483B-8177-B49B78B832E8}">
      <dsp:nvSpPr>
        <dsp:cNvPr id="0" name=""/>
        <dsp:cNvSpPr/>
      </dsp:nvSpPr>
      <dsp:spPr>
        <a:xfrm>
          <a:off x="0" y="1742564"/>
          <a:ext cx="6492875" cy="0"/>
        </a:xfrm>
        <a:prstGeom prst="line">
          <a:avLst/>
        </a:prstGeom>
        <a:solidFill>
          <a:schemeClr val="accent2">
            <a:hueOff val="-7200000"/>
            <a:satOff val="-25001"/>
            <a:lumOff val="30001"/>
            <a:alphaOff val="0"/>
          </a:schemeClr>
        </a:solidFill>
        <a:ln w="12700" cap="flat" cmpd="sng" algn="ctr">
          <a:solidFill>
            <a:schemeClr val="accent2">
              <a:hueOff val="-7200000"/>
              <a:satOff val="-25001"/>
              <a:lumOff val="300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FCBC5-E904-4FCE-86BF-7CD9B8AD4F45}">
      <dsp:nvSpPr>
        <dsp:cNvPr id="0" name=""/>
        <dsp:cNvSpPr/>
      </dsp:nvSpPr>
      <dsp:spPr>
        <a:xfrm>
          <a:off x="0" y="1742564"/>
          <a:ext cx="1298575" cy="1740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Quality</a:t>
          </a:r>
        </a:p>
      </dsp:txBody>
      <dsp:txXfrm>
        <a:off x="0" y="1742564"/>
        <a:ext cx="1298575" cy="1740013"/>
      </dsp:txXfrm>
    </dsp:sp>
    <dsp:sp modelId="{FA046CBC-B7F4-4A9D-BFB5-225997AB4C78}">
      <dsp:nvSpPr>
        <dsp:cNvPr id="0" name=""/>
        <dsp:cNvSpPr/>
      </dsp:nvSpPr>
      <dsp:spPr>
        <a:xfrm>
          <a:off x="1395968" y="1758962"/>
          <a:ext cx="5096906" cy="32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Peer review </a:t>
          </a:r>
        </a:p>
      </dsp:txBody>
      <dsp:txXfrm>
        <a:off x="1395968" y="1758962"/>
        <a:ext cx="5096906" cy="327951"/>
      </dsp:txXfrm>
    </dsp:sp>
    <dsp:sp modelId="{DB1662A4-4EA6-400E-B767-F81A285BC5EE}">
      <dsp:nvSpPr>
        <dsp:cNvPr id="0" name=""/>
        <dsp:cNvSpPr/>
      </dsp:nvSpPr>
      <dsp:spPr>
        <a:xfrm>
          <a:off x="1298574" y="2086914"/>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A7A3C-10C0-4B95-929C-6675361E95C9}">
      <dsp:nvSpPr>
        <dsp:cNvPr id="0" name=""/>
        <dsp:cNvSpPr/>
      </dsp:nvSpPr>
      <dsp:spPr>
        <a:xfrm>
          <a:off x="1395968" y="2103311"/>
          <a:ext cx="5096906" cy="32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3 reviews/application minimum</a:t>
          </a:r>
        </a:p>
      </dsp:txBody>
      <dsp:txXfrm>
        <a:off x="1395968" y="2103311"/>
        <a:ext cx="5096906" cy="327951"/>
      </dsp:txXfrm>
    </dsp:sp>
    <dsp:sp modelId="{CDA847C4-5C11-43C8-A477-2A03FB2E6822}">
      <dsp:nvSpPr>
        <dsp:cNvPr id="0" name=""/>
        <dsp:cNvSpPr/>
      </dsp:nvSpPr>
      <dsp:spPr>
        <a:xfrm>
          <a:off x="1298574" y="2431263"/>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D90E55-BCED-457F-A87F-04DC08632E99}">
      <dsp:nvSpPr>
        <dsp:cNvPr id="0" name=""/>
        <dsp:cNvSpPr/>
      </dsp:nvSpPr>
      <dsp:spPr>
        <a:xfrm>
          <a:off x="1395968" y="2447661"/>
          <a:ext cx="5096906" cy="32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Peer rating and ranking</a:t>
          </a:r>
        </a:p>
      </dsp:txBody>
      <dsp:txXfrm>
        <a:off x="1395968" y="2447661"/>
        <a:ext cx="5096906" cy="327951"/>
      </dsp:txXfrm>
    </dsp:sp>
    <dsp:sp modelId="{841A95BE-5E8E-40AA-A643-BC57A117FF77}">
      <dsp:nvSpPr>
        <dsp:cNvPr id="0" name=""/>
        <dsp:cNvSpPr/>
      </dsp:nvSpPr>
      <dsp:spPr>
        <a:xfrm>
          <a:off x="1298574" y="2775612"/>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0240D-00A1-48F9-BC13-B45C3AF07BDB}">
      <dsp:nvSpPr>
        <dsp:cNvPr id="0" name=""/>
        <dsp:cNvSpPr/>
      </dsp:nvSpPr>
      <dsp:spPr>
        <a:xfrm>
          <a:off x="1395968" y="2792010"/>
          <a:ext cx="5096906" cy="32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Evaluation process and criteria</a:t>
          </a:r>
        </a:p>
      </dsp:txBody>
      <dsp:txXfrm>
        <a:off x="1395968" y="2792010"/>
        <a:ext cx="5096906" cy="327951"/>
      </dsp:txXfrm>
    </dsp:sp>
    <dsp:sp modelId="{80C64DCD-CA26-4220-AD16-9733E521143F}">
      <dsp:nvSpPr>
        <dsp:cNvPr id="0" name=""/>
        <dsp:cNvSpPr/>
      </dsp:nvSpPr>
      <dsp:spPr>
        <a:xfrm>
          <a:off x="1298574" y="3119962"/>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802010-847D-4407-91B8-0F236EA35B13}">
      <dsp:nvSpPr>
        <dsp:cNvPr id="0" name=""/>
        <dsp:cNvSpPr/>
      </dsp:nvSpPr>
      <dsp:spPr>
        <a:xfrm>
          <a:off x="1395968" y="3136359"/>
          <a:ext cx="5096906" cy="32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en-US" sz="1500" kern="1200"/>
        </a:p>
      </dsp:txBody>
      <dsp:txXfrm>
        <a:off x="1395968" y="3136359"/>
        <a:ext cx="5096906" cy="327951"/>
      </dsp:txXfrm>
    </dsp:sp>
    <dsp:sp modelId="{94FAA721-358D-453D-B9D8-D10D1F96A8B1}">
      <dsp:nvSpPr>
        <dsp:cNvPr id="0" name=""/>
        <dsp:cNvSpPr/>
      </dsp:nvSpPr>
      <dsp:spPr>
        <a:xfrm>
          <a:off x="1298574" y="3464311"/>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A4315-C8A9-47C5-9495-029C0C312417}">
      <dsp:nvSpPr>
        <dsp:cNvPr id="0" name=""/>
        <dsp:cNvSpPr/>
      </dsp:nvSpPr>
      <dsp:spPr>
        <a:xfrm>
          <a:off x="0" y="3482578"/>
          <a:ext cx="6492875" cy="0"/>
        </a:xfrm>
        <a:prstGeom prst="line">
          <a:avLst/>
        </a:prstGeom>
        <a:solidFill>
          <a:schemeClr val="accent2">
            <a:hueOff val="-14400000"/>
            <a:satOff val="-50003"/>
            <a:lumOff val="60001"/>
            <a:alphaOff val="0"/>
          </a:schemeClr>
        </a:solidFill>
        <a:ln w="12700" cap="flat" cmpd="sng" algn="ctr">
          <a:solidFill>
            <a:schemeClr val="accent2">
              <a:hueOff val="-14400000"/>
              <a:satOff val="-50003"/>
              <a:lumOff val="600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ED2EA-7CE3-4BF2-B793-CCD0C0C31F86}">
      <dsp:nvSpPr>
        <dsp:cNvPr id="0" name=""/>
        <dsp:cNvSpPr/>
      </dsp:nvSpPr>
      <dsp:spPr>
        <a:xfrm>
          <a:off x="0" y="3482578"/>
          <a:ext cx="1298575" cy="1740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Applicant Support</a:t>
          </a:r>
        </a:p>
      </dsp:txBody>
      <dsp:txXfrm>
        <a:off x="0" y="3482578"/>
        <a:ext cx="1298575" cy="1740013"/>
      </dsp:txXfrm>
    </dsp:sp>
    <dsp:sp modelId="{AFDB791C-BD38-458D-8EDE-11B0EBCACA04}">
      <dsp:nvSpPr>
        <dsp:cNvPr id="0" name=""/>
        <dsp:cNvSpPr/>
      </dsp:nvSpPr>
      <dsp:spPr>
        <a:xfrm>
          <a:off x="1395968" y="3503032"/>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Program fit guidance</a:t>
          </a:r>
        </a:p>
      </dsp:txBody>
      <dsp:txXfrm>
        <a:off x="1395968" y="3503032"/>
        <a:ext cx="5096906" cy="409090"/>
      </dsp:txXfrm>
    </dsp:sp>
    <dsp:sp modelId="{D28DA076-A25B-4ACD-B152-400FAC6B3F4D}">
      <dsp:nvSpPr>
        <dsp:cNvPr id="0" name=""/>
        <dsp:cNvSpPr/>
      </dsp:nvSpPr>
      <dsp:spPr>
        <a:xfrm>
          <a:off x="1298574" y="3912122"/>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59AF1-B4EF-4970-95F6-70C5A8BC8E37}">
      <dsp:nvSpPr>
        <dsp:cNvPr id="0" name=""/>
        <dsp:cNvSpPr/>
      </dsp:nvSpPr>
      <dsp:spPr>
        <a:xfrm>
          <a:off x="1395968" y="3932577"/>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Applicant webinars</a:t>
          </a:r>
        </a:p>
      </dsp:txBody>
      <dsp:txXfrm>
        <a:off x="1395968" y="3932577"/>
        <a:ext cx="5096906" cy="409090"/>
      </dsp:txXfrm>
    </dsp:sp>
    <dsp:sp modelId="{5108F8F9-A968-4E77-949E-890AF662A831}">
      <dsp:nvSpPr>
        <dsp:cNvPr id="0" name=""/>
        <dsp:cNvSpPr/>
      </dsp:nvSpPr>
      <dsp:spPr>
        <a:xfrm>
          <a:off x="1298574" y="4341667"/>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8D28CA-4DC0-4D11-AC1A-0BAA72726EA0}">
      <dsp:nvSpPr>
        <dsp:cNvPr id="0" name=""/>
        <dsp:cNvSpPr/>
      </dsp:nvSpPr>
      <dsp:spPr>
        <a:xfrm>
          <a:off x="1395968" y="4362121"/>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Reviews and summaries </a:t>
          </a:r>
        </a:p>
      </dsp:txBody>
      <dsp:txXfrm>
        <a:off x="1395968" y="4362121"/>
        <a:ext cx="5096906" cy="409090"/>
      </dsp:txXfrm>
    </dsp:sp>
    <dsp:sp modelId="{F88E02EF-89F3-454D-B80C-EF1D4F5D7E06}">
      <dsp:nvSpPr>
        <dsp:cNvPr id="0" name=""/>
        <dsp:cNvSpPr/>
      </dsp:nvSpPr>
      <dsp:spPr>
        <a:xfrm>
          <a:off x="1298574" y="4771211"/>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67759-3433-4489-9613-EF97992575A4}">
      <dsp:nvSpPr>
        <dsp:cNvPr id="0" name=""/>
        <dsp:cNvSpPr/>
      </dsp:nvSpPr>
      <dsp:spPr>
        <a:xfrm>
          <a:off x="1395968" y="4791666"/>
          <a:ext cx="5096906" cy="4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Stakeholder input</a:t>
          </a:r>
        </a:p>
      </dsp:txBody>
      <dsp:txXfrm>
        <a:off x="1395968" y="4791666"/>
        <a:ext cx="5096906" cy="409090"/>
      </dsp:txXfrm>
    </dsp:sp>
    <dsp:sp modelId="{B478C99F-3533-41C9-B017-CD69F9577EE8}">
      <dsp:nvSpPr>
        <dsp:cNvPr id="0" name=""/>
        <dsp:cNvSpPr/>
      </dsp:nvSpPr>
      <dsp:spPr>
        <a:xfrm>
          <a:off x="1298574" y="5200756"/>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D0793-48FF-48C8-BD4B-8E75E5283664}"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FA099-4975-4B3D-8B1B-41BD1E9BCD64}" type="slidenum">
              <a:rPr lang="en-US" smtClean="0"/>
              <a:t>‹#›</a:t>
            </a:fld>
            <a:endParaRPr lang="en-US"/>
          </a:p>
        </p:txBody>
      </p:sp>
    </p:spTree>
    <p:extLst>
      <p:ext uri="{BB962C8B-B14F-4D97-AF65-F5344CB8AC3E}">
        <p14:creationId xmlns:p14="http://schemas.microsoft.com/office/powerpoint/2010/main" val="385392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rmers.gov/urba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armers.gov/urba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1</a:t>
            </a:fld>
            <a:endParaRPr lang="en-US"/>
          </a:p>
        </p:txBody>
      </p:sp>
    </p:spTree>
    <p:extLst>
      <p:ext uri="{BB962C8B-B14F-4D97-AF65-F5344CB8AC3E}">
        <p14:creationId xmlns:p14="http://schemas.microsoft.com/office/powerpoint/2010/main" val="1719626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success of our urban outreach efforts and initiatives will hinge on acceptance and engagement from the local communities. </a:t>
            </a:r>
          </a:p>
          <a:p>
            <a:endParaRPr lang="en-US"/>
          </a:p>
          <a:p>
            <a:r>
              <a:rPr lang="en-US"/>
              <a:t>Which is where this Federal Advisory Committee and engagement from public comes in.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84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is the OUAIP? We are the Office of Urban Agriculture and Innovative Production.</a:t>
            </a:r>
            <a:endParaRPr lang="en-US"/>
          </a:p>
          <a:p>
            <a:endParaRPr lang="en-US"/>
          </a:p>
          <a:p>
            <a:r>
              <a:rPr lang="en-US" sz="1200" b="0" i="0" u="none" strike="noStrike" kern="1200" baseline="0">
                <a:solidFill>
                  <a:schemeClr val="tx1"/>
                </a:solidFill>
                <a:latin typeface="+mn-lt"/>
                <a:ea typeface="+mn-ea"/>
                <a:cs typeface="+mn-cs"/>
              </a:rPr>
              <a:t>The mission of the Office</a:t>
            </a:r>
            <a:r>
              <a:rPr lang="en-US"/>
              <a:t> </a:t>
            </a:r>
            <a:r>
              <a:rPr lang="en-US" sz="1200" b="0" i="0" u="none" strike="noStrike" kern="1200" baseline="0">
                <a:solidFill>
                  <a:schemeClr val="tx1"/>
                </a:solidFill>
                <a:latin typeface="+mn-lt"/>
                <a:ea typeface="+mn-ea"/>
                <a:cs typeface="+mn-cs"/>
              </a:rPr>
              <a:t>is to encourage and promote urban, indoor, and other emerging agricultural practices, </a:t>
            </a:r>
            <a:r>
              <a:rPr lang="en-US"/>
              <a:t>including:</a:t>
            </a:r>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ea typeface="+mn-ea"/>
                <a:cs typeface="+mn-cs"/>
              </a:rPr>
              <a:t>(A) community gardens and farms located in urban areas, suburbs, and urban clusters;</a:t>
            </a:r>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ea typeface="+mn-ea"/>
                <a:cs typeface="+mn-cs"/>
              </a:rPr>
              <a:t>(B) rooftop farms, outdoor vertical production, and green walls;</a:t>
            </a:r>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ea typeface="+mn-ea"/>
                <a:cs typeface="+mn-cs"/>
              </a:rPr>
              <a:t>(C) indoor farms, greenhouses, and high-tech vertical technology farms;</a:t>
            </a:r>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ea typeface="+mn-ea"/>
                <a:cs typeface="+mn-cs"/>
              </a:rPr>
              <a:t>(D) hydroponic, aeroponic, and aquaponic farm facilities; and </a:t>
            </a:r>
            <a:r>
              <a:rPr lang="en-US"/>
              <a:t>agroforestry</a:t>
            </a:r>
            <a:r>
              <a:rPr lang="en-US" sz="1200" b="0" i="0" u="none" strike="noStrike" kern="1200" baseline="0">
                <a:solidFill>
                  <a:schemeClr val="tx1"/>
                </a:solidFill>
                <a:latin typeface="+mn-lt"/>
                <a:ea typeface="+mn-ea"/>
                <a:cs typeface="+mn-cs"/>
              </a:rPr>
              <a:t>, food forests and urban orchards</a:t>
            </a:r>
            <a:r>
              <a:rPr lang="en-US"/>
              <a:t>; and</a:t>
            </a:r>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ea typeface="+mn-ea"/>
                <a:cs typeface="+mn-cs"/>
              </a:rPr>
              <a:t>(E) other innovations in agricultural production.</a:t>
            </a:r>
            <a:endParaRPr lang="en-US" sz="1200" b="0" i="0" u="none" strike="noStrike" kern="1200" baseline="0">
              <a:solidFill>
                <a:schemeClr val="tx1"/>
              </a:solidFill>
              <a:latin typeface="+mn-lt"/>
              <a:cs typeface="Calibri"/>
            </a:endParaRP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Our Office works under the banner of NRCS it works across the Department on issues of urban and innovative production. When the Office was first established it did not have a home, so the FPAC Undersecretary at the time Bill Northey stepped up and took on the responsibility to get the Office started.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Our office has several authorities that we administer</a:t>
            </a:r>
            <a:r>
              <a:rPr lang="en-US"/>
              <a:t>:</a:t>
            </a:r>
            <a:endParaRPr lang="en-US">
              <a:cs typeface="Calibri"/>
            </a:endParaRPr>
          </a:p>
          <a:p>
            <a:r>
              <a:rPr lang="en-US">
                <a:solidFill>
                  <a:srgbClr val="000000"/>
                </a:solidFill>
                <a:latin typeface="Calibri"/>
                <a:cs typeface="Calibri"/>
              </a:rPr>
              <a:t>1. Urban Agriculture and Innovative Production Federal Advisory Committee (which my colleague Tammy Willis will discuss in the next session)</a:t>
            </a:r>
          </a:p>
          <a:p>
            <a:r>
              <a:rPr lang="en-US">
                <a:solidFill>
                  <a:srgbClr val="000000"/>
                </a:solidFill>
                <a:latin typeface="Calibri"/>
                <a:cs typeface="Calibri"/>
              </a:rPr>
              <a:t>2. Urban Agriculture and Innovative Production Competitive Grants Programs</a:t>
            </a:r>
          </a:p>
          <a:p>
            <a:r>
              <a:rPr lang="en-US">
                <a:solidFill>
                  <a:srgbClr val="000000"/>
                </a:solidFill>
                <a:latin typeface="Calibri"/>
                <a:cs typeface="Calibri"/>
              </a:rPr>
              <a:t>3. Pilot: Community Compost and Food Waste Reduction Projects</a:t>
            </a:r>
          </a:p>
          <a:p>
            <a:r>
              <a:rPr lang="en-US">
                <a:solidFill>
                  <a:srgbClr val="000000"/>
                </a:solidFill>
                <a:latin typeface="Calibri"/>
                <a:cs typeface="Calibri"/>
              </a:rPr>
              <a:t>4. Pilot: Urban and Suburban County Committees</a:t>
            </a:r>
          </a:p>
          <a:p>
            <a:endParaRPr lang="en-US">
              <a:cs typeface="Calibri"/>
            </a:endParaRPr>
          </a:p>
          <a:p>
            <a:r>
              <a:rPr lang="en-US">
                <a:cs typeface="Calibri"/>
              </a:rPr>
              <a:t>I will now take a little deeper dive into some of our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(NEXT SLIDE)</a:t>
            </a:r>
            <a:endParaRPr lang="en-US"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410B-F413-274E-85A9-17B1F87D1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2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coordination with the Farm Service Agency, OUAIP has helped stand up 11 pilot Urban County Committees across the country. These committees are elected by local urban farmers and provide a voice for urban farmers in the administration of USDA programs. </a:t>
            </a:r>
          </a:p>
          <a:p>
            <a:endParaRPr lang="en-US"/>
          </a:p>
          <a:p>
            <a:r>
              <a:rPr lang="en-US"/>
              <a:t>To expand on this work being done by Urban County Committees, OUAIP plans to open offices in these 11 cities and has been working with agencies from across the USDA to pull together programs and services available to assist urban farmers.  The office is also working with NRCS to develop technical and financial assistance tailored to meet the needs of urban farmers. </a:t>
            </a:r>
            <a:br>
              <a:rPr lang="en-US">
                <a:cs typeface="+mn-lt"/>
              </a:rPr>
            </a:br>
            <a:endParaRPr lang="en-US">
              <a:cs typeface="+mn-lt"/>
            </a:endParaRPr>
          </a:p>
          <a:p>
            <a:r>
              <a:rPr lang="en-US">
                <a:cs typeface="Calibri"/>
              </a:rPr>
              <a:t>There will be another phase of locations rolled out in 2022.</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4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a:effectLst/>
                <a:latin typeface="Times New Roman" panose="02020603050405020304" pitchFamily="18" charset="0"/>
                <a:ea typeface="Times New Roman" panose="02020603050405020304" pitchFamily="18" charset="0"/>
              </a:rPr>
              <a:t>(Image: </a:t>
            </a:r>
            <a:r>
              <a:rPr lang="en-US" sz="1200" b="0">
                <a:effectLst/>
                <a:latin typeface="Times New Roman" panose="02020603050405020304" pitchFamily="18" charset="0"/>
                <a:ea typeface="Times New Roman" panose="02020603050405020304" pitchFamily="18" charset="0"/>
              </a:rPr>
              <a:t>Durham, NC Farmers Market, </a:t>
            </a:r>
            <a:r>
              <a:rPr lang="en-US" sz="1200">
                <a:effectLst/>
                <a:latin typeface="Times New Roman" panose="02020603050405020304" pitchFamily="18" charset="0"/>
                <a:ea typeface="Times New Roman" panose="02020603050405020304" pitchFamily="18" charset="0"/>
              </a:rPr>
              <a:t>fresh flower stand,  Stuart Lee, USDA Local Foods Local Place Plan)</a:t>
            </a:r>
            <a:br>
              <a:rPr lang="en-US" sz="1200">
                <a:effectLst/>
                <a:latin typeface="Times New Roman" panose="02020603050405020304" pitchFamily="18" charset="0"/>
                <a:ea typeface="Times New Roman" panose="02020603050405020304" pitchFamily="18" charset="0"/>
              </a:rPr>
            </a:br>
            <a:endParaRPr lang="en-US"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en-US" sz="1200" b="1" i="0" u="sng"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Funding Opportunities</a:t>
            </a:r>
            <a:r>
              <a:rPr kumimoji="0" lang="en-US" sz="1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u="none"/>
              <a:t>Community Compost and Food Waste Reduction (CCFWR) Cooperative Agreements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u="none"/>
              <a:t>Urban Agriculture and Innovative Production (UAIP) Grants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a:p>
            <a:pPr lvl="0"/>
            <a:r>
              <a:rPr lang="en-US" sz="2000" b="1" u="sng"/>
              <a:t>Community Compost and Food Waste Reduction (CCFWR) </a:t>
            </a:r>
            <a:r>
              <a:rPr lang="en-US" sz="2000"/>
              <a:t>Cooperative Agreements</a:t>
            </a:r>
          </a:p>
          <a:p>
            <a:pPr marL="171450" lvl="0" indent="-171450">
              <a:buFont typeface="Arial" panose="020B0604020202020204" pitchFamily="34" charset="0"/>
              <a:buChar char="•"/>
            </a:pPr>
            <a:r>
              <a:rPr lang="en-US"/>
              <a:t>Offered through a competitive process to municipalities, counties, local governments, or city planners to carry out planning and implementing activities to develop and test municipal compost plans and food waste reduction plans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a:p>
            <a:pPr lvl="0"/>
            <a:r>
              <a:rPr lang="en-US" sz="2000" b="1" u="sng"/>
              <a:t>Urban Agriculture and Innovative Production (UAIP) Grants </a:t>
            </a:r>
          </a:p>
          <a:p>
            <a:pPr marL="171450" lvl="0" indent="-171450">
              <a:buFont typeface="Arial" panose="020B0604020202020204" pitchFamily="34" charset="0"/>
              <a:buChar char="•"/>
            </a:pPr>
            <a:r>
              <a:rPr lang="en-US"/>
              <a:t>support urban agriculture and innovative production activities were offered to eligible applicants to fund planning and implementation projects. </a:t>
            </a:r>
          </a:p>
          <a:p>
            <a:pPr marL="171450" lvl="0" indent="-171450">
              <a:buFont typeface="Arial" panose="020B0604020202020204" pitchFamily="34" charset="0"/>
              <a:buChar char="•"/>
            </a:pPr>
            <a:r>
              <a:rPr lang="en-US"/>
              <a:t>Focus on urban and suburban areas where access to fresh foods is limited or unavailable</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730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Compost and Food Waste Reduction (CCFWR) Project cooperative agreements assist local and municipal governments with projects that develop and test strategies for planning and implementing municipal compost plans and food waste reduction plans. Implementation activities will increase access to compost for agricultural producers, improve soil quality and encourages innovative, scalable waste management plans that reduce and divert food waste from landfills. Another change that is in the works is updating the eligibility for tribal governments.</a:t>
            </a:r>
          </a:p>
          <a:p>
            <a:pPr rtl="0"/>
            <a:endParaRPr lang="en-US" b="0"/>
          </a:p>
          <a:p>
            <a:pPr rtl="0"/>
            <a:r>
              <a:rPr lang="en-US" b="0"/>
              <a:t>1) generate compost; </a:t>
            </a:r>
          </a:p>
          <a:p>
            <a:pPr rtl="0"/>
            <a:r>
              <a:rPr lang="en-US" b="0"/>
              <a:t>2) increase access to compost for agricultural producers; </a:t>
            </a:r>
          </a:p>
          <a:p>
            <a:pPr rtl="0"/>
            <a:r>
              <a:rPr lang="en-US" b="0"/>
              <a:t>3) reduce reliance on, and limit the use of, fertilizer; </a:t>
            </a:r>
          </a:p>
          <a:p>
            <a:pPr rtl="0"/>
            <a:r>
              <a:rPr lang="en-US" b="0"/>
              <a:t>4) improve soil quality; </a:t>
            </a:r>
          </a:p>
          <a:p>
            <a:pPr rtl="0"/>
            <a:r>
              <a:rPr lang="en-US" b="0"/>
              <a:t>5) encourage waste management and permaculture business development; </a:t>
            </a:r>
          </a:p>
          <a:p>
            <a:pPr rtl="0"/>
            <a:r>
              <a:rPr lang="en-US" b="0"/>
              <a:t>6) increase rainwater absorption; </a:t>
            </a:r>
          </a:p>
          <a:p>
            <a:pPr rtl="0"/>
            <a:r>
              <a:rPr lang="en-US" b="0"/>
              <a:t>7) Reduce municipal food waste; and </a:t>
            </a:r>
          </a:p>
          <a:p>
            <a:pPr rtl="0"/>
            <a:r>
              <a:rPr lang="en-US" b="0"/>
              <a:t>8) divert food waste from landfills.</a:t>
            </a:r>
          </a:p>
          <a:p>
            <a:pPr rtl="0"/>
            <a:endParaRPr lang="en-US" b="1"/>
          </a:p>
          <a:p>
            <a:pPr rtl="0"/>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pPr rtl="0"/>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886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a:effectLst/>
                <a:latin typeface="Times New Roman" panose="02020603050405020304" pitchFamily="18" charset="0"/>
                <a:ea typeface="Calibri" panose="020F0502020204030204" pitchFamily="34" charset="0"/>
                <a:cs typeface="Times New Roman" panose="02020603050405020304" pitchFamily="18" charset="0"/>
              </a:rPr>
              <a:t>This program has f</a:t>
            </a:r>
            <a:r>
              <a:rPr lang="en-US" b="0"/>
              <a:t>unded </a:t>
            </a:r>
            <a:r>
              <a:rPr lang="en-US"/>
              <a:t>37 cooperative agreements worth $3 million in 2020 and 2021 combined, but we have had over 150 applicants. There has been a lot of interest in this funding opportunity.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pPr marL="0" marR="0">
              <a:lnSpc>
                <a:spcPct val="107000"/>
              </a:lnSpc>
              <a:spcBef>
                <a:spcPts val="0"/>
              </a:spcBef>
              <a:spcAft>
                <a:spcPts val="0"/>
              </a:spcAft>
            </a:pP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Examples of CCFWR Accomplishments</a:t>
            </a:r>
          </a:p>
          <a:p>
            <a:pPr marL="0" marR="0">
              <a:lnSpc>
                <a:spcPct val="107000"/>
              </a:lnSpc>
              <a:spcBef>
                <a:spcPts val="0"/>
              </a:spcBef>
              <a:spcAft>
                <a:spcPts val="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Lake County, IL.: Finalizing an empirical study of composting applications on county farmland and community gardens for increased crop productivity and organic content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rtl="0">
              <a:buNone/>
            </a:pPr>
            <a:endParaRPr lang="en-US" sz="1200" b="0" i="0" u="none" strike="noStrike" kern="1200">
              <a:solidFill>
                <a:schemeClr val="tx1"/>
              </a:solidFill>
              <a:effectLst/>
              <a:latin typeface="+mn-lt"/>
              <a:ea typeface="+mn-ea"/>
              <a:cs typeface="+mn-cs"/>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Anchorage, AK.: Collected food scraps from over 1400 homes in feasibility/pilot project for local composting; helping reduce costs associated with transporting municipal waste to nearest landfill over 40 miles away; the project estimates that as much as 25% of landfill waste in Anchorage can be composted.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Prince William County, VA.: Processed/</a:t>
            </a:r>
            <a:r>
              <a:rPr lang="en-US">
                <a:latin typeface="Times New Roman" panose="02020603050405020304" pitchFamily="18" charset="0"/>
                <a:ea typeface="Calibri" panose="020F0502020204030204" pitchFamily="34" charset="0"/>
                <a:cs typeface="Times New Roman" panose="02020603050405020304" pitchFamily="18" charset="0"/>
              </a:rPr>
              <a:t>diverted over 16,000 lbs. of food waste/scraps from landfills </a:t>
            </a:r>
            <a:r>
              <a:rPr lang="en-US" sz="1200">
                <a:effectLst/>
                <a:latin typeface="Times New Roman" panose="02020603050405020304" pitchFamily="18" charset="0"/>
                <a:ea typeface="Calibri" panose="020F0502020204030204" pitchFamily="34" charset="0"/>
                <a:cs typeface="Times New Roman" panose="02020603050405020304" pitchFamily="18" charset="0"/>
              </a:rPr>
              <a:t>from six schools in three months; will be converted to compost to be used for school gardens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Restore Colorado; Boulder, CO.: In one year, applied 1,262 cu yd </a:t>
            </a:r>
            <a:r>
              <a:rPr lang="en-US">
                <a:latin typeface="Times New Roman" panose="02020603050405020304" pitchFamily="18" charset="0"/>
                <a:ea typeface="Calibri" panose="020F0502020204030204" pitchFamily="34" charset="0"/>
                <a:cs typeface="Times New Roman" panose="02020603050405020304" pitchFamily="18" charset="0"/>
              </a:rPr>
              <a:t>of compost </a:t>
            </a:r>
            <a:r>
              <a:rPr lang="en-US" sz="1200">
                <a:effectLst/>
                <a:latin typeface="Times New Roman" panose="02020603050405020304" pitchFamily="18" charset="0"/>
                <a:ea typeface="Calibri" panose="020F0502020204030204" pitchFamily="34" charset="0"/>
                <a:cs typeface="Times New Roman" panose="02020603050405020304" pitchFamily="18" charset="0"/>
              </a:rPr>
              <a:t>originating from food waste accessed via partnerships with 27 restaurants/business that accepted a short-term 1% surcharge that generated an additional $100,000 in additional project funding</a:t>
            </a:r>
          </a:p>
          <a:p>
            <a:pPr marL="342900" marR="0" lvl="0" indent="-342900">
              <a:lnSpc>
                <a:spcPct val="107000"/>
              </a:lnSpc>
              <a:spcBef>
                <a:spcPts val="0"/>
              </a:spcBef>
              <a:spcAft>
                <a:spcPts val="0"/>
              </a:spcAft>
              <a:buFont typeface="Symbol" panose="05050102010706020507" pitchFamily="18" charset="2"/>
              <a:buChar char=""/>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a:latin typeface="Times New Roman" panose="02020603050405020304" pitchFamily="18" charset="0"/>
                <a:ea typeface="Calibri" panose="020F0502020204030204" pitchFamily="34" charset="0"/>
                <a:cs typeface="Times New Roman" panose="02020603050405020304" pitchFamily="18" charset="0"/>
              </a:rPr>
              <a:t>New York City, NY.: The NYC Dept of Sanitation Recycling and Sustainability has collected and processed over 1 million lbs. of food scrap drop-offs at twenty community gardens delivered by an estimated 181,000 participants.  The project has distributed approximately 236 cu yd of compost and ‘browns’ to urban ag producers and community gardens.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rtl="0">
              <a:buNone/>
            </a:pPr>
            <a:endParaRPr lang="en-US" sz="1200" b="0" i="0" u="none" strike="noStrike" kern="1200">
              <a:solidFill>
                <a:schemeClr val="tx1"/>
              </a:solidFill>
              <a:effectLst/>
              <a:latin typeface="+mn-lt"/>
              <a:ea typeface="+mn-ea"/>
              <a:cs typeface="+mn-cs"/>
            </a:endParaRPr>
          </a:p>
          <a:p>
            <a:pPr marL="0" lvl="0" indent="0" rtl="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Competitive Grants Program supports a wide range of activities through two grant types:  Planning Projects and Implementation Projects. Activities include operating community gardens and nonprofit farms, increasing food production and access in economically distressed communities, providing job training and education, and developing business plans and zoning. </a:t>
            </a:r>
          </a:p>
          <a:p>
            <a:r>
              <a:rPr lang="en-US" sz="1200" kern="1200">
                <a:solidFill>
                  <a:schemeClr val="tx1"/>
                </a:solidFill>
                <a:effectLst/>
                <a:latin typeface="+mn-lt"/>
                <a:ea typeface="+mn-ea"/>
                <a:cs typeface="+mn-cs"/>
              </a:rPr>
              <a:t> </a:t>
            </a:r>
          </a:p>
          <a:p>
            <a:r>
              <a:rPr lang="en-US" sz="1200" b="1" i="0" u="none" strike="noStrike" kern="1200">
                <a:solidFill>
                  <a:schemeClr val="tx1"/>
                </a:solidFill>
                <a:effectLst/>
                <a:latin typeface="+mn-lt"/>
                <a:ea typeface="+mn-ea"/>
                <a:cs typeface="+mn-cs"/>
              </a:rPr>
              <a:t>Planning Projects </a:t>
            </a:r>
            <a:r>
              <a:rPr lang="en-US" sz="1200" b="0" i="0" u="none" strike="noStrike" kern="1200">
                <a:solidFill>
                  <a:schemeClr val="tx1"/>
                </a:solidFill>
                <a:effectLst/>
                <a:latin typeface="+mn-lt"/>
                <a:ea typeface="+mn-ea"/>
                <a:cs typeface="+mn-cs"/>
              </a:rPr>
              <a:t>initiate or expand efforts of farmers, gardeners, citizens, government officials, schools and other stakeholders in urban areas and suburbs. Projects may target areas of food access, education, business and start-up costs for new farmers and development of policies related to zoning and other needs of urban production.</a:t>
            </a:r>
          </a:p>
          <a:p>
            <a:endParaRPr lang="en-US" sz="1200" b="0" i="0" u="none" strike="noStrike"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Implementation Projects </a:t>
            </a:r>
            <a:r>
              <a:rPr lang="en-US" sz="1200" b="0" i="0" u="none" strike="noStrike" kern="1200">
                <a:solidFill>
                  <a:schemeClr val="tx1"/>
                </a:solidFill>
                <a:effectLst/>
                <a:latin typeface="+mn-lt"/>
                <a:ea typeface="+mn-ea"/>
                <a:cs typeface="+mn-cs"/>
              </a:rPr>
              <a:t>accelerate existing and emerging models of urban, indoor and other agricultural practices that serve multiple farmers. Projects will improve local food access and collaborate with partner organizations and may support infrastructure needs, emerging technologies, educational endeavors and urban farming policy implementation.</a:t>
            </a:r>
          </a:p>
          <a:p>
            <a:endParaRPr lang="en-US"/>
          </a:p>
          <a:p>
            <a:r>
              <a:rPr lang="en-US" b="1">
                <a:effectLst/>
              </a:rPr>
              <a:t>Awarded Project -- Planning</a:t>
            </a:r>
            <a:endParaRPr lang="en-US">
              <a:effectLst/>
            </a:endParaRPr>
          </a:p>
          <a:p>
            <a:endParaRPr lang="en-US">
              <a:effectLst/>
            </a:endParaRPr>
          </a:p>
          <a:p>
            <a:r>
              <a:rPr lang="en-US" b="1">
                <a:effectLst/>
              </a:rPr>
              <a:t>Location				State 		Project Title </a:t>
            </a:r>
          </a:p>
          <a:p>
            <a:r>
              <a:rPr lang="en-US">
                <a:effectLst/>
              </a:rPr>
              <a:t>City of New Haven			Connecticut		The New Haven Urban Agriculture Master Plan </a:t>
            </a:r>
          </a:p>
          <a:p>
            <a:r>
              <a:rPr lang="en-US">
                <a:effectLst/>
              </a:rPr>
              <a:t>Center for Land-Based Learning		California		Urban Agriculture Assessment and Recommendations</a:t>
            </a:r>
          </a:p>
          <a:p>
            <a:r>
              <a:rPr lang="en-US">
                <a:effectLst/>
              </a:rPr>
              <a:t>Feast Down East			North Carolina		Community Learning Farm Planning Project </a:t>
            </a:r>
          </a:p>
          <a:p>
            <a:r>
              <a:rPr lang="en-US">
                <a:effectLst/>
              </a:rPr>
              <a:t> </a:t>
            </a:r>
          </a:p>
          <a:p>
            <a:r>
              <a:rPr lang="en-US" b="1">
                <a:effectLst/>
              </a:rPr>
              <a:t>Awarded Projects - Implementation</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Location				State 		Project Title </a:t>
            </a:r>
          </a:p>
          <a:p>
            <a:r>
              <a:rPr lang="en-US">
                <a:effectLst/>
              </a:rPr>
              <a:t>NY Sun Works				New York		Urban Hydroponic Agriculture in NYC Public School Classrooms</a:t>
            </a:r>
          </a:p>
          <a:p>
            <a:r>
              <a:rPr lang="en-US">
                <a:effectLst/>
              </a:rPr>
              <a:t>Association of Africans Living in Vermont 		Vermont		New Farms for New Americans: Improving Lands, Improving Lives</a:t>
            </a:r>
          </a:p>
          <a:p>
            <a:r>
              <a:rPr lang="en-US">
                <a:effectLst/>
              </a:rPr>
              <a:t>Arkansas Interfaith Power and Light		Arkansas		Building a Network of Growers to Improve Access to Local Food</a:t>
            </a:r>
          </a:p>
          <a:p>
            <a:r>
              <a:rPr lang="en-US">
                <a:effectLst/>
              </a:rPr>
              <a:t>Famicos Foundation 			Ohio		Grow Glenville Famicos </a:t>
            </a:r>
          </a:p>
          <a:p>
            <a:r>
              <a:rPr lang="en-US">
                <a:effectLst/>
              </a:rPr>
              <a:t>The Greenleaf Foundation			Georgia		Eastside Hyper-Local Food System Project</a:t>
            </a:r>
          </a:p>
          <a:p>
            <a:r>
              <a:rPr lang="en-US">
                <a:effectLst/>
              </a:rPr>
              <a:t>Common Ground Producers and Growers		Kansas		Common Ground Urban Innovation Project </a:t>
            </a:r>
          </a:p>
          <a:p>
            <a:r>
              <a:rPr lang="en-US">
                <a:effectLst/>
              </a:rPr>
              <a:t>Parkside Business &amp; Community in Partnership	New Jersey		The Camden Urban Agriculture Leadership Pipeline Project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6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a:t>The program has funded 31 competitive grants worth $7.77 million in 2020 and 2021 combined. We have received over 500 applications for these grants so we are hopeful that Congress will see the great need and expand the amount of money allocated to this program. </a:t>
            </a: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Examples of Accomplishments</a:t>
            </a:r>
          </a:p>
          <a:p>
            <a:pPr marL="0" marR="0">
              <a:lnSpc>
                <a:spcPct val="107000"/>
              </a:lnSpc>
              <a:spcBef>
                <a:spcPts val="0"/>
              </a:spcBef>
              <a:spcAft>
                <a:spcPts val="0"/>
              </a:spcAft>
            </a:pPr>
            <a:endParaRPr lang="en-US" b="1">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UAIP-PP</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West Sacramento, CA.: Implemented collection/mapping of public health data points in underserved communities (e.g., % adults living with diabetes, % of overweight adults/teens/children, access to grocery stores/farmers’ markets, housing cost differentiation, adults living in poverty, SNAP enrollment, etc.)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UAIP-IP</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Parkside Community Partnership (Camden, NJ): Established an urban ag collaborative (12 organizations, 9 gardens) supporting development of a hoop-house network and training program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UAIP-PP and CCFWR Dual Awardee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City of New Haven, CT.: Established a Community Advisory Board (agriculture, health, youth members) called New Haven Community Composting Collaborative to advance community composting and expand efforts on growing fresh food; diverted &gt;160 tons of food waste over two years; projected to yield an estimated 170 cubic yards (cu yd) of compost. With the UAIP-PP they are developing the New Haven urban Agriculture Master Plan blueprint (guidelines and toolkits).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rtl="0">
              <a:buNone/>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pPr marL="0" lvl="0" indent="0" rtl="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15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solidFill>
                  <a:srgbClr val="000000"/>
                </a:solidFill>
                <a:latin typeface="Calibri"/>
                <a:cs typeface="Calibri"/>
              </a:rPr>
              <a:t>By statute we also have other responsibilities</a:t>
            </a:r>
            <a:r>
              <a:rPr lang="en-US" b="1"/>
              <a:t>:</a:t>
            </a:r>
            <a:endParaRPr lang="en-US" sz="1400" b="1" i="0" u="none" strike="noStrike" kern="1200" baseline="0">
              <a:solidFill>
                <a:schemeClr val="tx1"/>
              </a:solidFill>
              <a:latin typeface="+mn-lt"/>
              <a:cs typeface="Calibri"/>
            </a:endParaRPr>
          </a:p>
          <a:p>
            <a:pPr algn="l"/>
            <a:r>
              <a:rPr lang="en-US" sz="1200" b="0">
                <a:effectLst/>
                <a:latin typeface="Calibri"/>
                <a:cs typeface="Calibri"/>
              </a:rPr>
              <a:t>Managing programs, </a:t>
            </a:r>
            <a:r>
              <a:rPr lang="en-US" sz="2000" b="0" i="0" u="none" strike="noStrike" baseline="0">
                <a:latin typeface="NewCenturySchlbk-Roman"/>
              </a:rPr>
              <a:t>including for community gardens, urban farms, rooftop agriculture, and indoor vertical production (one of the way we do that is through the People’s Garden Initiative)</a:t>
            </a:r>
            <a:endParaRPr lang="en-US" sz="1200" b="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200" b="0">
                <a:effectLst/>
                <a:latin typeface="Calibri"/>
                <a:cs typeface="Calibri"/>
              </a:rPr>
              <a:t>Advising the Secretary (one of the ways we do that is through the federal advisory committee)</a:t>
            </a:r>
          </a:p>
          <a:p>
            <a:pPr rtl="0" fontAlgn="ctr">
              <a:spcBef>
                <a:spcPts val="0"/>
              </a:spcBef>
              <a:spcAft>
                <a:spcPts val="0"/>
              </a:spcAft>
              <a:buFont typeface="Arial" panose="020B0604020202020204" pitchFamily="34" charset="0"/>
              <a:buChar char="•"/>
            </a:pPr>
            <a:r>
              <a:rPr lang="en-US" sz="1200" b="0">
                <a:effectLst/>
                <a:latin typeface="Calibri"/>
                <a:cs typeface="Calibri"/>
              </a:rPr>
              <a:t>Coordinating with agencies and offices to update relevant programs</a:t>
            </a:r>
          </a:p>
          <a:p>
            <a:pPr fontAlgn="ctr">
              <a:buFont typeface="Arial" panose="020B0604020202020204" pitchFamily="34" charset="0"/>
              <a:buChar char="•"/>
            </a:pPr>
            <a:r>
              <a:rPr lang="en-US" sz="1200">
                <a:latin typeface="Calibri"/>
                <a:cs typeface="Calibri"/>
              </a:rPr>
              <a:t> </a:t>
            </a:r>
            <a:r>
              <a:rPr lang="en-US" sz="1200" b="0">
                <a:effectLst/>
                <a:latin typeface="Calibri"/>
                <a:cs typeface="Calibri"/>
              </a:rPr>
              <a:t>Engage stakeholders and developing external partnerships</a:t>
            </a:r>
          </a:p>
          <a:p>
            <a:pPr rtl="0" fontAlgn="ctr">
              <a:spcBef>
                <a:spcPts val="0"/>
              </a:spcBef>
              <a:spcAft>
                <a:spcPts val="0"/>
              </a:spcAft>
              <a:buFont typeface="Arial" panose="020B0604020202020204" pitchFamily="34" charset="0"/>
              <a:buChar char="•"/>
            </a:pPr>
            <a:r>
              <a:rPr lang="en-US" sz="1200" b="0">
                <a:effectLst/>
                <a:latin typeface="Calibri"/>
                <a:cs typeface="Calibri"/>
              </a:rPr>
              <a:t>Identifying common state and municipal best practices for navigating local permitting and zoning policies</a:t>
            </a:r>
          </a:p>
          <a:p>
            <a:pPr fontAlgn="ctr">
              <a:buFont typeface="Arial" panose="020B0604020202020204" pitchFamily="34" charset="0"/>
              <a:buChar char="•"/>
            </a:pPr>
            <a:r>
              <a:rPr lang="en-US" sz="1200" b="0">
                <a:effectLst/>
                <a:latin typeface="Calibri"/>
                <a:cs typeface="Calibri"/>
              </a:rPr>
              <a:t>Coordinating networks of community gardens and facilitating connections to local food banks w/ FNS</a:t>
            </a:r>
            <a:r>
              <a:rPr lang="en-US" sz="1200">
                <a:latin typeface="Calibri"/>
                <a:cs typeface="Calibri"/>
              </a:rPr>
              <a:t> </a:t>
            </a:r>
            <a:endParaRPr lang="en-US" sz="1200" b="0">
              <a:effectLst/>
              <a:latin typeface="Calibri" panose="020F0502020204030204" pitchFamily="34" charset="0"/>
              <a:cs typeface="Calibri"/>
            </a:endParaRPr>
          </a:p>
          <a:p>
            <a:pPr rtl="0" fontAlgn="ctr">
              <a:spcBef>
                <a:spcPts val="0"/>
              </a:spcBef>
              <a:spcAft>
                <a:spcPts val="0"/>
              </a:spcAft>
              <a:buFont typeface="Arial" panose="020B0604020202020204" pitchFamily="34" charset="0"/>
              <a:buChar char="•"/>
            </a:pPr>
            <a:r>
              <a:rPr lang="en-US" sz="1200" b="0">
                <a:effectLst/>
                <a:latin typeface="Calibri"/>
                <a:cs typeface="Calibri"/>
              </a:rPr>
              <a:t>Collaborating with other Federal agencies (Department of Housing and Urban Development (HUD), Environmental Protection Agency (EPA), SBA)</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9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Times New Roman" panose="02020603050405020304" pitchFamily="18" charset="0"/>
              </a:rPr>
              <a:t>In February of 2020 </a:t>
            </a:r>
            <a:r>
              <a:rPr lang="en-US" sz="1800"/>
              <a:t>then FPAC Undersecretary Bill Northey established the IAC to</a:t>
            </a:r>
          </a:p>
          <a:p>
            <a:pPr marL="742950" lvl="1" indent="-285750">
              <a:buFont typeface="Arial" panose="020B0604020202020204" pitchFamily="34" charset="0"/>
              <a:buChar char="•"/>
            </a:pPr>
            <a:r>
              <a:rPr lang="en-US" sz="1800"/>
              <a:t>Ensure collaboration across the Department </a:t>
            </a:r>
          </a:p>
          <a:p>
            <a:pPr marL="742950" lvl="1" indent="-285750">
              <a:buFont typeface="Arial" panose="020B0604020202020204" pitchFamily="34" charset="0"/>
              <a:buChar char="•"/>
            </a:pPr>
            <a:r>
              <a:rPr lang="en-US" sz="1800"/>
              <a:t>Provide guidance the Designated Federal Official</a:t>
            </a:r>
          </a:p>
          <a:p>
            <a:pPr marL="742950" lvl="1" indent="-285750">
              <a:buFont typeface="Arial" panose="020B0604020202020204" pitchFamily="34" charset="0"/>
              <a:buChar char="•"/>
            </a:pPr>
            <a:r>
              <a:rPr lang="en-US" sz="1800"/>
              <a:t>Develop recommendations on policy for USDA Leadership</a:t>
            </a:r>
          </a:p>
          <a:p>
            <a:pPr algn="l"/>
            <a:endParaRPr lang="en-US" sz="1800" b="0" i="0" u="none" strike="noStrike" baseline="0">
              <a:latin typeface="Times New Roman" panose="02020603050405020304" pitchFamily="18" charset="0"/>
            </a:endParaRPr>
          </a:p>
          <a:p>
            <a:pPr algn="l"/>
            <a:endParaRPr lang="en-US" sz="1800" b="0" i="0" u="none" strike="noStrike" baseline="0">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latin typeface="Times New Roman" panose="02020603050405020304" pitchFamily="18" charset="0"/>
              </a:rPr>
              <a:t>To ensure the committee's success, mission areas and agencies have appointed committee members with the skills to engage technical, subject matter, and policy expertise in the area of urban agriculture. This collaboration has highlighted USDA's commitment to fulfilling the mission of the Office. </a:t>
            </a:r>
          </a:p>
          <a:p>
            <a:pPr algn="l"/>
            <a:endParaRPr lang="en-US" sz="1800" b="0" i="0" u="none" strike="noStrike" baseline="0">
              <a:latin typeface="Times New Roman" panose="02020603050405020304" pitchFamily="18" charset="0"/>
            </a:endParaRPr>
          </a:p>
          <a:p>
            <a:pPr algn="l"/>
            <a:r>
              <a:rPr lang="en-US" sz="1800" b="0" i="0" u="none" strike="noStrike" baseline="0">
                <a:latin typeface="Times New Roman" panose="02020603050405020304" pitchFamily="18" charset="0"/>
              </a:rPr>
              <a:t>The IAC has been meeting since that time and currently has 65 member representing 20 Office and Agencies. </a:t>
            </a:r>
          </a:p>
          <a:p>
            <a:pPr algn="l"/>
            <a:endParaRPr lang="en-US" sz="1800" b="0" i="0" u="none" strike="noStrike" baseline="0">
              <a:latin typeface="Times New Roman" panose="02020603050405020304" pitchFamily="18" charset="0"/>
            </a:endParaRPr>
          </a:p>
          <a:p>
            <a:pPr algn="l"/>
            <a:r>
              <a:rPr lang="en-US" sz="1800" b="0" i="0" u="none" strike="noStrike" baseline="0">
                <a:latin typeface="Times New Roman" panose="02020603050405020304" pitchFamily="18" charset="0"/>
              </a:rPr>
              <a:t>The Office will have it first permanent Director starting on Monday and will create outreach plan to provide specific details on resources and commitments of the individual agencies to carry out collaborative efforts supporting urban and innovative agriculture. Additionally, the OUAIP Committee will 1) evaluate and review ongoing research and extension activities relating to urban, indoor, and other innovative agricultural practices, 2) identify new and existing barriers to successful urban, indoor, and other emerging agricultural production practices 3) develop recommendations on priorities and mechanisms for achieving statutory requirements.</a:t>
            </a:r>
          </a:p>
          <a:p>
            <a:pPr algn="l"/>
            <a:endParaRPr lang="en-US" sz="1800" b="0" i="0" u="none" strike="noStrike" baseline="0">
              <a:latin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Times New Roman" panose="02020603050405020304" pitchFamily="18" charset="0"/>
              </a:rPr>
              <a:t>The vison is for the Office and the IAC is to create a permanent home for Urban and Innovative Agriculture within the USDA.</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Calibri" panose="020F0502020204030204" pitchFamily="34" charset="0"/>
              <a:ea typeface="Calibri" panose="020F0502020204030204" pitchFamily="34" charset="0"/>
            </a:endParaRPr>
          </a:p>
          <a:p>
            <a:r>
              <a:rPr lang="en-US">
                <a:cs typeface="Calibri"/>
              </a:rPr>
              <a:t>That is a quick overview of why the Office came to be and what we have the authority to do. At this time Tammy Willis will discuss more of the with the Federal Advisory Committee.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Tammy I will turn the floor over to you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55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Times New Roman" panose="02020603050405020304" pitchFamily="18" charset="0"/>
              </a:rPr>
              <a:t>What do you see in this picture? </a:t>
            </a:r>
          </a:p>
          <a:p>
            <a:endParaRPr lang="en-US" sz="1800">
              <a:effectLst/>
              <a:latin typeface="Calibri" panose="020F0502020204030204" pitchFamily="34" charset="0"/>
              <a:ea typeface="Times New Roman" panose="02020603050405020304" pitchFamily="18" charset="0"/>
            </a:endParaRPr>
          </a:p>
          <a:p>
            <a:r>
              <a:rPr lang="en-US" sz="1800">
                <a:effectLst/>
                <a:latin typeface="Calibri" panose="020F0502020204030204" pitchFamily="34" charset="0"/>
                <a:ea typeface="Times New Roman" panose="02020603050405020304" pitchFamily="18" charset="0"/>
              </a:rPr>
              <a:t>What I see is change. Change like seasons can often be outside of our control but whether we decide to transition with that change is up to us.</a:t>
            </a:r>
            <a:endParaRPr lang="en-US"/>
          </a:p>
          <a:p>
            <a:endParaRPr lang="en-US"/>
          </a:p>
          <a:p>
            <a:r>
              <a:rPr lang="en-US"/>
              <a:t>In the slide many would probably say this young man looks a little out of season. This slide is certainly not an indictment on the young man. I think we can all acknowledge at different times in our lives we have been this young man. Change can be scary or it can be exciting, but we make the decision to stay with what is comfortable or transition with the change. Our decision to stay the same doesn’t stop the change.  </a:t>
            </a:r>
          </a:p>
          <a:p>
            <a:endParaRPr lang="en-US"/>
          </a:p>
          <a:p>
            <a:r>
              <a:rPr lang="en-US"/>
              <a:t>My focus is more on the young ladies in the background, it looks like they have acknowledged the change, but not only did they acknowledge the change they clearly chose to transition with it. To me this picture represent some of the promise with Urban and Innovative Agriculture and why Congress found it necessary to create an Office within USDA to focus on the needs and concerns of this new and changing group of stakeholders.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Internationally the concepts and application of urban and innovative agriculture has taken off. The initial language establishing the Office was written prior to the pandemic but the pandemic is forcing us to further acknowledge change and recognize the intersection between problems like food insecurity, poor nutrition, environmental justice and human health concerns. Some of this stressors can be directly impacted by urban and innovative agriculture. </a:t>
            </a:r>
          </a:p>
          <a:p>
            <a:endParaRPr lang="en-US"/>
          </a:p>
          <a:p>
            <a:r>
              <a:rPr lang="en-US"/>
              <a:t>Throughout the next two days you will hear change is at-hand the question is will be able to properly transition with it.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312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20</a:t>
            </a:fld>
            <a:endParaRPr lang="en-US"/>
          </a:p>
        </p:txBody>
      </p:sp>
    </p:spTree>
    <p:extLst>
      <p:ext uri="{BB962C8B-B14F-4D97-AF65-F5344CB8AC3E}">
        <p14:creationId xmlns:p14="http://schemas.microsoft.com/office/powerpoint/2010/main" val="350492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sz="1800" b="1"/>
              <a:t>Through this process the Urban Agriculture and Innovative Production Advisory Committee was developed.   </a:t>
            </a:r>
          </a:p>
          <a:p>
            <a:pPr>
              <a:lnSpc>
                <a:spcPct val="90000"/>
              </a:lnSpc>
              <a:spcBef>
                <a:spcPts val="1000"/>
              </a:spcBef>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7A7FA099-4975-4B3D-8B1B-41BD1E9BCD64}" type="slidenum">
              <a:rPr lang="en-US" smtClean="0"/>
              <a:t>21</a:t>
            </a:fld>
            <a:endParaRPr lang="en-US"/>
          </a:p>
        </p:txBody>
      </p:sp>
    </p:spTree>
    <p:extLst>
      <p:ext uri="{BB962C8B-B14F-4D97-AF65-F5344CB8AC3E}">
        <p14:creationId xmlns:p14="http://schemas.microsoft.com/office/powerpoint/2010/main" val="261224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2000"/>
              <a:t>The Committee is composted of </a:t>
            </a:r>
            <a:r>
              <a:rPr lang="en-US" sz="2000" b="1" u="sng">
                <a:ea typeface="+mn-lt"/>
                <a:cs typeface="+mn-lt"/>
              </a:rPr>
              <a:t>12 MEMBERS </a:t>
            </a:r>
          </a:p>
          <a:p>
            <a:pPr marL="0" indent="0">
              <a:buNone/>
            </a:pPr>
            <a:endParaRPr lang="en-US" sz="2000" b="1">
              <a:cs typeface="Calibri" panose="020F0502020204030204"/>
            </a:endParaRPr>
          </a:p>
          <a:p>
            <a:r>
              <a:rPr lang="en-US" sz="2000" b="1">
                <a:ea typeface="+mn-lt"/>
                <a:cs typeface="+mn-lt"/>
              </a:rPr>
              <a:t>4 individuals who are agricultural producers</a:t>
            </a:r>
            <a:endParaRPr lang="en-US" sz="2000" b="1"/>
          </a:p>
          <a:p>
            <a:r>
              <a:rPr lang="en-US" sz="2000" b="1">
                <a:ea typeface="+mn-lt"/>
                <a:cs typeface="+mn-lt"/>
              </a:rPr>
              <a:t>2 representatives from an institution of higher education or extension program</a:t>
            </a:r>
            <a:endParaRPr lang="en-US" sz="2000" b="1"/>
          </a:p>
          <a:p>
            <a:r>
              <a:rPr lang="en-US" sz="2000" b="1">
                <a:ea typeface="+mn-lt"/>
                <a:cs typeface="+mn-lt"/>
              </a:rPr>
              <a:t>1 individual who represents a nonprofit organization</a:t>
            </a:r>
            <a:endParaRPr lang="en-US" sz="2000" b="1"/>
          </a:p>
          <a:p>
            <a:r>
              <a:rPr lang="en-US" sz="2000" b="1">
                <a:ea typeface="+mn-lt"/>
                <a:cs typeface="+mn-lt"/>
              </a:rPr>
              <a:t>1 individual who represents business and economic development</a:t>
            </a:r>
            <a:endParaRPr lang="en-US" sz="2000" b="1"/>
          </a:p>
          <a:p>
            <a:r>
              <a:rPr lang="en-US" sz="2000" b="1">
                <a:ea typeface="+mn-lt"/>
                <a:cs typeface="+mn-lt"/>
              </a:rPr>
              <a:t>1 individual with supply chain experience</a:t>
            </a:r>
            <a:endParaRPr lang="en-US" sz="2000" b="1"/>
          </a:p>
          <a:p>
            <a:r>
              <a:rPr lang="en-US" sz="2000" b="1">
                <a:ea typeface="+mn-lt"/>
                <a:cs typeface="+mn-lt"/>
              </a:rPr>
              <a:t>1 individual from a financing entity</a:t>
            </a:r>
            <a:endParaRPr lang="en-US" sz="2000" b="1"/>
          </a:p>
          <a:p>
            <a:r>
              <a:rPr lang="en-US" sz="2000" b="1">
                <a:ea typeface="+mn-lt"/>
                <a:cs typeface="+mn-lt"/>
              </a:rPr>
              <a:t>2 individuals with related experience or expertise in urban, emerging agriculture production practices as determined by the Secretary. </a:t>
            </a:r>
            <a:endParaRPr lang="en-US" sz="2000" b="1"/>
          </a:p>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22</a:t>
            </a:fld>
            <a:endParaRPr lang="en-US"/>
          </a:p>
        </p:txBody>
      </p:sp>
    </p:spTree>
    <p:extLst>
      <p:ext uri="{BB962C8B-B14F-4D97-AF65-F5344CB8AC3E}">
        <p14:creationId xmlns:p14="http://schemas.microsoft.com/office/powerpoint/2010/main" val="644283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1">
                <a:cs typeface="Arial"/>
              </a:rPr>
              <a:t>The Committee Initial Appointments:</a:t>
            </a:r>
          </a:p>
          <a:p>
            <a:pPr marL="914400" indent="-457200">
              <a:buFont typeface="Arial"/>
              <a:buChar char="•"/>
            </a:pPr>
            <a:r>
              <a:rPr lang="en-US" sz="2000" b="1">
                <a:ea typeface="+mn-lt"/>
                <a:cs typeface="+mn-lt"/>
              </a:rPr>
              <a:t>4 of the members have been appointed to a term of 3 years;</a:t>
            </a:r>
            <a:endParaRPr lang="en-US" sz="2000" b="1">
              <a:cs typeface="Calibri"/>
            </a:endParaRPr>
          </a:p>
          <a:p>
            <a:pPr marL="914400" lvl="1" indent="-457200">
              <a:buFont typeface="Arial"/>
              <a:buChar char="•"/>
            </a:pPr>
            <a:r>
              <a:rPr lang="en-US" sz="2000" b="1">
                <a:ea typeface="+mn-lt"/>
                <a:cs typeface="+mn-lt"/>
              </a:rPr>
              <a:t>4 of the members have been be appointed for a term of 2 years; and</a:t>
            </a:r>
            <a:endParaRPr lang="en-US" sz="2000" b="1">
              <a:cs typeface="Calibri" panose="020F0502020204030204"/>
            </a:endParaRPr>
          </a:p>
          <a:p>
            <a:pPr marL="914400" lvl="1" indent="-457200">
              <a:buFont typeface="Arial"/>
              <a:buChar char="•"/>
            </a:pPr>
            <a:r>
              <a:rPr lang="en-US" sz="2000" b="1">
                <a:ea typeface="+mn-lt"/>
                <a:cs typeface="+mn-lt"/>
              </a:rPr>
              <a:t>4 of the members have been appointed for a term of 1 year.</a:t>
            </a:r>
          </a:p>
          <a:p>
            <a:pPr marL="914400" lvl="1" indent="-457200">
              <a:buFont typeface="Arial"/>
              <a:buChar char="•"/>
            </a:pPr>
            <a:r>
              <a:rPr lang="en-US" sz="2000" b="1">
                <a:cs typeface="Calibri"/>
              </a:rPr>
              <a:t>Vacancies on the Committee will be posted on </a:t>
            </a:r>
            <a:r>
              <a:rPr lang="en-US" sz="2000" b="1">
                <a:hlinkClick r:id="rId3"/>
              </a:rPr>
              <a:t>https://www.farmers.gov/urban</a:t>
            </a:r>
          </a:p>
          <a:p>
            <a:pPr marL="914400" lvl="1" indent="-457200">
              <a:buFont typeface="Arial"/>
              <a:buChar char="•"/>
            </a:pPr>
            <a:r>
              <a:rPr lang="en-US" sz="2000" b="1">
                <a:cs typeface="Calibri"/>
              </a:rPr>
              <a:t>Vacancies will be filled</a:t>
            </a:r>
            <a:r>
              <a:rPr lang="en-US" sz="2000" b="1">
                <a:ea typeface="+mn-lt"/>
                <a:cs typeface="+mn-lt"/>
              </a:rPr>
              <a:t> as soon as practicable in the same manner as the original appointment.</a:t>
            </a:r>
            <a:endParaRPr lang="en-US" sz="2000" b="1">
              <a:cs typeface="Calibri"/>
            </a:endParaRPr>
          </a:p>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29</a:t>
            </a:fld>
            <a:endParaRPr lang="en-US"/>
          </a:p>
        </p:txBody>
      </p:sp>
    </p:spTree>
    <p:extLst>
      <p:ext uri="{BB962C8B-B14F-4D97-AF65-F5344CB8AC3E}">
        <p14:creationId xmlns:p14="http://schemas.microsoft.com/office/powerpoint/2010/main" val="128940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The Advisory Committee will assist with the encouragement and promoting urban, indoor, and other emerging agricultural practices.  Let's talk about the </a:t>
            </a:r>
            <a:r>
              <a:rPr lang="en-US" sz="1600" b="1">
                <a:cs typeface="Calibri"/>
              </a:rPr>
              <a:t>committee duties,</a:t>
            </a:r>
          </a:p>
          <a:p>
            <a:endParaRPr lang="en-US" sz="1600">
              <a:cs typeface="Calibri"/>
            </a:endParaRPr>
          </a:p>
          <a:p>
            <a:r>
              <a:rPr lang="en-US" sz="1600">
                <a:cs typeface="Calibri"/>
              </a:rPr>
              <a:t>They are but not limited too:</a:t>
            </a:r>
          </a:p>
          <a:p>
            <a:pPr marL="685800" marR="0" lvl="0"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600" b="1" i="0" u="none" strike="noStrike" kern="1200" cap="none" spc="0" normalizeH="0" baseline="0" noProof="0">
                <a:ln>
                  <a:noFill/>
                </a:ln>
                <a:effectLst/>
                <a:uLnTx/>
                <a:uFillTx/>
                <a:latin typeface="Calibri" panose="020F0502020204030204"/>
                <a:ea typeface="+mn-lt"/>
                <a:cs typeface="Calibri" panose="020F0502020204030204"/>
              </a:rPr>
              <a:t>To develop recommendations and advise the Director on policies, initiatives, and outreach administered by the Office of Urban Agriculture and Innovative. </a:t>
            </a:r>
          </a:p>
          <a:p>
            <a:pPr marL="685800" marR="0" lvl="0"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600" b="1" i="0" u="none" strike="noStrike" kern="1200" cap="none" spc="0" normalizeH="0" baseline="0" noProof="0">
                <a:ln>
                  <a:noFill/>
                </a:ln>
                <a:effectLst/>
                <a:uLnTx/>
                <a:uFillTx/>
                <a:latin typeface="Calibri" panose="020F0502020204030204"/>
                <a:ea typeface="+mn-lt"/>
                <a:cs typeface="Calibri" panose="020F0502020204030204"/>
              </a:rPr>
              <a:t>Evaluate and review ongoing research and extension activities relating to urban, indoor, and other innovative agricultural practice. </a:t>
            </a:r>
          </a:p>
          <a:p>
            <a:pPr marL="685800" marR="0" lvl="0"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600" b="1" i="0" u="none" strike="noStrike" kern="1200" cap="none" spc="0" normalizeH="0" baseline="0" noProof="0">
                <a:ln>
                  <a:noFill/>
                </a:ln>
                <a:effectLst/>
                <a:uLnTx/>
                <a:uFillTx/>
                <a:latin typeface="Calibri" panose="020F0502020204030204"/>
                <a:ea typeface="+mn-lt"/>
                <a:cs typeface="Calibri" panose="020F0502020204030204"/>
              </a:rPr>
              <a:t>Identify new and existing barriers to successful urban, indoor, and other emerging agricultural production practices.</a:t>
            </a:r>
          </a:p>
          <a:p>
            <a:pPr marL="685800" marR="0" lvl="0"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600" b="1" i="0" u="none" strike="noStrike" kern="1200" cap="none" spc="0" normalizeH="0" baseline="0" noProof="0">
                <a:ln>
                  <a:noFill/>
                </a:ln>
                <a:effectLst/>
                <a:uLnTx/>
                <a:uFillTx/>
                <a:latin typeface="Calibri" panose="020F0502020204030204"/>
                <a:ea typeface="+mn-lt"/>
                <a:cs typeface="Calibri" panose="020F0502020204030204"/>
              </a:rPr>
              <a:t>Provide additional assistance and advice to the Director as appropriate.</a:t>
            </a:r>
          </a:p>
        </p:txBody>
      </p:sp>
      <p:sp>
        <p:nvSpPr>
          <p:cNvPr id="4" name="Slide Number Placeholder 3"/>
          <p:cNvSpPr>
            <a:spLocks noGrp="1"/>
          </p:cNvSpPr>
          <p:nvPr>
            <p:ph type="sldNum" sz="quarter" idx="5"/>
          </p:nvPr>
        </p:nvSpPr>
        <p:spPr/>
        <p:txBody>
          <a:bodyPr/>
          <a:lstStyle/>
          <a:p>
            <a:fld id="{7A7FA099-4975-4B3D-8B1B-41BD1E9BCD64}" type="slidenum">
              <a:rPr lang="en-US" smtClean="0"/>
              <a:t>30</a:t>
            </a:fld>
            <a:endParaRPr lang="en-US"/>
          </a:p>
        </p:txBody>
      </p:sp>
    </p:spTree>
    <p:extLst>
      <p:ext uri="{BB962C8B-B14F-4D97-AF65-F5344CB8AC3E}">
        <p14:creationId xmlns:p14="http://schemas.microsoft.com/office/powerpoint/2010/main" val="3929104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The Director of the Urban Agriculture and Innovative Production Office also serves as the Designated Federal Officers to the Advisory Committee. </a:t>
            </a:r>
          </a:p>
          <a:p>
            <a:endParaRPr lang="en-US" sz="1600" b="1"/>
          </a:p>
          <a:p>
            <a:r>
              <a:rPr lang="en-US" sz="1600" b="1"/>
              <a:t>The duties of the Designated Federal Officers are  but not limited 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Ensure compliance with the Federal Advisory Committee Act (FACA), and any other applicable laws and regulations;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Call, attend, and adjourn committee meetings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Approve agendas;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Maintain required records on costs and membership;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Ensure efficient operations;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Maintain records for availability to the public; 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Provide copies of committee reports to the Committee Management Officer for forwarding to the Library of Congress.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31</a:t>
            </a:fld>
            <a:endParaRPr lang="en-US"/>
          </a:p>
        </p:txBody>
      </p:sp>
    </p:spTree>
    <p:extLst>
      <p:ext uri="{BB962C8B-B14F-4D97-AF65-F5344CB8AC3E}">
        <p14:creationId xmlns:p14="http://schemas.microsoft.com/office/powerpoint/2010/main" val="649075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The </a:t>
            </a:r>
            <a:r>
              <a:rPr lang="en-US" sz="2000">
                <a:latin typeface="Gotham Bold"/>
              </a:rPr>
              <a:t>Committee Chair, Role and Responsibilities</a:t>
            </a:r>
          </a:p>
          <a:p>
            <a:endParaRPr lang="en-US" sz="2000">
              <a:latin typeface="Gotham Bold"/>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Leadership: understand FACA requirements, ethics, bylaws, KEY ISSUES,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Knows the agenda and agency-needs more than any other member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Help identify fact-finding needs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Documents the committee’s advice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Promotes contribution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Problems with members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Certify minutes within 90 calendar days</a:t>
            </a:r>
          </a:p>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32</a:t>
            </a:fld>
            <a:endParaRPr lang="en-US"/>
          </a:p>
        </p:txBody>
      </p:sp>
    </p:spTree>
    <p:extLst>
      <p:ext uri="{BB962C8B-B14F-4D97-AF65-F5344CB8AC3E}">
        <p14:creationId xmlns:p14="http://schemas.microsoft.com/office/powerpoint/2010/main" val="3380092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600" b="0" i="0" u="none" strike="noStrike" kern="1200" cap="none" spc="0" normalizeH="0" baseline="0" noProof="0">
                <a:ln>
                  <a:noFill/>
                </a:ln>
                <a:solidFill>
                  <a:prstClr val="black"/>
                </a:solidFill>
                <a:effectLst/>
                <a:uLnTx/>
                <a:uFillTx/>
                <a:latin typeface="Gotham Bold"/>
                <a:ea typeface="+mj-ea"/>
                <a:cs typeface="+mj-cs"/>
              </a:rPr>
              <a:t>UAIPAC Committee Vice Chair, Role and Responsibilities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Chair Committee meetings when the Chairperson is unavailable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Serve as a member of the Committee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Serve as a member of subcommittee(s)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Help maintain the Committee Operating Procedure Guide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For more information about the Committee please visit the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3"/>
              </a:rPr>
              <a:t>www.farmers.gov/urban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Calibri" panose="020F0502020204030204"/>
                <a:ea typeface="+mn-ea"/>
                <a:cs typeface="+mn-cs"/>
              </a:rPr>
              <a:t>At this time, I would like to introduce,</a:t>
            </a:r>
          </a:p>
          <a:p>
            <a:r>
              <a:rPr lang="en-US" sz="1600" b="1" kern="1200">
                <a:latin typeface="Public Sans"/>
              </a:rPr>
              <a:t>Havala Schumacher, with the OUAIP and  Suzanne Pender, with Farm Production and Conservation Office</a:t>
            </a:r>
          </a:p>
          <a:p>
            <a:endParaRPr lang="en-US" sz="1600" kern="1200">
              <a:latin typeface="Public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a:ea typeface="+mn-ea"/>
                <a:cs typeface="+mn-cs"/>
              </a:rPr>
              <a:t>Urban Agriculture Toolkit and UAIPAC Feedback</a:t>
            </a:r>
          </a:p>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33</a:t>
            </a:fld>
            <a:endParaRPr lang="en-US"/>
          </a:p>
        </p:txBody>
      </p:sp>
    </p:spTree>
    <p:extLst>
      <p:ext uri="{BB962C8B-B14F-4D97-AF65-F5344CB8AC3E}">
        <p14:creationId xmlns:p14="http://schemas.microsoft.com/office/powerpoint/2010/main" val="2060440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7FA099-4975-4B3D-8B1B-41BD1E9BCD64}" type="slidenum">
              <a:rPr lang="en-US" smtClean="0"/>
              <a:t>34</a:t>
            </a:fld>
            <a:endParaRPr lang="en-US"/>
          </a:p>
        </p:txBody>
      </p:sp>
    </p:spTree>
    <p:extLst>
      <p:ext uri="{BB962C8B-B14F-4D97-AF65-F5344CB8AC3E}">
        <p14:creationId xmlns:p14="http://schemas.microsoft.com/office/powerpoint/2010/main" val="1575833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 (add talking points)</a:t>
            </a:r>
          </a:p>
        </p:txBody>
      </p:sp>
      <p:sp>
        <p:nvSpPr>
          <p:cNvPr id="4" name="Slide Number Placeholder 3"/>
          <p:cNvSpPr>
            <a:spLocks noGrp="1"/>
          </p:cNvSpPr>
          <p:nvPr>
            <p:ph type="sldNum" sz="quarter" idx="5"/>
          </p:nvPr>
        </p:nvSpPr>
        <p:spPr/>
        <p:txBody>
          <a:bodyPr/>
          <a:lstStyle/>
          <a:p>
            <a:fld id="{7A7FA099-4975-4B3D-8B1B-41BD1E9BCD64}" type="slidenum">
              <a:rPr lang="en-US" smtClean="0"/>
              <a:t>35</a:t>
            </a:fld>
            <a:endParaRPr lang="en-US"/>
          </a:p>
        </p:txBody>
      </p:sp>
    </p:spTree>
    <p:extLst>
      <p:ext uri="{BB962C8B-B14F-4D97-AF65-F5344CB8AC3E}">
        <p14:creationId xmlns:p14="http://schemas.microsoft.com/office/powerpoint/2010/main" val="150873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Times New Roman" panose="02020603050405020304" pitchFamily="18" charset="0"/>
              </a:rPr>
              <a:t>Urban ag and innovation in production is certainly not new. One on my colleagues often says. </a:t>
            </a:r>
            <a:r>
              <a:rPr lang="en-US"/>
              <a:t>Globally, urban agriculture has existed for as long as there have been cities; providing</a:t>
            </a:r>
            <a:r>
              <a:rPr lang="en-US">
                <a:cs typeface="Calibri"/>
              </a:rPr>
              <a:t> </a:t>
            </a:r>
            <a:r>
              <a:rPr lang="en-US"/>
              <a:t>food, medicinal herbs, cut flowers, and biodiversity in populated areas.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And innovation whether scientific, technological, environmental, social has been the hallmark of American Agriculture. It is the reason why American Ag has been the world leader for so long and it will be the reason we continue to lead moving forward in these arenas. A few days ago, I heard Secretary Vilsack say we are not pitting communities against one another . We want to plant a seed to increase our support for all types of agriculture with an eye toward creating more resilient food systems.</a:t>
            </a:r>
            <a:endParaRPr lang="en-US" sz="1200">
              <a:effectLst/>
              <a:latin typeface="Calibri" panose="020F0502020204030204" pitchFamily="34" charset="0"/>
              <a:ea typeface="Calibri" panose="020F0502020204030204" pitchFamily="34" charset="0"/>
            </a:endParaRPr>
          </a:p>
          <a:p>
            <a:endParaRPr lang="en-US">
              <a:cs typeface="Calibri"/>
            </a:endParaRPr>
          </a:p>
          <a:p>
            <a:r>
              <a:rPr lang="en-US"/>
              <a:t>In the United States the first organized urban agriculture effort occurred during the Panic of 1893, a serious economic depression that caused high unemployment and distress on farms. As a relief measure the Mayor of Detroit, Hazen Pingree, formed an Agricultural Committee and tasked them with finding vacant lots for citizens in need of food assistance to grow their own food. In 1894, 975 families grew potatoes, beans, squash, cucumbers and more on 430 acres of 'Pengree's Potato Patches'. The produce they grew that year was valued at $14,000 which is equivalent $438,225 today. By the 1900s economic conditions in the country improved and the program tapered off. </a:t>
            </a:r>
          </a:p>
          <a:p>
            <a:endParaRPr lang="en-US"/>
          </a:p>
          <a:p>
            <a:pPr marL="342900" indent="-342900">
              <a:buFont typeface="Arial" panose="020B0604020202020204" pitchFamily="34" charset="0"/>
              <a:buChar char="•"/>
            </a:pPr>
            <a:r>
              <a:rPr lang="en-US" b="0">
                <a:solidFill>
                  <a:schemeClr val="tx1"/>
                </a:solidFill>
                <a:latin typeface="Public Sans"/>
                <a:cs typeface="Arial" panose="020B0604020202020204" pitchFamily="34" charset="0"/>
              </a:rPr>
              <a:t>WWI – 5 million ‘war gardens’ produced 528 million pound of food</a:t>
            </a:r>
          </a:p>
          <a:p>
            <a:pPr marL="342900" indent="-342900">
              <a:buFont typeface="Arial" panose="020B0604020202020204" pitchFamily="34" charset="0"/>
              <a:buChar char="•"/>
            </a:pPr>
            <a:r>
              <a:rPr lang="en-US">
                <a:solidFill>
                  <a:schemeClr val="tx1"/>
                </a:solidFill>
                <a:latin typeface="Public Sans"/>
                <a:cs typeface="Arial" panose="020B0604020202020204" pitchFamily="34" charset="0"/>
              </a:rPr>
              <a:t>Great Depression </a:t>
            </a:r>
            <a:r>
              <a:rPr lang="en-US" b="0">
                <a:solidFill>
                  <a:schemeClr val="tx1"/>
                </a:solidFill>
                <a:latin typeface="Public Sans"/>
                <a:cs typeface="Arial" panose="020B0604020202020204" pitchFamily="34" charset="0"/>
              </a:rPr>
              <a:t>–gardens fed 23 million households</a:t>
            </a:r>
          </a:p>
          <a:p>
            <a:pPr marL="342900" indent="-342900">
              <a:buFont typeface="Arial" panose="020B0604020202020204" pitchFamily="34" charset="0"/>
              <a:buChar char="•"/>
            </a:pPr>
            <a:r>
              <a:rPr lang="en-US">
                <a:solidFill>
                  <a:schemeClr val="tx1"/>
                </a:solidFill>
                <a:latin typeface="Public Sans"/>
                <a:cs typeface="Arial" panose="020B0604020202020204" pitchFamily="34" charset="0"/>
              </a:rPr>
              <a:t>WWII – 20 million ‘victory gardens’ produced ½ the country’s produce</a:t>
            </a:r>
          </a:p>
          <a:p>
            <a:endParaRPr lang="en-US"/>
          </a:p>
          <a:p>
            <a:r>
              <a:rPr lang="en-US"/>
              <a:t>Interestingly, seventy-five years after the Pengree’s Potato Patches another Detroit mayor Coleman Young  started the historic Farm A Lot Program, which set the stage for a new urban garden movement centered on food </a:t>
            </a:r>
            <a:r>
              <a:rPr lang="en-US">
                <a:solidFill>
                  <a:schemeClr val="tx1"/>
                </a:solidFill>
                <a:latin typeface="Public Sans"/>
                <a:cs typeface="Arial" panose="020B0604020202020204" pitchFamily="34" charset="0"/>
              </a:rPr>
              <a:t>sovereignty</a:t>
            </a:r>
            <a:r>
              <a:rPr lang="en-US"/>
              <a:t> and social justice. </a:t>
            </a:r>
          </a:p>
          <a:p>
            <a:endParaRPr lang="en-US"/>
          </a:p>
          <a:p>
            <a:r>
              <a:rPr lang="en-US"/>
              <a:t>Throughout the last century Americans have turned to urban agriculture during times of war and economic stress to feed themselves and their communities. In recent years, urban agriculture has been revived by communities facing food related illness and food insecurity. Today urban agriculture is colored by the slow food movement, sustainability, environmental stewardship, food security and accessibility, community empowerment, and cultural diversity. The current urban agriculture movement is still using vacant lots for food production, but they have also expanded to hydroponics, aquaponics, container gardening, and commercial food production. </a:t>
            </a:r>
            <a:endParaRPr lang="en-US">
              <a:cs typeface="Calibri"/>
            </a:endParaRPr>
          </a:p>
          <a:p>
            <a:endParaRPr lang="en-US"/>
          </a:p>
          <a:p>
            <a:r>
              <a:rPr lang="en-US">
                <a:cs typeface="Calibri"/>
              </a:rPr>
              <a:t>The picture above is a horse plowing a Victory Garden around the era of WWII in San Francisco.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04E7A-637C-428D-ADE9-A18DAA43C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82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a:p>
            <a:endParaRPr lang="en-US"/>
          </a:p>
          <a:p>
            <a:r>
              <a:rPr lang="en-US"/>
              <a:t>NRCS has an Urban Ag quick reference guide and website</a:t>
            </a:r>
          </a:p>
          <a:p>
            <a:r>
              <a:rPr lang="en-US"/>
              <a:t>FSA is considering developing one.</a:t>
            </a:r>
          </a:p>
          <a:p>
            <a:r>
              <a:rPr lang="en-US"/>
              <a:t>Agency specific pages should link to specific resources.</a:t>
            </a:r>
          </a:p>
          <a:p>
            <a:endParaRPr lang="en-US"/>
          </a:p>
          <a:p>
            <a:r>
              <a:rPr lang="en-US"/>
              <a:t>Pages should make clear that there is a broader USDA effort.</a:t>
            </a:r>
          </a:p>
        </p:txBody>
      </p:sp>
      <p:sp>
        <p:nvSpPr>
          <p:cNvPr id="4" name="Slide Number Placeholder 3"/>
          <p:cNvSpPr>
            <a:spLocks noGrp="1"/>
          </p:cNvSpPr>
          <p:nvPr>
            <p:ph type="sldNum" sz="quarter" idx="5"/>
          </p:nvPr>
        </p:nvSpPr>
        <p:spPr/>
        <p:txBody>
          <a:bodyPr/>
          <a:lstStyle/>
          <a:p>
            <a:fld id="{7A7FA099-4975-4B3D-8B1B-41BD1E9BCD64}" type="slidenum">
              <a:rPr lang="en-US" smtClean="0"/>
              <a:t>36</a:t>
            </a:fld>
            <a:endParaRPr lang="en-US"/>
          </a:p>
        </p:txBody>
      </p:sp>
    </p:spTree>
    <p:extLst>
      <p:ext uri="{BB962C8B-B14F-4D97-AF65-F5344CB8AC3E}">
        <p14:creationId xmlns:p14="http://schemas.microsoft.com/office/powerpoint/2010/main" val="67717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a:p>
            <a:endParaRPr lang="en-US"/>
          </a:p>
          <a:p>
            <a:r>
              <a:rPr lang="en-US"/>
              <a:t>NRCS has an Urban Ag quick reference guide and website</a:t>
            </a:r>
          </a:p>
          <a:p>
            <a:r>
              <a:rPr lang="en-US"/>
              <a:t>FSA is considering developing one.</a:t>
            </a:r>
          </a:p>
          <a:p>
            <a:r>
              <a:rPr lang="en-US"/>
              <a:t>Agency specific pages should link to specific resources.</a:t>
            </a:r>
          </a:p>
          <a:p>
            <a:endParaRPr lang="en-US"/>
          </a:p>
          <a:p>
            <a:r>
              <a:rPr lang="en-US"/>
              <a:t>Pages should make clear that there is a broader USDA effort.</a:t>
            </a:r>
          </a:p>
        </p:txBody>
      </p:sp>
      <p:sp>
        <p:nvSpPr>
          <p:cNvPr id="4" name="Slide Number Placeholder 3"/>
          <p:cNvSpPr>
            <a:spLocks noGrp="1"/>
          </p:cNvSpPr>
          <p:nvPr>
            <p:ph type="sldNum" sz="quarter" idx="5"/>
          </p:nvPr>
        </p:nvSpPr>
        <p:spPr/>
        <p:txBody>
          <a:bodyPr/>
          <a:lstStyle/>
          <a:p>
            <a:fld id="{7A7FA099-4975-4B3D-8B1B-41BD1E9BCD64}" type="slidenum">
              <a:rPr lang="en-US" smtClean="0"/>
              <a:t>37</a:t>
            </a:fld>
            <a:endParaRPr lang="en-US"/>
          </a:p>
        </p:txBody>
      </p:sp>
    </p:spTree>
    <p:extLst>
      <p:ext uri="{BB962C8B-B14F-4D97-AF65-F5344CB8AC3E}">
        <p14:creationId xmlns:p14="http://schemas.microsoft.com/office/powerpoint/2010/main" val="2528474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a:t>
            </a:r>
          </a:p>
        </p:txBody>
      </p:sp>
      <p:sp>
        <p:nvSpPr>
          <p:cNvPr id="4" name="Slide Number Placeholder 3"/>
          <p:cNvSpPr>
            <a:spLocks noGrp="1"/>
          </p:cNvSpPr>
          <p:nvPr>
            <p:ph type="sldNum" sz="quarter" idx="5"/>
          </p:nvPr>
        </p:nvSpPr>
        <p:spPr/>
        <p:txBody>
          <a:bodyPr/>
          <a:lstStyle/>
          <a:p>
            <a:fld id="{7A7FA099-4975-4B3D-8B1B-41BD1E9BCD64}" type="slidenum">
              <a:rPr lang="en-US" smtClean="0"/>
              <a:t>38</a:t>
            </a:fld>
            <a:endParaRPr lang="en-US"/>
          </a:p>
        </p:txBody>
      </p:sp>
    </p:spTree>
    <p:extLst>
      <p:ext uri="{BB962C8B-B14F-4D97-AF65-F5344CB8AC3E}">
        <p14:creationId xmlns:p14="http://schemas.microsoft.com/office/powerpoint/2010/main" val="918114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a:t>
            </a:r>
          </a:p>
        </p:txBody>
      </p:sp>
      <p:sp>
        <p:nvSpPr>
          <p:cNvPr id="4" name="Slide Number Placeholder 3"/>
          <p:cNvSpPr>
            <a:spLocks noGrp="1"/>
          </p:cNvSpPr>
          <p:nvPr>
            <p:ph type="sldNum" sz="quarter" idx="5"/>
          </p:nvPr>
        </p:nvSpPr>
        <p:spPr/>
        <p:txBody>
          <a:bodyPr/>
          <a:lstStyle/>
          <a:p>
            <a:fld id="{7A7FA099-4975-4B3D-8B1B-41BD1E9BCD64}" type="slidenum">
              <a:rPr lang="en-US" smtClean="0"/>
              <a:t>39</a:t>
            </a:fld>
            <a:endParaRPr lang="en-US"/>
          </a:p>
        </p:txBody>
      </p:sp>
    </p:spTree>
    <p:extLst>
      <p:ext uri="{BB962C8B-B14F-4D97-AF65-F5344CB8AC3E}">
        <p14:creationId xmlns:p14="http://schemas.microsoft.com/office/powerpoint/2010/main" val="2641158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a:t>
            </a:r>
          </a:p>
        </p:txBody>
      </p:sp>
      <p:sp>
        <p:nvSpPr>
          <p:cNvPr id="4" name="Slide Number Placeholder 3"/>
          <p:cNvSpPr>
            <a:spLocks noGrp="1"/>
          </p:cNvSpPr>
          <p:nvPr>
            <p:ph type="sldNum" sz="quarter" idx="5"/>
          </p:nvPr>
        </p:nvSpPr>
        <p:spPr/>
        <p:txBody>
          <a:bodyPr/>
          <a:lstStyle/>
          <a:p>
            <a:fld id="{7A7FA099-4975-4B3D-8B1B-41BD1E9BCD64}" type="slidenum">
              <a:rPr lang="en-US" smtClean="0"/>
              <a:t>40</a:t>
            </a:fld>
            <a:endParaRPr lang="en-US"/>
          </a:p>
        </p:txBody>
      </p:sp>
    </p:spTree>
    <p:extLst>
      <p:ext uri="{BB962C8B-B14F-4D97-AF65-F5344CB8AC3E}">
        <p14:creationId xmlns:p14="http://schemas.microsoft.com/office/powerpoint/2010/main" val="4227389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122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p:txBody>
      </p:sp>
      <p:sp>
        <p:nvSpPr>
          <p:cNvPr id="4" name="Slide Number Placeholder 3"/>
          <p:cNvSpPr>
            <a:spLocks noGrp="1"/>
          </p:cNvSpPr>
          <p:nvPr>
            <p:ph type="sldNum" sz="quarter" idx="5"/>
          </p:nvPr>
        </p:nvSpPr>
        <p:spPr/>
        <p:txBody>
          <a:bodyPr/>
          <a:lstStyle/>
          <a:p>
            <a:fld id="{7A7FA099-4975-4B3D-8B1B-41BD1E9BCD64}" type="slidenum">
              <a:rPr lang="en-US" smtClean="0"/>
              <a:t>42</a:t>
            </a:fld>
            <a:endParaRPr lang="en-US"/>
          </a:p>
        </p:txBody>
      </p:sp>
    </p:spTree>
    <p:extLst>
      <p:ext uri="{BB962C8B-B14F-4D97-AF65-F5344CB8AC3E}">
        <p14:creationId xmlns:p14="http://schemas.microsoft.com/office/powerpoint/2010/main" val="1752811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p:txBody>
      </p:sp>
      <p:sp>
        <p:nvSpPr>
          <p:cNvPr id="4" name="Slide Number Placeholder 3"/>
          <p:cNvSpPr>
            <a:spLocks noGrp="1"/>
          </p:cNvSpPr>
          <p:nvPr>
            <p:ph type="sldNum" sz="quarter" idx="5"/>
          </p:nvPr>
        </p:nvSpPr>
        <p:spPr/>
        <p:txBody>
          <a:bodyPr/>
          <a:lstStyle/>
          <a:p>
            <a:fld id="{7A7FA099-4975-4B3D-8B1B-41BD1E9BCD64}" type="slidenum">
              <a:rPr lang="en-US" smtClean="0"/>
              <a:t>43</a:t>
            </a:fld>
            <a:endParaRPr lang="en-US"/>
          </a:p>
        </p:txBody>
      </p:sp>
    </p:spTree>
    <p:extLst>
      <p:ext uri="{BB962C8B-B14F-4D97-AF65-F5344CB8AC3E}">
        <p14:creationId xmlns:p14="http://schemas.microsoft.com/office/powerpoint/2010/main" val="3589763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p:txBody>
      </p:sp>
      <p:sp>
        <p:nvSpPr>
          <p:cNvPr id="4" name="Slide Number Placeholder 3"/>
          <p:cNvSpPr>
            <a:spLocks noGrp="1"/>
          </p:cNvSpPr>
          <p:nvPr>
            <p:ph type="sldNum" sz="quarter" idx="5"/>
          </p:nvPr>
        </p:nvSpPr>
        <p:spPr/>
        <p:txBody>
          <a:bodyPr/>
          <a:lstStyle/>
          <a:p>
            <a:fld id="{7A7FA099-4975-4B3D-8B1B-41BD1E9BCD64}" type="slidenum">
              <a:rPr lang="en-US" smtClean="0"/>
              <a:t>44</a:t>
            </a:fld>
            <a:endParaRPr lang="en-US"/>
          </a:p>
        </p:txBody>
      </p:sp>
    </p:spTree>
    <p:extLst>
      <p:ext uri="{BB962C8B-B14F-4D97-AF65-F5344CB8AC3E}">
        <p14:creationId xmlns:p14="http://schemas.microsoft.com/office/powerpoint/2010/main" val="4084364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a:t>
            </a:r>
          </a:p>
          <a:p>
            <a:endParaRPr lang="en-US"/>
          </a:p>
          <a:p>
            <a:r>
              <a:rPr lang="en-US"/>
              <a:t>Examples: “So you’re involved in vertical farming…”</a:t>
            </a:r>
          </a:p>
          <a:p>
            <a:endParaRPr lang="en-US"/>
          </a:p>
          <a:p>
            <a:r>
              <a:rPr lang="en-US"/>
              <a:t>Grant-writing guide for agricultural nonprofits</a:t>
            </a:r>
          </a:p>
          <a:p>
            <a:endParaRPr lang="en-US"/>
          </a:p>
          <a:p>
            <a:r>
              <a:rPr lang="en-US"/>
              <a:t>Research opportunities in Urban Agriculture</a:t>
            </a:r>
          </a:p>
          <a:p>
            <a:endParaRPr lang="en-US"/>
          </a:p>
          <a:p>
            <a:r>
              <a:rPr lang="en-US"/>
              <a:t>Etc.</a:t>
            </a:r>
          </a:p>
        </p:txBody>
      </p:sp>
      <p:sp>
        <p:nvSpPr>
          <p:cNvPr id="4" name="Slide Number Placeholder 3"/>
          <p:cNvSpPr>
            <a:spLocks noGrp="1"/>
          </p:cNvSpPr>
          <p:nvPr>
            <p:ph type="sldNum" sz="quarter" idx="5"/>
          </p:nvPr>
        </p:nvSpPr>
        <p:spPr/>
        <p:txBody>
          <a:bodyPr/>
          <a:lstStyle/>
          <a:p>
            <a:fld id="{7A7FA099-4975-4B3D-8B1B-41BD1E9BCD64}" type="slidenum">
              <a:rPr lang="en-US" smtClean="0"/>
              <a:t>45</a:t>
            </a:fld>
            <a:endParaRPr lang="en-US"/>
          </a:p>
        </p:txBody>
      </p:sp>
    </p:spTree>
    <p:extLst>
      <p:ext uri="{BB962C8B-B14F-4D97-AF65-F5344CB8AC3E}">
        <p14:creationId xmlns:p14="http://schemas.microsoft.com/office/powerpoint/2010/main" val="185185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USDA has also had a hand in moving the urban and innovative agriculture movement forward. In 1969 the USDA established the first Urban Conservation District in Washington, DC..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1976 the USDA established the Urban Garden Program under the Cooperative Extension Service to support existing community gardens, The purpose of the program was to reconnect urban citizens with agriculture, increase the interest in gardening, the opportunity to encourage house production and home economic practices, and offer jobs to urban youth.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program ran from 1976-1993 and awarded $23M in projects and at its height enrolled over 300,000 participants. At its height in 1986 it is estimated the projects were producing $17M worth of producer per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04E7A-637C-428D-ADE9-A18DAA43C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417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a:t>
            </a:r>
          </a:p>
          <a:p>
            <a:endParaRPr lang="en-US"/>
          </a:p>
          <a:p>
            <a:r>
              <a:rPr lang="en-US"/>
              <a:t>Examples: “So you’re involved in vertical farming…”</a:t>
            </a:r>
          </a:p>
          <a:p>
            <a:endParaRPr lang="en-US"/>
          </a:p>
          <a:p>
            <a:r>
              <a:rPr lang="en-US"/>
              <a:t>Grant-writing guide for agricultural nonprofits</a:t>
            </a:r>
          </a:p>
          <a:p>
            <a:endParaRPr lang="en-US"/>
          </a:p>
          <a:p>
            <a:r>
              <a:rPr lang="en-US"/>
              <a:t>Research opportunities in Urban Agriculture</a:t>
            </a:r>
          </a:p>
          <a:p>
            <a:endParaRPr lang="en-US"/>
          </a:p>
          <a:p>
            <a:r>
              <a:rPr lang="en-US"/>
              <a:t>Etc.</a:t>
            </a:r>
          </a:p>
        </p:txBody>
      </p:sp>
      <p:sp>
        <p:nvSpPr>
          <p:cNvPr id="4" name="Slide Number Placeholder 3"/>
          <p:cNvSpPr>
            <a:spLocks noGrp="1"/>
          </p:cNvSpPr>
          <p:nvPr>
            <p:ph type="sldNum" sz="quarter" idx="5"/>
          </p:nvPr>
        </p:nvSpPr>
        <p:spPr/>
        <p:txBody>
          <a:bodyPr/>
          <a:lstStyle/>
          <a:p>
            <a:fld id="{7A7FA099-4975-4B3D-8B1B-41BD1E9BCD64}" type="slidenum">
              <a:rPr lang="en-US" smtClean="0"/>
              <a:t>46</a:t>
            </a:fld>
            <a:endParaRPr lang="en-US"/>
          </a:p>
        </p:txBody>
      </p:sp>
    </p:spTree>
    <p:extLst>
      <p:ext uri="{BB962C8B-B14F-4D97-AF65-F5344CB8AC3E}">
        <p14:creationId xmlns:p14="http://schemas.microsoft.com/office/powerpoint/2010/main" val="1794536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3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on</a:t>
            </a:r>
          </a:p>
        </p:txBody>
      </p:sp>
      <p:sp>
        <p:nvSpPr>
          <p:cNvPr id="4" name="Slide Number Placeholder 3"/>
          <p:cNvSpPr>
            <a:spLocks noGrp="1"/>
          </p:cNvSpPr>
          <p:nvPr>
            <p:ph type="sldNum" sz="quarter" idx="5"/>
          </p:nvPr>
        </p:nvSpPr>
        <p:spPr/>
        <p:txBody>
          <a:bodyPr/>
          <a:lstStyle/>
          <a:p>
            <a:fld id="{7A7FA099-4975-4B3D-8B1B-41BD1E9BCD64}" type="slidenum">
              <a:rPr lang="en-US" smtClean="0"/>
              <a:t>61</a:t>
            </a:fld>
            <a:endParaRPr lang="en-US"/>
          </a:p>
        </p:txBody>
      </p:sp>
    </p:spTree>
    <p:extLst>
      <p:ext uri="{BB962C8B-B14F-4D97-AF65-F5344CB8AC3E}">
        <p14:creationId xmlns:p14="http://schemas.microsoft.com/office/powerpoint/2010/main" val="3933999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Hi Everyone: In addition to all of the great work that OUAIP has been leading across the agency, OUAIP has been supporting FSA in implementing a pilot project to establish Urban County Committees (UCOC’s) in no fewer than ten cities across the country. This was authorized by he Agriculture Improvement Act of 2018 (2018 Farm Bill), and FSA has been working closely with OUAIP to identify pilot locations and stand up these new committees. To date, we have created 11 Urban County Committees in the Following Locations: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Albuquerque, NM</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Atlanta, GA</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Cleveland, OH</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Dallas, TX</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Minneapolis, MN</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New Orleans, LA</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Philadelphia, PA</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Phoenix, AZ</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Portland, OR</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Richmond, VA</a:t>
            </a:r>
            <a:endParaRPr lang="en-US" sz="180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St. Louis, MO</a:t>
            </a:r>
            <a:endParaRPr lang="en-US" sz="1800">
              <a:effectLst/>
              <a:latin typeface="Times New Roman" panose="02020603050405020304" pitchFamily="18" charset="0"/>
              <a:ea typeface="Times New Roman" panose="02020603050405020304" pitchFamily="18" charset="0"/>
            </a:endParaRPr>
          </a:p>
          <a:p>
            <a:pPr marL="0" marR="0">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locations were selected based on a consideration of data that included levels of economic distress, diversity, proximity to tribal nations, the number of students receiving free or reduced-price school lunch, as well the number of farm-to-table projects, urban farms, community and residential gardens, and green infrastructure projects within metropolitan and suburban areas. </a:t>
            </a:r>
          </a:p>
          <a:p>
            <a:pPr marL="0" marR="0">
              <a:spcAft>
                <a:spcPts val="0"/>
              </a:spcAft>
            </a:pP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Aft>
                <a:spcPts val="0"/>
              </a:spcAft>
            </a:pPr>
            <a:r>
              <a:rPr lang="en-US" sz="1800">
                <a:effectLst/>
                <a:latin typeface="Times New Roman" panose="02020603050405020304" pitchFamily="18" charset="0"/>
                <a:ea typeface="Times New Roman" panose="02020603050405020304" pitchFamily="18" charset="0"/>
              </a:rPr>
              <a:t>OUAIP and FSA are preparing to announce the third round of UCOC selections as this pilot expands, including an additional six UCOC locations.</a:t>
            </a:r>
          </a:p>
        </p:txBody>
      </p:sp>
    </p:spTree>
    <p:extLst>
      <p:ext uri="{BB962C8B-B14F-4D97-AF65-F5344CB8AC3E}">
        <p14:creationId xmlns:p14="http://schemas.microsoft.com/office/powerpoint/2010/main" val="989246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I want to share a bit more about the role of the Urban County Committees, and why they are so important. For nearly 100 years, county committees have provided a direct link between the farm community and the USDA, allowing grassroots input and local administration of USDA programs. Each year, the Farm Service Agency (FSA) holds elections where local farmers can run for, or vote for, county committee membership. County committee members have a say in what kinds of FSA programs their county will offer, ensuring local FSA agricultural programs serve the needs of local producers.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Urban Committees, like traditional COCs, have the same  key responsibilities, but they also are unique. </a:t>
            </a:r>
            <a:r>
              <a:rPr lang="en-US" sz="3200" b="0"/>
              <a:t>The new Urban County Committees (UCOC), will </a:t>
            </a:r>
            <a:r>
              <a:rPr lang="en-US" sz="2800"/>
              <a:t>H</a:t>
            </a:r>
            <a:r>
              <a:rPr lang="en-US" sz="2800" b="0"/>
              <a:t>elp the Department and Agency determine how our programs can be enhanced to meet those needs and provide recommendations to help shape future opportunities in urban service centers.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000000"/>
                </a:solidFill>
                <a:effectLst/>
                <a:latin typeface="Times New Roman" panose="02020603050405020304" pitchFamily="18" charset="0"/>
                <a:ea typeface="Times New Roman" panose="02020603050405020304" pitchFamily="18" charset="0"/>
              </a:rPr>
              <a:t>Urban and innovative producers in the counties selected for UCOCs who participate in, or who cooperate with USDA programs (such as by providing information about their farming operation to the USDA) are eligible to vote in UCOC elections and may nominate themselves or other local producers as candidates. Elections are held each November, with new members taking office in January of the following year.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000000"/>
                </a:solidFill>
                <a:effectLst/>
                <a:latin typeface="Times New Roman" panose="02020603050405020304" pitchFamily="18" charset="0"/>
                <a:ea typeface="Times New Roman" panose="02020603050405020304" pitchFamily="18" charset="0"/>
              </a:rPr>
              <a:t>Once elected, the county committee members help to conduct outreach to local stakeholders about USDA programs, are well informed about the programs that USDA offers, engage with urban producers, and can make recommendations to USDA about training needs, or the overall needs of the growing urban agriculture market in their area.</a:t>
            </a:r>
            <a:endParaRPr lang="en-US" sz="180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2800" b="0"/>
          </a:p>
          <a:p>
            <a:pPr marL="1028700" lvl="1" indent="-342900"/>
            <a:endParaRPr lang="en-US" sz="2800" b="0"/>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E0F2C9-207E-4AC6-AC5D-BDB4B5188A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82032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To demonstrate USDA’s commitment to serving urban and innovative producers, FSA and NRCS have jointly committed to establish urban service centers in each city selected for the UCOC Pilot. FSA and NRCS are working with local stakeholders and local USDA staff to identify locations for service centers within each city that will be accessible and welcoming to local urban and innovative producers. These urban service centers will offer local urban and innovative producers the full suite of USDA programs and services available in urban areas. FSA and NRCS anticipate having staff on the ground urban farmers and operators to support this initiative. </a:t>
            </a:r>
            <a:endParaRPr lang="en-US"/>
          </a:p>
          <a:p>
            <a:endParaRPr lang="en-US"/>
          </a:p>
          <a:p>
            <a:r>
              <a:rPr lang="en-US"/>
              <a:t>Guiding Principles</a:t>
            </a:r>
          </a:p>
          <a:p>
            <a:pPr marL="171450" indent="-171450">
              <a:buFont typeface="Arial" panose="020B0604020202020204" pitchFamily="34" charset="0"/>
              <a:buChar char="•"/>
            </a:pPr>
            <a:r>
              <a:rPr lang="en-US"/>
              <a:t>Finding locations to ensure an positive Customer Experience</a:t>
            </a:r>
          </a:p>
          <a:p>
            <a:pPr marL="171450" indent="-171450">
              <a:buFont typeface="Arial" panose="020B0604020202020204" pitchFamily="34" charset="0"/>
              <a:buChar char="•"/>
            </a:pPr>
            <a:r>
              <a:rPr lang="en-US"/>
              <a:t>Implementing Input from the local level / Meeting Customers Expectations / Leveraging existing Resources</a:t>
            </a:r>
          </a:p>
          <a:p>
            <a:pPr marL="171450" indent="-171450">
              <a:buFont typeface="Arial" panose="020B0604020202020204" pitchFamily="34" charset="0"/>
              <a:buChar char="•"/>
            </a:pPr>
            <a:r>
              <a:rPr lang="en-US"/>
              <a:t>Easy &amp; Economical vs Difficult Expensive</a:t>
            </a:r>
          </a:p>
          <a:p>
            <a:endParaRPr lang="en-US"/>
          </a:p>
          <a:p>
            <a:r>
              <a:rPr lang="en-US"/>
              <a:t>On behalf of my self, the Urban Office establishment team and The Office of Urban Agriculture and Innovative Production, we are happy to take on this effort.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16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Havala</a:t>
            </a:r>
          </a:p>
          <a:p>
            <a:endParaRPr lang="en-US"/>
          </a:p>
          <a:p>
            <a:r>
              <a:rPr lang="en-US"/>
              <a:t>Examples: “So you’re involved in vertical farming…”</a:t>
            </a:r>
          </a:p>
          <a:p>
            <a:endParaRPr lang="en-US"/>
          </a:p>
          <a:p>
            <a:r>
              <a:rPr lang="en-US"/>
              <a:t>Grant-writing guide for agricultural nonprofits</a:t>
            </a:r>
          </a:p>
          <a:p>
            <a:endParaRPr lang="en-US"/>
          </a:p>
          <a:p>
            <a:r>
              <a:rPr lang="en-US"/>
              <a:t>Research opportunities in Urban Agriculture</a:t>
            </a:r>
          </a:p>
          <a:p>
            <a:endParaRPr lang="en-US"/>
          </a:p>
          <a:p>
            <a:r>
              <a:rPr lang="en-US"/>
              <a:t>Etc.</a:t>
            </a:r>
          </a:p>
        </p:txBody>
      </p:sp>
      <p:sp>
        <p:nvSpPr>
          <p:cNvPr id="4" name="Slide Number Placeholder 3"/>
          <p:cNvSpPr>
            <a:spLocks noGrp="1"/>
          </p:cNvSpPr>
          <p:nvPr>
            <p:ph type="sldNum" sz="quarter" idx="5"/>
          </p:nvPr>
        </p:nvSpPr>
        <p:spPr/>
        <p:txBody>
          <a:bodyPr/>
          <a:lstStyle/>
          <a:p>
            <a:fld id="{7A7FA099-4975-4B3D-8B1B-41BD1E9BCD64}" type="slidenum">
              <a:rPr lang="en-US" smtClean="0"/>
              <a:t>65</a:t>
            </a:fld>
            <a:endParaRPr lang="en-US"/>
          </a:p>
        </p:txBody>
      </p:sp>
    </p:spTree>
    <p:extLst>
      <p:ext uri="{BB962C8B-B14F-4D97-AF65-F5344CB8AC3E}">
        <p14:creationId xmlns:p14="http://schemas.microsoft.com/office/powerpoint/2010/main" val="3472629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on</a:t>
            </a:r>
          </a:p>
        </p:txBody>
      </p:sp>
      <p:sp>
        <p:nvSpPr>
          <p:cNvPr id="4" name="Slide Number Placeholder 3"/>
          <p:cNvSpPr>
            <a:spLocks noGrp="1"/>
          </p:cNvSpPr>
          <p:nvPr>
            <p:ph type="sldNum" sz="quarter" idx="5"/>
          </p:nvPr>
        </p:nvSpPr>
        <p:spPr/>
        <p:txBody>
          <a:bodyPr/>
          <a:lstStyle/>
          <a:p>
            <a:fld id="{7A7FA099-4975-4B3D-8B1B-41BD1E9BCD64}" type="slidenum">
              <a:rPr lang="en-US" smtClean="0"/>
              <a:t>67</a:t>
            </a:fld>
            <a:endParaRPr lang="en-US"/>
          </a:p>
        </p:txBody>
      </p:sp>
    </p:spTree>
    <p:extLst>
      <p:ext uri="{BB962C8B-B14F-4D97-AF65-F5344CB8AC3E}">
        <p14:creationId xmlns:p14="http://schemas.microsoft.com/office/powerpoint/2010/main" val="136932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In 1994 the USDA established the Urban Resources Partnership. The program was managed by USDA Forest Service and Natural Resources Conservation Services and provided support for activities such as </a:t>
            </a:r>
          </a:p>
          <a:p>
            <a:pPr marL="171450" indent="-171450" algn="l">
              <a:buFont typeface="Arial" panose="020B0604020202020204" pitchFamily="34" charset="0"/>
              <a:buChar char="•"/>
            </a:pPr>
            <a:r>
              <a:rPr lang="en-US" sz="1200" b="0" i="0" u="none" strike="noStrike" baseline="0">
                <a:latin typeface="Courier"/>
              </a:rPr>
              <a:t>flower and vegetable gardens, </a:t>
            </a:r>
          </a:p>
          <a:p>
            <a:pPr marL="171450" indent="-171450" algn="l">
              <a:buFont typeface="Arial" panose="020B0604020202020204" pitchFamily="34" charset="0"/>
              <a:buChar char="•"/>
            </a:pPr>
            <a:r>
              <a:rPr lang="en-US" sz="1200" b="0" i="0" u="none" strike="noStrike" baseline="0">
                <a:latin typeface="Courier"/>
              </a:rPr>
              <a:t>compost areas,  </a:t>
            </a:r>
          </a:p>
          <a:p>
            <a:pPr marL="171450" indent="-171450" algn="l">
              <a:buFont typeface="Arial" panose="020B0604020202020204" pitchFamily="34" charset="0"/>
              <a:buChar char="•"/>
            </a:pPr>
            <a:r>
              <a:rPr lang="en-US"/>
              <a:t>tree and shrub planting,</a:t>
            </a:r>
          </a:p>
          <a:p>
            <a:pPr marL="171450" indent="-171450" algn="l">
              <a:buFont typeface="Arial" panose="020B0604020202020204" pitchFamily="34" charset="0"/>
              <a:buChar char="•"/>
            </a:pPr>
            <a:r>
              <a:rPr lang="en-US"/>
              <a:t>build trails in local parks, </a:t>
            </a:r>
          </a:p>
          <a:p>
            <a:pPr marL="171450" indent="-171450" algn="l">
              <a:buFont typeface="Arial" panose="020B0604020202020204" pitchFamily="34" charset="0"/>
              <a:buChar char="•"/>
            </a:pPr>
            <a:r>
              <a:rPr lang="en-US"/>
              <a:t>create murals, </a:t>
            </a:r>
          </a:p>
          <a:p>
            <a:pPr marL="171450" indent="-171450" algn="l">
              <a:buFont typeface="Arial" panose="020B0604020202020204" pitchFamily="34" charset="0"/>
              <a:buChar char="•"/>
            </a:pPr>
            <a:r>
              <a:rPr lang="en-US" sz="1200" b="0" i="0" u="none" strike="noStrike" baseline="0">
                <a:latin typeface="Courier"/>
              </a:rPr>
              <a:t>educational programs</a:t>
            </a:r>
          </a:p>
          <a:p>
            <a:pPr marL="171450" indent="-171450" algn="l">
              <a:buFont typeface="Arial" panose="020B0604020202020204" pitchFamily="34" charset="0"/>
              <a:buChar char="•"/>
            </a:pPr>
            <a:r>
              <a:rPr lang="en-US" sz="1200" b="0" i="0" u="none" strike="noStrike" baseline="0">
                <a:latin typeface="Courier"/>
              </a:rPr>
              <a:t>urban habitat classrooms</a:t>
            </a:r>
          </a:p>
          <a:p>
            <a:pPr marL="171450" indent="-171450" algn="l">
              <a:buFont typeface="Arial" panose="020B0604020202020204" pitchFamily="34" charset="0"/>
              <a:buChar char="•"/>
            </a:pPr>
            <a:r>
              <a:rPr lang="en-US" sz="1200" b="0" i="0" u="none" strike="noStrike" baseline="0">
                <a:latin typeface="Courier"/>
              </a:rPr>
              <a:t>large-scale dry land farming </a:t>
            </a:r>
            <a:endParaRPr lang="en-US"/>
          </a:p>
          <a:p>
            <a:pPr marL="171450" indent="-171450" algn="l">
              <a:buFont typeface="Arial" panose="020B0604020202020204" pitchFamily="34" charset="0"/>
              <a:buChar char="•"/>
            </a:pPr>
            <a:r>
              <a:rPr lang="en-US"/>
              <a:t>and neighborhood cleanup.</a:t>
            </a:r>
          </a:p>
          <a:p>
            <a:pPr algn="l"/>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Book" panose="02000604040000020004" pitchFamily="50" charset="0"/>
                <a:ea typeface="+mn-ea"/>
                <a:cs typeface="+mn-cs"/>
              </a:rPr>
              <a:t>The program funded over 200 awards in 13 cities worth $20 million between 1994  and 1999. </a:t>
            </a:r>
          </a:p>
          <a:p>
            <a:pPr algn="l"/>
            <a:endParaRPr lang="en-US"/>
          </a:p>
          <a:p>
            <a:pPr algn="l"/>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04E7A-637C-428D-ADE9-A18DAA43C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7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Fast forward to the 21 century with the creation of the Farm Bill </a:t>
            </a:r>
          </a:p>
          <a:p>
            <a:endParaRPr lang="en-US"/>
          </a:p>
          <a:p>
            <a:r>
              <a:rPr lang="en-US"/>
              <a:t>The current Secretary of Housing and Urban Development Marcia Fudge was instrumental in writing the 2018 Farm Bill during her time as the Representative of Ohio's 11th District. The Farm Bill went on to create the USDA’s Office of Urban Agriculture and Innovative Production (OUAIP).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7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the leadership of Secretary Vilsack and Secretary Fudge, the USDA started a pilot project to expand the services offered in urban areas in 2011-2012.  </a:t>
            </a:r>
          </a:p>
          <a:p>
            <a:endParaRPr lang="en-US"/>
          </a:p>
          <a:p>
            <a:r>
              <a:rPr lang="en-US"/>
              <a:t>Then Congresswoman Fudge had a vision to create an urban agriculture movement in Cleveland that would reduce food insecurity and help change the narrative of the city.  She led major push for a pilot project that encouraged urban farmers to apply for technical and financial assistance to purchase and construct Seasonal High Tunnels, also known as “hoop houses.”  Hoop houses extend the growing season and allow farmers to provide fresh local produce for more months of the year.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a:p>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1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technical and financial assistance for the hoop houses in Cleveland was provided by NRCS. </a:t>
            </a:r>
          </a:p>
          <a:p>
            <a:endParaRPr lang="en-US"/>
          </a:p>
          <a:p>
            <a:r>
              <a:rPr lang="en-US"/>
              <a:t>Current NRCS Chief Terry Cosby was the Ohio State Conservationist at the time, and was the first State Conservationists to fund hoop houses in urban areas. More than 80 hoop houses in the greater Cleveland area were built between 2011-2012. </a:t>
            </a:r>
          </a:p>
          <a:p>
            <a:endParaRPr lang="en-US"/>
          </a:p>
          <a:p>
            <a:r>
              <a:rPr lang="en-US"/>
              <a:t>Beyond simply offering hoop house assistance, this pilot project also undertook efforts to bring in a range of partners and stakeholders to make USDA services more accessible to the community. Targeted efforts were made to ensure that program lingo not commonly understood outside of USDA would be translated into ordinary language so that community members could apply for the benefits and services available to them. Efforts were also made to help farmers navigate the permits and processes to obtain leases, building permits, and access to water, which can be daunting and at times detour people from chasing their dreams of becoming an urban farmer. The pilot project also trained local youth to build and install high tunnels, giving young people the tools to better their community or acquire professional skills, which can be life changing. </a:t>
            </a:r>
          </a:p>
          <a:p>
            <a:endParaRPr lang="en-US"/>
          </a:p>
          <a:p>
            <a:r>
              <a:rPr lang="en-US"/>
              <a:t>This full-service model created by the Cleveland pilot project is the basis for the work of the Office of Urban Agriculture and Innovative Production.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2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In 2018 Congress recognized </a:t>
            </a:r>
            <a:r>
              <a:rPr lang="en-US" sz="1800" b="0" i="0" u="none" strike="noStrike" baseline="0">
                <a:solidFill>
                  <a:srgbClr val="000000"/>
                </a:solidFill>
                <a:latin typeface="Times New Roman"/>
                <a:cs typeface="Times New Roman"/>
              </a:rPr>
              <a:t>that urban agriculture and innovative production methods like indoor and rooftop farming create new economic opportunities in urban,</a:t>
            </a:r>
            <a:r>
              <a:rPr lang="en-US" sz="1800">
                <a:solidFill>
                  <a:srgbClr val="000000"/>
                </a:solidFill>
                <a:latin typeface="Times New Roman"/>
                <a:cs typeface="Times New Roman"/>
              </a:rPr>
              <a:t> </a:t>
            </a:r>
            <a:r>
              <a:rPr lang="en-US" sz="1800" b="0" i="0" u="none" strike="noStrike" baseline="0">
                <a:solidFill>
                  <a:srgbClr val="000000"/>
                </a:solidFill>
                <a:latin typeface="Times New Roman"/>
                <a:cs typeface="Times New Roman"/>
              </a:rPr>
              <a:t> suburban, and rural communities.</a:t>
            </a:r>
            <a:endParaRPr lang="en-US">
              <a:latin typeface="Times New Roman"/>
              <a:cs typeface="Times New Roman"/>
            </a:endParaRPr>
          </a:p>
          <a:p>
            <a:pPr>
              <a:defRPr/>
            </a:pPr>
            <a:r>
              <a:rPr lang="en-US" sz="1800">
                <a:solidFill>
                  <a:srgbClr val="000000"/>
                </a:solidFill>
                <a:latin typeface="Times New Roman"/>
                <a:cs typeface="Times New Roman"/>
              </a:rPr>
              <a:t> </a:t>
            </a:r>
            <a:endParaRPr lang="en-US"/>
          </a:p>
          <a:p>
            <a:pPr>
              <a:defRPr/>
            </a:pPr>
            <a:r>
              <a:rPr lang="en-US" sz="1800" b="0" i="0" u="none" strike="noStrike" baseline="0">
                <a:solidFill>
                  <a:srgbClr val="000000"/>
                </a:solidFill>
                <a:latin typeface="Times New Roman"/>
                <a:cs typeface="Times New Roman"/>
              </a:rPr>
              <a:t>They also recognized that some USDA agencies such as NRCS that were already doing work in these areas and wanted to create more cohesion in the USDA vision.</a:t>
            </a:r>
            <a:r>
              <a:rPr lang="en-US" sz="1800">
                <a:solidFill>
                  <a:srgbClr val="000000"/>
                </a:solidFill>
                <a:latin typeface="Times New Roman"/>
                <a:cs typeface="Times New Roman"/>
              </a:rPr>
              <a:t> </a:t>
            </a:r>
          </a:p>
          <a:p>
            <a:pPr>
              <a:defRPr/>
            </a:pPr>
            <a:endParaRPr lang="en-US" sz="1800" b="0" i="0" u="none" strike="noStrike" baseline="0">
              <a:solidFill>
                <a:srgbClr val="000000"/>
              </a:solidFill>
              <a:latin typeface="Times New Roman" panose="02020603050405020304" pitchFamily="18" charset="0"/>
              <a:cs typeface="Times New Roman"/>
            </a:endParaRPr>
          </a:p>
          <a:p>
            <a:pPr algn="l"/>
            <a:r>
              <a:rPr lang="en-US" sz="1200" b="0" i="0" u="none" strike="noStrike" baseline="0">
                <a:solidFill>
                  <a:srgbClr val="000000"/>
                </a:solidFill>
                <a:latin typeface="Times New Roman"/>
                <a:cs typeface="Times New Roman"/>
              </a:rPr>
              <a:t>The intent was for the office t</a:t>
            </a:r>
            <a:r>
              <a:rPr lang="en-US" sz="1200" b="0" i="0" u="none" strike="noStrike" baseline="0">
                <a:latin typeface="TimesNewRomanPSMT"/>
              </a:rPr>
              <a:t>o </a:t>
            </a:r>
          </a:p>
          <a:p>
            <a:pPr marL="171450" indent="-171450" algn="l">
              <a:buFont typeface="Arial" panose="020B0604020202020204" pitchFamily="34" charset="0"/>
              <a:buChar char="•"/>
            </a:pPr>
            <a:r>
              <a:rPr lang="en-US" sz="1200" b="0" i="0" u="none" strike="noStrike" baseline="0">
                <a:latin typeface="TimesNewRomanPSMT"/>
              </a:rPr>
              <a:t>be</a:t>
            </a:r>
            <a:r>
              <a:rPr lang="en-US" sz="1200">
                <a:latin typeface="TimesNewRomanPSMT"/>
              </a:rPr>
              <a:t> </a:t>
            </a:r>
            <a:r>
              <a:rPr lang="en-US" sz="1200" b="0" i="0" u="none" strike="noStrike" baseline="0">
                <a:latin typeface="TimesNewRomanPSMT"/>
              </a:rPr>
              <a:t>responsible for policy and program development, as well as interagency collaboration, and provide customer service to external stakeholders on issues pertaining to urban agriculture and innovative production.</a:t>
            </a:r>
          </a:p>
          <a:p>
            <a:pPr marL="171450" indent="-171450" algn="l">
              <a:buFont typeface="Arial" panose="020B0604020202020204" pitchFamily="34" charset="0"/>
              <a:buChar char="•"/>
            </a:pPr>
            <a:r>
              <a:rPr lang="en-US" sz="1200" b="0" i="0" u="none" strike="noStrike" baseline="0">
                <a:latin typeface="TimesNewRomanPSMT"/>
              </a:rPr>
              <a:t>to use these grants to assist with costs related to agricultural production including but not limited to land acquisition, equipment, utilities, seeds and plants, supplies, basic transportation, and farm cooperative development</a:t>
            </a:r>
          </a:p>
          <a:p>
            <a:pPr>
              <a:defRPr/>
            </a:pPr>
            <a:endParaRPr lang="en-US">
              <a:solidFill>
                <a:srgbClr val="000000"/>
              </a:solidFill>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Times New Roman"/>
                <a:cs typeface="Times New Roman"/>
              </a:rPr>
              <a:t>Congress also recognized the issue of food waste around the world. </a:t>
            </a:r>
            <a:r>
              <a:rPr lang="en-US" sz="1200"/>
              <a:t>Roughly 1/3 of food produced for human consumption is lost or wasted globally from farm to fork (FAO), amounting to around 1.3 billion tons/year.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Our C</a:t>
            </a:r>
            <a:r>
              <a:rPr lang="en-US" sz="1200" b="0" i="0" u="none" strike="noStrike" baseline="0">
                <a:solidFill>
                  <a:srgbClr val="000000"/>
                </a:solidFill>
                <a:latin typeface="Times New Roman"/>
                <a:cs typeface="Times New Roman"/>
              </a:rPr>
              <a:t>omposting pilot is way to recognize that composting is just one aspect to food waste recovery but that other technologies are available for food</a:t>
            </a:r>
            <a:r>
              <a:rPr lang="en-US">
                <a:solidFill>
                  <a:srgbClr val="000000"/>
                </a:solidFill>
                <a:latin typeface="Times New Roman"/>
                <a:cs typeface="Times New Roman"/>
              </a:rPr>
              <a:t> </a:t>
            </a:r>
            <a:r>
              <a:rPr lang="en-US" sz="1200" b="0" i="0" u="none" strike="noStrike" baseline="0">
                <a:solidFill>
                  <a:srgbClr val="000000"/>
                </a:solidFill>
                <a:latin typeface="Times New Roman"/>
                <a:cs typeface="Times New Roman"/>
              </a:rPr>
              <a:t>waste recovery</a:t>
            </a:r>
            <a:r>
              <a:rPr lang="en-US">
                <a:solidFill>
                  <a:srgbClr val="000000"/>
                </a:solidFill>
                <a:latin typeface="Times New Roman"/>
                <a:cs typeface="Times New Roman"/>
              </a:rPr>
              <a:t>.</a:t>
            </a:r>
            <a:r>
              <a:rPr lang="en-US" sz="1200" b="0" i="0" u="none" strike="noStrike" baseline="0">
                <a:solidFill>
                  <a:srgbClr val="000000"/>
                </a:solidFill>
                <a:latin typeface="Times New Roman"/>
                <a:cs typeface="Times New Roman"/>
              </a:rPr>
              <a:t> </a:t>
            </a:r>
            <a:r>
              <a:rPr lang="en-US">
                <a:solidFill>
                  <a:srgbClr val="000000"/>
                </a:solidFill>
                <a:latin typeface="Times New Roman"/>
                <a:cs typeface="Times New Roman"/>
              </a:rPr>
              <a:t>Therefore, the USDA</a:t>
            </a:r>
            <a:r>
              <a:rPr lang="en-US" sz="1200" b="0" i="0" u="none" strike="noStrike" baseline="0">
                <a:solidFill>
                  <a:srgbClr val="000000"/>
                </a:solidFill>
                <a:latin typeface="Times New Roman"/>
                <a:cs typeface="Times New Roman"/>
              </a:rPr>
              <a:t> </a:t>
            </a:r>
            <a:r>
              <a:rPr lang="en-US">
                <a:solidFill>
                  <a:srgbClr val="000000"/>
                </a:solidFill>
                <a:latin typeface="Times New Roman"/>
                <a:cs typeface="Times New Roman"/>
              </a:rPr>
              <a:t>pilots related </a:t>
            </a:r>
            <a:r>
              <a:rPr lang="en-US" sz="1200" b="0" i="0" u="none" strike="noStrike" baseline="0">
                <a:solidFill>
                  <a:srgbClr val="000000"/>
                </a:solidFill>
                <a:latin typeface="Times New Roman"/>
                <a:cs typeface="Times New Roman"/>
              </a:rPr>
              <a:t>to compost and food waste reduction </a:t>
            </a:r>
            <a:r>
              <a:rPr lang="en-US">
                <a:solidFill>
                  <a:srgbClr val="000000"/>
                </a:solidFill>
                <a:latin typeface="Times New Roman"/>
                <a:cs typeface="Times New Roman"/>
              </a:rPr>
              <a:t>do not</a:t>
            </a:r>
            <a:r>
              <a:rPr lang="en-US" sz="1200" b="0" i="0" u="none" strike="noStrike" baseline="0">
                <a:solidFill>
                  <a:srgbClr val="000000"/>
                </a:solidFill>
                <a:latin typeface="Times New Roman"/>
                <a:cs typeface="Times New Roman"/>
              </a:rPr>
              <a:t> adversely impact existing commercial relationships of other food waste recovery</a:t>
            </a:r>
            <a:r>
              <a:rPr lang="en-US">
                <a:solidFill>
                  <a:srgbClr val="000000"/>
                </a:solidFill>
                <a:latin typeface="Times New Roman"/>
                <a:cs typeface="Times New Roman"/>
              </a:rPr>
              <a:t> </a:t>
            </a:r>
            <a:r>
              <a:rPr lang="en-US" sz="1200" b="0" i="0" u="none" strike="noStrike" baseline="0">
                <a:solidFill>
                  <a:srgbClr val="000000"/>
                </a:solidFill>
                <a:latin typeface="Times New Roman"/>
                <a:cs typeface="Times New Roman"/>
              </a:rPr>
              <a:t>efforts, including those of commercial renderers who collect and process animal and food</a:t>
            </a:r>
            <a:r>
              <a:rPr lang="en-US">
                <a:solidFill>
                  <a:srgbClr val="000000"/>
                </a:solidFill>
                <a:latin typeface="Times New Roman"/>
                <a:cs typeface="Times New Roman"/>
              </a:rPr>
              <a:t> </a:t>
            </a:r>
            <a:r>
              <a:rPr lang="en-US" sz="1200" b="0" i="0" u="none" strike="noStrike" baseline="0">
                <a:solidFill>
                  <a:srgbClr val="000000"/>
                </a:solidFill>
                <a:latin typeface="Times New Roman"/>
                <a:cs typeface="Times New Roman"/>
              </a:rPr>
              <a:t> waste from commercial and farm sources. </a:t>
            </a:r>
            <a:r>
              <a:rPr lang="en-US" sz="1200" b="0" i="0" u="none" strike="noStrike" baseline="0">
                <a:latin typeface="TimesNewRomanPSMT"/>
              </a:rPr>
              <a:t>And they should take into consideration the most-preferred food waste recovery activities as described in the Food Recovery Hierarchy of the Environmental Protection Agency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endParaRPr lang="en-US" sz="1200" b="0" i="0" u="none" strike="noStrike" baseline="0">
              <a:solidFill>
                <a:srgbClr val="000000"/>
              </a:solidFill>
              <a:latin typeface="Times New Roman"/>
              <a:cs typeface="Times New Roman"/>
            </a:endParaRPr>
          </a:p>
          <a:p>
            <a:pPr>
              <a:defRPr/>
            </a:pPr>
            <a:r>
              <a:rPr lang="en-US" sz="1200" b="1" i="0" u="none" strike="noStrike" baseline="0">
                <a:solidFill>
                  <a:srgbClr val="000000"/>
                </a:solidFill>
                <a:latin typeface="Times New Roman"/>
                <a:cs typeface="Times New Roman"/>
              </a:rPr>
              <a:t>(NEXT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A099-4975-4B3D-8B1B-41BD1E9BC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25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7ECD-862E-4655-8780-9579C4FAB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9B5B4-EE91-4EAC-B1E5-CD4AE1D15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80C8BA-BC37-4A99-A91B-3D7F35BF3117}"/>
              </a:ext>
            </a:extLst>
          </p:cNvPr>
          <p:cNvSpPr>
            <a:spLocks noGrp="1"/>
          </p:cNvSpPr>
          <p:nvPr>
            <p:ph type="dt" sz="half" idx="10"/>
          </p:nvPr>
        </p:nvSpPr>
        <p:spPr>
          <a:xfrm>
            <a:off x="838200" y="6356350"/>
            <a:ext cx="2743200" cy="365125"/>
          </a:xfrm>
          <a:prstGeom prst="rect">
            <a:avLst/>
          </a:prstGeom>
        </p:spPr>
        <p:txBody>
          <a:bodyPr/>
          <a:lstStyle/>
          <a:p>
            <a:fld id="{D287A01B-D0A6-4856-A6DF-D2054DF44807}" type="datetime1">
              <a:rPr lang="en-US" smtClean="0"/>
              <a:t>3/22/2022</a:t>
            </a:fld>
            <a:endParaRPr lang="en-US"/>
          </a:p>
        </p:txBody>
      </p:sp>
      <p:sp>
        <p:nvSpPr>
          <p:cNvPr id="5" name="Footer Placeholder 4">
            <a:extLst>
              <a:ext uri="{FF2B5EF4-FFF2-40B4-BE49-F238E27FC236}">
                <a16:creationId xmlns:a16="http://schemas.microsoft.com/office/drawing/2014/main" id="{CB5102E6-2C05-4367-ACCF-BCB0D1E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ED371C-A2B0-4168-AC7B-142A40E33199}"/>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8742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A38C-A5CA-4E8A-86ED-F7EB6B0DA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3BD760-523E-488C-96A5-4663EB12C2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99F1-520B-47D8-A0F0-25CC74FF76EA}"/>
              </a:ext>
            </a:extLst>
          </p:cNvPr>
          <p:cNvSpPr>
            <a:spLocks noGrp="1"/>
          </p:cNvSpPr>
          <p:nvPr>
            <p:ph type="dt" sz="half" idx="10"/>
          </p:nvPr>
        </p:nvSpPr>
        <p:spPr>
          <a:xfrm>
            <a:off x="838200" y="6356350"/>
            <a:ext cx="2743200" cy="365125"/>
          </a:xfrm>
          <a:prstGeom prst="rect">
            <a:avLst/>
          </a:prstGeom>
        </p:spPr>
        <p:txBody>
          <a:bodyPr/>
          <a:lstStyle/>
          <a:p>
            <a:fld id="{B33DCC36-81E2-41B5-A9EB-CB4580EAC210}" type="datetime1">
              <a:rPr lang="en-US" smtClean="0"/>
              <a:t>3/22/2022</a:t>
            </a:fld>
            <a:endParaRPr lang="en-US"/>
          </a:p>
        </p:txBody>
      </p:sp>
      <p:sp>
        <p:nvSpPr>
          <p:cNvPr id="5" name="Footer Placeholder 4">
            <a:extLst>
              <a:ext uri="{FF2B5EF4-FFF2-40B4-BE49-F238E27FC236}">
                <a16:creationId xmlns:a16="http://schemas.microsoft.com/office/drawing/2014/main" id="{42DD4DED-BF5E-4D3B-BDA1-DE9FA509BC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B923-47CE-4FD2-8603-0CCECAC7D79D}"/>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80017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B0470-87B5-4CAC-B59A-D6D8708858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4B2FC8-00E9-4F42-85F1-F614C7E26C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24D43-2103-4E92-B9FC-3B4A681C2794}"/>
              </a:ext>
            </a:extLst>
          </p:cNvPr>
          <p:cNvSpPr>
            <a:spLocks noGrp="1"/>
          </p:cNvSpPr>
          <p:nvPr>
            <p:ph type="dt" sz="half" idx="10"/>
          </p:nvPr>
        </p:nvSpPr>
        <p:spPr>
          <a:xfrm>
            <a:off x="838200" y="6356350"/>
            <a:ext cx="2743200" cy="365125"/>
          </a:xfrm>
          <a:prstGeom prst="rect">
            <a:avLst/>
          </a:prstGeom>
        </p:spPr>
        <p:txBody>
          <a:bodyPr/>
          <a:lstStyle/>
          <a:p>
            <a:fld id="{12876BEB-B175-4093-9B03-D7617B47C02E}" type="datetime1">
              <a:rPr lang="en-US" smtClean="0"/>
              <a:t>3/22/2022</a:t>
            </a:fld>
            <a:endParaRPr lang="en-US"/>
          </a:p>
        </p:txBody>
      </p:sp>
      <p:sp>
        <p:nvSpPr>
          <p:cNvPr id="5" name="Footer Placeholder 4">
            <a:extLst>
              <a:ext uri="{FF2B5EF4-FFF2-40B4-BE49-F238E27FC236}">
                <a16:creationId xmlns:a16="http://schemas.microsoft.com/office/drawing/2014/main" id="{6D9BA199-BF41-4405-A262-F511AB6B15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777319-32F6-42B3-82CF-32740A5B693F}"/>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268581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CB6B6C-102E-4464-A0E3-B1969041F824}"/>
              </a:ext>
            </a:extLst>
          </p:cNvPr>
          <p:cNvSpPr>
            <a:spLocks noGrp="1"/>
          </p:cNvSpPr>
          <p:nvPr>
            <p:ph type="title"/>
          </p:nvPr>
        </p:nvSpPr>
        <p:spPr>
          <a:xfrm>
            <a:off x="838201" y="1156595"/>
            <a:ext cx="8969062" cy="806938"/>
          </a:xfrm>
          <a:prstGeom prst="rect">
            <a:avLst/>
          </a:prstGeom>
        </p:spPr>
        <p:txBody>
          <a:bodyPr/>
          <a:lstStyle>
            <a:lvl1pPr>
              <a:defRPr>
                <a:solidFill>
                  <a:srgbClr val="0079C1"/>
                </a:solidFill>
              </a:defRPr>
            </a:lvl1pPr>
          </a:lstStyle>
          <a:p>
            <a:endParaRPr lang="en-US"/>
          </a:p>
        </p:txBody>
      </p:sp>
      <p:sp>
        <p:nvSpPr>
          <p:cNvPr id="8" name="Content Placeholder 7">
            <a:extLst>
              <a:ext uri="{FF2B5EF4-FFF2-40B4-BE49-F238E27FC236}">
                <a16:creationId xmlns:a16="http://schemas.microsoft.com/office/drawing/2014/main" id="{35271C35-C408-467F-BF88-6C142C3D2E11}"/>
              </a:ext>
            </a:extLst>
          </p:cNvPr>
          <p:cNvSpPr>
            <a:spLocks noGrp="1"/>
          </p:cNvSpPr>
          <p:nvPr>
            <p:ph idx="1"/>
          </p:nvPr>
        </p:nvSpPr>
        <p:spPr>
          <a:xfrm>
            <a:off x="838200" y="2121795"/>
            <a:ext cx="8969062" cy="4525963"/>
          </a:xfrm>
          <a:prstGeom prst="rect">
            <a:avLst/>
          </a:prstGeom>
        </p:spPr>
        <p:txBody>
          <a:bodyPr/>
          <a:lstStyle>
            <a:lvl1pPr marL="0" indent="0">
              <a:buNone/>
              <a:defRPr>
                <a:solidFill>
                  <a:srgbClr val="0079C1"/>
                </a:solidFill>
              </a:defRPr>
            </a:lvl1pPr>
          </a:lstStyle>
          <a:p>
            <a:endParaRPr lang="en-US"/>
          </a:p>
        </p:txBody>
      </p:sp>
      <p:sp>
        <p:nvSpPr>
          <p:cNvPr id="9" name="Picture Placeholder 8">
            <a:extLst>
              <a:ext uri="{FF2B5EF4-FFF2-40B4-BE49-F238E27FC236}">
                <a16:creationId xmlns:a16="http://schemas.microsoft.com/office/drawing/2014/main" id="{FD53029C-AAD5-4100-91AC-87B4195439D1}"/>
              </a:ext>
            </a:extLst>
          </p:cNvPr>
          <p:cNvSpPr>
            <a:spLocks noGrp="1"/>
          </p:cNvSpPr>
          <p:nvPr>
            <p:ph type="pic" sz="quarter" idx="13"/>
          </p:nvPr>
        </p:nvSpPr>
        <p:spPr>
          <a:xfrm>
            <a:off x="10117427" y="1156596"/>
            <a:ext cx="1600200" cy="4114800"/>
          </a:xfrm>
          <a:prstGeom prst="rect">
            <a:avLst/>
          </a:prstGeom>
        </p:spPr>
      </p:sp>
    </p:spTree>
    <p:extLst>
      <p:ext uri="{BB962C8B-B14F-4D97-AF65-F5344CB8AC3E}">
        <p14:creationId xmlns:p14="http://schemas.microsoft.com/office/powerpoint/2010/main" val="236979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3142C675-92C1-4F80-9FA0-9AF875A16ACB}"/>
              </a:ext>
            </a:extLst>
          </p:cNvPr>
          <p:cNvSpPr>
            <a:spLocks noGrp="1" noChangeArrowheads="1"/>
          </p:cNvSpPr>
          <p:nvPr>
            <p:ph type="dt" sz="half" idx="10"/>
          </p:nvPr>
        </p:nvSpPr>
        <p:spPr>
          <a:ln/>
        </p:spPr>
        <p:txBody>
          <a:bodyPr/>
          <a:lstStyle>
            <a:lvl1pPr>
              <a:defRPr/>
            </a:lvl1pPr>
          </a:lstStyle>
          <a:p>
            <a:pPr>
              <a:defRPr/>
            </a:pPr>
            <a:fld id="{547EFC95-B487-4B24-A8E6-8E7F4389012C}" type="datetime1">
              <a:rPr lang="en-US" altLang="en-US" smtClean="0"/>
              <a:t>3/22/2022</a:t>
            </a:fld>
            <a:endParaRPr lang="en-US" altLang="en-US"/>
          </a:p>
        </p:txBody>
      </p:sp>
      <p:sp>
        <p:nvSpPr>
          <p:cNvPr id="5" name="Rectangle 5">
            <a:extLst>
              <a:ext uri="{FF2B5EF4-FFF2-40B4-BE49-F238E27FC236}">
                <a16:creationId xmlns:a16="http://schemas.microsoft.com/office/drawing/2014/main" id="{46D98270-CF68-4360-869A-ADFE720F64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B50CFEE-D122-4CF9-8832-588D81CD2C1F}"/>
              </a:ext>
            </a:extLst>
          </p:cNvPr>
          <p:cNvSpPr>
            <a:spLocks noGrp="1" noChangeArrowheads="1"/>
          </p:cNvSpPr>
          <p:nvPr>
            <p:ph type="sldNum" sz="quarter" idx="12"/>
          </p:nvPr>
        </p:nvSpPr>
        <p:spPr>
          <a:ln/>
        </p:spPr>
        <p:txBody>
          <a:bodyPr/>
          <a:lstStyle>
            <a:lvl1pPr>
              <a:defRPr/>
            </a:lvl1pPr>
          </a:lstStyle>
          <a:p>
            <a:pPr>
              <a:defRPr/>
            </a:pPr>
            <a:fld id="{5C99E900-CAB8-4B13-89C1-66CA30F200BF}" type="slidenum">
              <a:rPr lang="en-US" altLang="en-US"/>
              <a:pPr>
                <a:defRPr/>
              </a:pPr>
              <a:t>‹#›</a:t>
            </a:fld>
            <a:endParaRPr lang="en-US" altLang="en-US"/>
          </a:p>
        </p:txBody>
      </p:sp>
    </p:spTree>
    <p:extLst>
      <p:ext uri="{BB962C8B-B14F-4D97-AF65-F5344CB8AC3E}">
        <p14:creationId xmlns:p14="http://schemas.microsoft.com/office/powerpoint/2010/main" val="283756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1BD069-D6C4-436D-8BF3-A5468A5B0ED0}"/>
              </a:ext>
            </a:extLst>
          </p:cNvPr>
          <p:cNvSpPr>
            <a:spLocks noGrp="1" noChangeArrowheads="1"/>
          </p:cNvSpPr>
          <p:nvPr>
            <p:ph type="dt" sz="half" idx="10"/>
          </p:nvPr>
        </p:nvSpPr>
        <p:spPr>
          <a:ln/>
        </p:spPr>
        <p:txBody>
          <a:bodyPr/>
          <a:lstStyle>
            <a:lvl1pPr>
              <a:defRPr/>
            </a:lvl1pPr>
          </a:lstStyle>
          <a:p>
            <a:pPr>
              <a:defRPr/>
            </a:pPr>
            <a:fld id="{41FE06EA-2EA2-4549-AEEF-07808C56EF55}" type="datetime1">
              <a:rPr lang="en-US" altLang="en-US" smtClean="0"/>
              <a:t>3/22/2022</a:t>
            </a:fld>
            <a:endParaRPr lang="en-US" altLang="en-US"/>
          </a:p>
        </p:txBody>
      </p:sp>
      <p:sp>
        <p:nvSpPr>
          <p:cNvPr id="5" name="Rectangle 5">
            <a:extLst>
              <a:ext uri="{FF2B5EF4-FFF2-40B4-BE49-F238E27FC236}">
                <a16:creationId xmlns:a16="http://schemas.microsoft.com/office/drawing/2014/main" id="{1BB934D5-193E-4B0D-93E5-6BC2EC1814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57A005A-134E-421E-8B21-43B6C8BCB1DB}"/>
              </a:ext>
            </a:extLst>
          </p:cNvPr>
          <p:cNvSpPr>
            <a:spLocks noGrp="1" noChangeArrowheads="1"/>
          </p:cNvSpPr>
          <p:nvPr>
            <p:ph type="sldNum" sz="quarter" idx="12"/>
          </p:nvPr>
        </p:nvSpPr>
        <p:spPr>
          <a:ln/>
        </p:spPr>
        <p:txBody>
          <a:bodyPr/>
          <a:lstStyle>
            <a:lvl1pPr>
              <a:defRPr/>
            </a:lvl1pPr>
          </a:lstStyle>
          <a:p>
            <a:pPr>
              <a:defRPr/>
            </a:pPr>
            <a:fld id="{57761C25-55DC-47F9-8C6B-DE69EA93AD17}" type="slidenum">
              <a:rPr lang="en-US" altLang="en-US"/>
              <a:pPr>
                <a:defRPr/>
              </a:pPr>
              <a:t>‹#›</a:t>
            </a:fld>
            <a:endParaRPr lang="en-US" altLang="en-US"/>
          </a:p>
        </p:txBody>
      </p:sp>
    </p:spTree>
    <p:extLst>
      <p:ext uri="{BB962C8B-B14F-4D97-AF65-F5344CB8AC3E}">
        <p14:creationId xmlns:p14="http://schemas.microsoft.com/office/powerpoint/2010/main" val="3857102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6123A00-82CA-42F6-BCD0-7EBD4AA08E09}"/>
              </a:ext>
            </a:extLst>
          </p:cNvPr>
          <p:cNvSpPr>
            <a:spLocks noGrp="1" noChangeArrowheads="1"/>
          </p:cNvSpPr>
          <p:nvPr>
            <p:ph type="dt" sz="half" idx="10"/>
          </p:nvPr>
        </p:nvSpPr>
        <p:spPr>
          <a:ln/>
        </p:spPr>
        <p:txBody>
          <a:bodyPr/>
          <a:lstStyle>
            <a:lvl1pPr>
              <a:defRPr/>
            </a:lvl1pPr>
          </a:lstStyle>
          <a:p>
            <a:pPr>
              <a:defRPr/>
            </a:pPr>
            <a:fld id="{86B25760-F234-4260-843A-B75824BC760E}" type="datetime1">
              <a:rPr lang="en-US" altLang="en-US" smtClean="0"/>
              <a:t>3/22/2022</a:t>
            </a:fld>
            <a:endParaRPr lang="en-US" altLang="en-US"/>
          </a:p>
        </p:txBody>
      </p:sp>
      <p:sp>
        <p:nvSpPr>
          <p:cNvPr id="5" name="Rectangle 5">
            <a:extLst>
              <a:ext uri="{FF2B5EF4-FFF2-40B4-BE49-F238E27FC236}">
                <a16:creationId xmlns:a16="http://schemas.microsoft.com/office/drawing/2014/main" id="{D231101F-96EF-4B49-BA6C-46AFD18A14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E544E4-FB0F-42CA-B6B6-CE9E614E36F2}"/>
              </a:ext>
            </a:extLst>
          </p:cNvPr>
          <p:cNvSpPr>
            <a:spLocks noGrp="1" noChangeArrowheads="1"/>
          </p:cNvSpPr>
          <p:nvPr>
            <p:ph type="sldNum" sz="quarter" idx="12"/>
          </p:nvPr>
        </p:nvSpPr>
        <p:spPr>
          <a:ln/>
        </p:spPr>
        <p:txBody>
          <a:bodyPr/>
          <a:lstStyle>
            <a:lvl1pPr>
              <a:defRPr/>
            </a:lvl1pPr>
          </a:lstStyle>
          <a:p>
            <a:pPr>
              <a:defRPr/>
            </a:pPr>
            <a:fld id="{0105330D-5273-4904-9E07-9938631CDF11}" type="slidenum">
              <a:rPr lang="en-US" altLang="en-US"/>
              <a:pPr>
                <a:defRPr/>
              </a:pPr>
              <a:t>‹#›</a:t>
            </a:fld>
            <a:endParaRPr lang="en-US" altLang="en-US"/>
          </a:p>
        </p:txBody>
      </p:sp>
    </p:spTree>
    <p:extLst>
      <p:ext uri="{BB962C8B-B14F-4D97-AF65-F5344CB8AC3E}">
        <p14:creationId xmlns:p14="http://schemas.microsoft.com/office/powerpoint/2010/main" val="397413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6670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2B2932-6646-4D7D-9B9D-AF7DF60C332F}"/>
              </a:ext>
            </a:extLst>
          </p:cNvPr>
          <p:cNvSpPr>
            <a:spLocks noGrp="1" noChangeArrowheads="1"/>
          </p:cNvSpPr>
          <p:nvPr>
            <p:ph type="dt" sz="half" idx="10"/>
          </p:nvPr>
        </p:nvSpPr>
        <p:spPr>
          <a:ln/>
        </p:spPr>
        <p:txBody>
          <a:bodyPr/>
          <a:lstStyle>
            <a:lvl1pPr>
              <a:defRPr/>
            </a:lvl1pPr>
          </a:lstStyle>
          <a:p>
            <a:pPr>
              <a:defRPr/>
            </a:pPr>
            <a:fld id="{59D4329E-557D-47D0-BFFF-30C56FB7178A}" type="datetime1">
              <a:rPr lang="en-US" altLang="en-US" smtClean="0"/>
              <a:t>3/22/2022</a:t>
            </a:fld>
            <a:endParaRPr lang="en-US" altLang="en-US"/>
          </a:p>
        </p:txBody>
      </p:sp>
      <p:sp>
        <p:nvSpPr>
          <p:cNvPr id="6" name="Rectangle 5">
            <a:extLst>
              <a:ext uri="{FF2B5EF4-FFF2-40B4-BE49-F238E27FC236}">
                <a16:creationId xmlns:a16="http://schemas.microsoft.com/office/drawing/2014/main" id="{7E394ACD-A318-4F60-A4FA-0FCA4EED41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B40C3B-9489-4B13-AF29-0D5F0760DB7B}"/>
              </a:ext>
            </a:extLst>
          </p:cNvPr>
          <p:cNvSpPr>
            <a:spLocks noGrp="1" noChangeArrowheads="1"/>
          </p:cNvSpPr>
          <p:nvPr>
            <p:ph type="sldNum" sz="quarter" idx="12"/>
          </p:nvPr>
        </p:nvSpPr>
        <p:spPr>
          <a:ln/>
        </p:spPr>
        <p:txBody>
          <a:bodyPr/>
          <a:lstStyle>
            <a:lvl1pPr>
              <a:defRPr/>
            </a:lvl1pPr>
          </a:lstStyle>
          <a:p>
            <a:pPr>
              <a:defRPr/>
            </a:pPr>
            <a:fld id="{A25C3752-E128-457A-9C77-21809C20C928}" type="slidenum">
              <a:rPr lang="en-US" altLang="en-US"/>
              <a:pPr>
                <a:defRPr/>
              </a:pPr>
              <a:t>‹#›</a:t>
            </a:fld>
            <a:endParaRPr lang="en-US" altLang="en-US"/>
          </a:p>
        </p:txBody>
      </p:sp>
    </p:spTree>
    <p:extLst>
      <p:ext uri="{BB962C8B-B14F-4D97-AF65-F5344CB8AC3E}">
        <p14:creationId xmlns:p14="http://schemas.microsoft.com/office/powerpoint/2010/main" val="2386082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7C870B-C1FC-43AA-96F9-B34DC992C78F}"/>
              </a:ext>
            </a:extLst>
          </p:cNvPr>
          <p:cNvSpPr>
            <a:spLocks noGrp="1" noChangeArrowheads="1"/>
          </p:cNvSpPr>
          <p:nvPr>
            <p:ph type="dt" sz="half" idx="10"/>
          </p:nvPr>
        </p:nvSpPr>
        <p:spPr>
          <a:ln/>
        </p:spPr>
        <p:txBody>
          <a:bodyPr/>
          <a:lstStyle>
            <a:lvl1pPr>
              <a:defRPr/>
            </a:lvl1pPr>
          </a:lstStyle>
          <a:p>
            <a:pPr>
              <a:defRPr/>
            </a:pPr>
            <a:fld id="{1CFCB9A3-773A-424A-B09C-477DFDE68EBC}" type="datetime1">
              <a:rPr lang="en-US" altLang="en-US" smtClean="0"/>
              <a:t>3/22/2022</a:t>
            </a:fld>
            <a:endParaRPr lang="en-US" altLang="en-US"/>
          </a:p>
        </p:txBody>
      </p:sp>
      <p:sp>
        <p:nvSpPr>
          <p:cNvPr id="8" name="Rectangle 5">
            <a:extLst>
              <a:ext uri="{FF2B5EF4-FFF2-40B4-BE49-F238E27FC236}">
                <a16:creationId xmlns:a16="http://schemas.microsoft.com/office/drawing/2014/main" id="{DD622715-5201-4173-B1EF-A1851A01C8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CC1169B-DF78-4B37-A83A-1EAA57B0A550}"/>
              </a:ext>
            </a:extLst>
          </p:cNvPr>
          <p:cNvSpPr>
            <a:spLocks noGrp="1" noChangeArrowheads="1"/>
          </p:cNvSpPr>
          <p:nvPr>
            <p:ph type="sldNum" sz="quarter" idx="12"/>
          </p:nvPr>
        </p:nvSpPr>
        <p:spPr>
          <a:ln/>
        </p:spPr>
        <p:txBody>
          <a:bodyPr/>
          <a:lstStyle>
            <a:lvl1pPr>
              <a:defRPr/>
            </a:lvl1pPr>
          </a:lstStyle>
          <a:p>
            <a:pPr>
              <a:defRPr/>
            </a:pPr>
            <a:fld id="{3223CF65-6692-4CAA-9FDA-D3216A879BF8}" type="slidenum">
              <a:rPr lang="en-US" altLang="en-US"/>
              <a:pPr>
                <a:defRPr/>
              </a:pPr>
              <a:t>‹#›</a:t>
            </a:fld>
            <a:endParaRPr lang="en-US" altLang="en-US"/>
          </a:p>
        </p:txBody>
      </p:sp>
    </p:spTree>
    <p:extLst>
      <p:ext uri="{BB962C8B-B14F-4D97-AF65-F5344CB8AC3E}">
        <p14:creationId xmlns:p14="http://schemas.microsoft.com/office/powerpoint/2010/main" val="320861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A234FF-AC1C-4101-9CFF-9FFD65DCAEC6}"/>
              </a:ext>
            </a:extLst>
          </p:cNvPr>
          <p:cNvSpPr>
            <a:spLocks noGrp="1" noChangeArrowheads="1"/>
          </p:cNvSpPr>
          <p:nvPr>
            <p:ph type="dt" sz="half" idx="10"/>
          </p:nvPr>
        </p:nvSpPr>
        <p:spPr>
          <a:ln/>
        </p:spPr>
        <p:txBody>
          <a:bodyPr/>
          <a:lstStyle>
            <a:lvl1pPr>
              <a:defRPr/>
            </a:lvl1pPr>
          </a:lstStyle>
          <a:p>
            <a:pPr>
              <a:defRPr/>
            </a:pPr>
            <a:fld id="{0C8C50C5-D933-4E0A-ACD3-4FD1667CC53A}" type="datetime1">
              <a:rPr lang="en-US" altLang="en-US" smtClean="0"/>
              <a:t>3/22/2022</a:t>
            </a:fld>
            <a:endParaRPr lang="en-US" altLang="en-US"/>
          </a:p>
        </p:txBody>
      </p:sp>
      <p:sp>
        <p:nvSpPr>
          <p:cNvPr id="4" name="Rectangle 5">
            <a:extLst>
              <a:ext uri="{FF2B5EF4-FFF2-40B4-BE49-F238E27FC236}">
                <a16:creationId xmlns:a16="http://schemas.microsoft.com/office/drawing/2014/main" id="{FD645462-2523-42D4-9EC0-D406E1E95D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97D254C-BCE7-42E6-906F-D533D0067804}"/>
              </a:ext>
            </a:extLst>
          </p:cNvPr>
          <p:cNvSpPr>
            <a:spLocks noGrp="1" noChangeArrowheads="1"/>
          </p:cNvSpPr>
          <p:nvPr>
            <p:ph type="sldNum" sz="quarter" idx="12"/>
          </p:nvPr>
        </p:nvSpPr>
        <p:spPr>
          <a:ln/>
        </p:spPr>
        <p:txBody>
          <a:bodyPr/>
          <a:lstStyle>
            <a:lvl1pPr>
              <a:defRPr/>
            </a:lvl1pPr>
          </a:lstStyle>
          <a:p>
            <a:pPr>
              <a:defRPr/>
            </a:pPr>
            <a:fld id="{8FB3A5F9-78E0-44FF-B54A-2EECB2BD4AE8}" type="slidenum">
              <a:rPr lang="en-US" altLang="en-US"/>
              <a:pPr>
                <a:defRPr/>
              </a:pPr>
              <a:t>‹#›</a:t>
            </a:fld>
            <a:endParaRPr lang="en-US" altLang="en-US"/>
          </a:p>
        </p:txBody>
      </p:sp>
    </p:spTree>
    <p:extLst>
      <p:ext uri="{BB962C8B-B14F-4D97-AF65-F5344CB8AC3E}">
        <p14:creationId xmlns:p14="http://schemas.microsoft.com/office/powerpoint/2010/main" val="2222820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6D46455-1FC1-41BB-95A0-1BAB2062DA9C}"/>
              </a:ext>
            </a:extLst>
          </p:cNvPr>
          <p:cNvSpPr>
            <a:spLocks noGrp="1" noChangeArrowheads="1"/>
          </p:cNvSpPr>
          <p:nvPr>
            <p:ph type="dt" sz="half" idx="10"/>
          </p:nvPr>
        </p:nvSpPr>
        <p:spPr>
          <a:ln/>
        </p:spPr>
        <p:txBody>
          <a:bodyPr/>
          <a:lstStyle>
            <a:lvl1pPr>
              <a:defRPr/>
            </a:lvl1pPr>
          </a:lstStyle>
          <a:p>
            <a:pPr>
              <a:defRPr/>
            </a:pPr>
            <a:fld id="{E4C7E0BD-0C72-4627-9BAE-1F7BAA9050E5}" type="datetime1">
              <a:rPr lang="en-US" altLang="en-US" smtClean="0"/>
              <a:t>3/22/2022</a:t>
            </a:fld>
            <a:endParaRPr lang="en-US" altLang="en-US"/>
          </a:p>
        </p:txBody>
      </p:sp>
      <p:sp>
        <p:nvSpPr>
          <p:cNvPr id="3" name="Rectangle 5">
            <a:extLst>
              <a:ext uri="{FF2B5EF4-FFF2-40B4-BE49-F238E27FC236}">
                <a16:creationId xmlns:a16="http://schemas.microsoft.com/office/drawing/2014/main" id="{3E9BFB94-E72B-441C-AEDD-BED0BA31D0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14B390B-A4C1-4A85-9A72-CB3AEC245FC1}"/>
              </a:ext>
            </a:extLst>
          </p:cNvPr>
          <p:cNvSpPr>
            <a:spLocks noGrp="1" noChangeArrowheads="1"/>
          </p:cNvSpPr>
          <p:nvPr>
            <p:ph type="sldNum" sz="quarter" idx="12"/>
          </p:nvPr>
        </p:nvSpPr>
        <p:spPr>
          <a:ln/>
        </p:spPr>
        <p:txBody>
          <a:bodyPr/>
          <a:lstStyle>
            <a:lvl1pPr>
              <a:defRPr/>
            </a:lvl1pPr>
          </a:lstStyle>
          <a:p>
            <a:pPr>
              <a:defRPr/>
            </a:pPr>
            <a:fld id="{FCB7C741-995D-4EAA-8240-7613C57B04B9}" type="slidenum">
              <a:rPr lang="en-US" altLang="en-US"/>
              <a:pPr>
                <a:defRPr/>
              </a:pPr>
              <a:t>‹#›</a:t>
            </a:fld>
            <a:endParaRPr lang="en-US" altLang="en-US"/>
          </a:p>
        </p:txBody>
      </p:sp>
    </p:spTree>
    <p:extLst>
      <p:ext uri="{BB962C8B-B14F-4D97-AF65-F5344CB8AC3E}">
        <p14:creationId xmlns:p14="http://schemas.microsoft.com/office/powerpoint/2010/main" val="71866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B5DA-16FD-4765-9D17-7715A579B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2EA1A-4D4A-493E-B7F1-3219F68F93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907D8-9A45-4279-AEDB-65D79D22546B}"/>
              </a:ext>
            </a:extLst>
          </p:cNvPr>
          <p:cNvSpPr>
            <a:spLocks noGrp="1"/>
          </p:cNvSpPr>
          <p:nvPr>
            <p:ph type="dt" sz="half" idx="10"/>
          </p:nvPr>
        </p:nvSpPr>
        <p:spPr/>
        <p:txBody>
          <a:bodyPr/>
          <a:lstStyle/>
          <a:p>
            <a:fld id="{5755ABDE-4C75-4533-9A0B-73648ACE2227}" type="datetime1">
              <a:rPr lang="en-US" smtClean="0"/>
              <a:t>3/22/2022</a:t>
            </a:fld>
            <a:endParaRPr lang="en-US"/>
          </a:p>
        </p:txBody>
      </p:sp>
      <p:sp>
        <p:nvSpPr>
          <p:cNvPr id="6" name="Slide Number Placeholder 5">
            <a:extLst>
              <a:ext uri="{FF2B5EF4-FFF2-40B4-BE49-F238E27FC236}">
                <a16:creationId xmlns:a16="http://schemas.microsoft.com/office/drawing/2014/main" id="{AD166A0D-0004-43A4-9AE0-A510EA141098}"/>
              </a:ext>
            </a:extLst>
          </p:cNvPr>
          <p:cNvSpPr>
            <a:spLocks noGrp="1"/>
          </p:cNvSpPr>
          <p:nvPr>
            <p:ph type="sldNum" sz="quarter" idx="12"/>
          </p:nvPr>
        </p:nvSpPr>
        <p:spPr>
          <a:xfrm>
            <a:off x="8610602" y="6356350"/>
            <a:ext cx="2743200" cy="365125"/>
          </a:xfr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93994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8843FE7-76AC-4F78-B403-FAEA2A5D51CB}"/>
              </a:ext>
            </a:extLst>
          </p:cNvPr>
          <p:cNvSpPr>
            <a:spLocks noGrp="1" noChangeArrowheads="1"/>
          </p:cNvSpPr>
          <p:nvPr>
            <p:ph type="dt" sz="half" idx="10"/>
          </p:nvPr>
        </p:nvSpPr>
        <p:spPr>
          <a:ln/>
        </p:spPr>
        <p:txBody>
          <a:bodyPr/>
          <a:lstStyle>
            <a:lvl1pPr>
              <a:defRPr/>
            </a:lvl1pPr>
          </a:lstStyle>
          <a:p>
            <a:pPr>
              <a:defRPr/>
            </a:pPr>
            <a:fld id="{843FF5F9-263B-4F1F-A4FB-E7D81ACE0AC8}" type="datetime1">
              <a:rPr lang="en-US" altLang="en-US" smtClean="0"/>
              <a:t>3/22/2022</a:t>
            </a:fld>
            <a:endParaRPr lang="en-US" altLang="en-US"/>
          </a:p>
        </p:txBody>
      </p:sp>
      <p:sp>
        <p:nvSpPr>
          <p:cNvPr id="6" name="Rectangle 5">
            <a:extLst>
              <a:ext uri="{FF2B5EF4-FFF2-40B4-BE49-F238E27FC236}">
                <a16:creationId xmlns:a16="http://schemas.microsoft.com/office/drawing/2014/main" id="{92417308-A59E-4DEA-AEDD-EEDA7C9BD9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C787B6-4E71-44A3-8939-D676124735A9}"/>
              </a:ext>
            </a:extLst>
          </p:cNvPr>
          <p:cNvSpPr>
            <a:spLocks noGrp="1" noChangeArrowheads="1"/>
          </p:cNvSpPr>
          <p:nvPr>
            <p:ph type="sldNum" sz="quarter" idx="12"/>
          </p:nvPr>
        </p:nvSpPr>
        <p:spPr>
          <a:ln/>
        </p:spPr>
        <p:txBody>
          <a:bodyPr/>
          <a:lstStyle>
            <a:lvl1pPr>
              <a:defRPr/>
            </a:lvl1pPr>
          </a:lstStyle>
          <a:p>
            <a:pPr>
              <a:defRPr/>
            </a:pPr>
            <a:fld id="{4CFABC93-38F9-4983-A1BA-8E7B82A18CE5}" type="slidenum">
              <a:rPr lang="en-US" altLang="en-US"/>
              <a:pPr>
                <a:defRPr/>
              </a:pPr>
              <a:t>‹#›</a:t>
            </a:fld>
            <a:endParaRPr lang="en-US" altLang="en-US"/>
          </a:p>
        </p:txBody>
      </p:sp>
    </p:spTree>
    <p:extLst>
      <p:ext uri="{BB962C8B-B14F-4D97-AF65-F5344CB8AC3E}">
        <p14:creationId xmlns:p14="http://schemas.microsoft.com/office/powerpoint/2010/main" val="255184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6A19754-B571-41A7-BAC8-15DE0ECC10B6}"/>
              </a:ext>
            </a:extLst>
          </p:cNvPr>
          <p:cNvSpPr>
            <a:spLocks noGrp="1" noChangeArrowheads="1"/>
          </p:cNvSpPr>
          <p:nvPr>
            <p:ph type="dt" sz="half" idx="10"/>
          </p:nvPr>
        </p:nvSpPr>
        <p:spPr>
          <a:ln/>
        </p:spPr>
        <p:txBody>
          <a:bodyPr/>
          <a:lstStyle>
            <a:lvl1pPr>
              <a:defRPr/>
            </a:lvl1pPr>
          </a:lstStyle>
          <a:p>
            <a:pPr>
              <a:defRPr/>
            </a:pPr>
            <a:fld id="{A504F1DB-AC7C-4B33-98C7-F179FC1EE854}" type="datetime1">
              <a:rPr lang="en-US" altLang="en-US" smtClean="0"/>
              <a:t>3/22/2022</a:t>
            </a:fld>
            <a:endParaRPr lang="en-US" altLang="en-US"/>
          </a:p>
        </p:txBody>
      </p:sp>
      <p:sp>
        <p:nvSpPr>
          <p:cNvPr id="6" name="Rectangle 5">
            <a:extLst>
              <a:ext uri="{FF2B5EF4-FFF2-40B4-BE49-F238E27FC236}">
                <a16:creationId xmlns:a16="http://schemas.microsoft.com/office/drawing/2014/main" id="{78C9A297-C0C7-4CF0-BD48-E1E8E45029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C7704F7-7CE9-40E9-991B-7F1EB45BDF3A}"/>
              </a:ext>
            </a:extLst>
          </p:cNvPr>
          <p:cNvSpPr>
            <a:spLocks noGrp="1" noChangeArrowheads="1"/>
          </p:cNvSpPr>
          <p:nvPr>
            <p:ph type="sldNum" sz="quarter" idx="12"/>
          </p:nvPr>
        </p:nvSpPr>
        <p:spPr>
          <a:ln/>
        </p:spPr>
        <p:txBody>
          <a:bodyPr/>
          <a:lstStyle>
            <a:lvl1pPr>
              <a:defRPr/>
            </a:lvl1pPr>
          </a:lstStyle>
          <a:p>
            <a:pPr>
              <a:defRPr/>
            </a:pPr>
            <a:fld id="{491BEBD5-5737-4939-A7B1-5308BEAF6790}" type="slidenum">
              <a:rPr lang="en-US" altLang="en-US"/>
              <a:pPr>
                <a:defRPr/>
              </a:pPr>
              <a:t>‹#›</a:t>
            </a:fld>
            <a:endParaRPr lang="en-US" altLang="en-US"/>
          </a:p>
        </p:txBody>
      </p:sp>
    </p:spTree>
    <p:extLst>
      <p:ext uri="{BB962C8B-B14F-4D97-AF65-F5344CB8AC3E}">
        <p14:creationId xmlns:p14="http://schemas.microsoft.com/office/powerpoint/2010/main" val="2951492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8BCC2B-87FE-4B4D-96AA-2C0B55E54E5C}"/>
              </a:ext>
            </a:extLst>
          </p:cNvPr>
          <p:cNvSpPr>
            <a:spLocks noGrp="1" noChangeArrowheads="1"/>
          </p:cNvSpPr>
          <p:nvPr>
            <p:ph type="dt" sz="half" idx="10"/>
          </p:nvPr>
        </p:nvSpPr>
        <p:spPr>
          <a:ln/>
        </p:spPr>
        <p:txBody>
          <a:bodyPr/>
          <a:lstStyle>
            <a:lvl1pPr>
              <a:defRPr/>
            </a:lvl1pPr>
          </a:lstStyle>
          <a:p>
            <a:pPr>
              <a:defRPr/>
            </a:pPr>
            <a:fld id="{4D7D8FB5-0264-4D9E-8D66-2ED9FF83F10D}" type="datetime1">
              <a:rPr lang="en-US" altLang="en-US" smtClean="0"/>
              <a:t>3/22/2022</a:t>
            </a:fld>
            <a:endParaRPr lang="en-US" altLang="en-US"/>
          </a:p>
        </p:txBody>
      </p:sp>
      <p:sp>
        <p:nvSpPr>
          <p:cNvPr id="5" name="Rectangle 5">
            <a:extLst>
              <a:ext uri="{FF2B5EF4-FFF2-40B4-BE49-F238E27FC236}">
                <a16:creationId xmlns:a16="http://schemas.microsoft.com/office/drawing/2014/main" id="{9C32B3A5-C041-4A52-AECF-A9E7B86250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C3E609-157D-490B-B5DA-45E32781FBD8}"/>
              </a:ext>
            </a:extLst>
          </p:cNvPr>
          <p:cNvSpPr>
            <a:spLocks noGrp="1" noChangeArrowheads="1"/>
          </p:cNvSpPr>
          <p:nvPr>
            <p:ph type="sldNum" sz="quarter" idx="12"/>
          </p:nvPr>
        </p:nvSpPr>
        <p:spPr>
          <a:ln/>
        </p:spPr>
        <p:txBody>
          <a:bodyPr/>
          <a:lstStyle>
            <a:lvl1pPr>
              <a:defRPr/>
            </a:lvl1pPr>
          </a:lstStyle>
          <a:p>
            <a:pPr>
              <a:defRPr/>
            </a:pPr>
            <a:fld id="{EAA5CE65-1C32-4D50-BCA2-A607A422F721}" type="slidenum">
              <a:rPr lang="en-US" altLang="en-US"/>
              <a:pPr>
                <a:defRPr/>
              </a:pPr>
              <a:t>‹#›</a:t>
            </a:fld>
            <a:endParaRPr lang="en-US" altLang="en-US"/>
          </a:p>
        </p:txBody>
      </p:sp>
    </p:spTree>
    <p:extLst>
      <p:ext uri="{BB962C8B-B14F-4D97-AF65-F5344CB8AC3E}">
        <p14:creationId xmlns:p14="http://schemas.microsoft.com/office/powerpoint/2010/main" val="93613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0668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0668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373B40-7A15-45B8-84D5-44F230001CE2}"/>
              </a:ext>
            </a:extLst>
          </p:cNvPr>
          <p:cNvSpPr>
            <a:spLocks noGrp="1" noChangeArrowheads="1"/>
          </p:cNvSpPr>
          <p:nvPr>
            <p:ph type="dt" sz="half" idx="10"/>
          </p:nvPr>
        </p:nvSpPr>
        <p:spPr>
          <a:ln/>
        </p:spPr>
        <p:txBody>
          <a:bodyPr/>
          <a:lstStyle>
            <a:lvl1pPr>
              <a:defRPr/>
            </a:lvl1pPr>
          </a:lstStyle>
          <a:p>
            <a:pPr>
              <a:defRPr/>
            </a:pPr>
            <a:fld id="{8122351E-8D62-4812-9BA4-A7195BB8D4DB}" type="datetime1">
              <a:rPr lang="en-US" altLang="en-US" smtClean="0"/>
              <a:t>3/22/2022</a:t>
            </a:fld>
            <a:endParaRPr lang="en-US" altLang="en-US"/>
          </a:p>
        </p:txBody>
      </p:sp>
      <p:sp>
        <p:nvSpPr>
          <p:cNvPr id="5" name="Rectangle 5">
            <a:extLst>
              <a:ext uri="{FF2B5EF4-FFF2-40B4-BE49-F238E27FC236}">
                <a16:creationId xmlns:a16="http://schemas.microsoft.com/office/drawing/2014/main" id="{4DFDA070-B9C5-41B1-973C-2E804627CC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CA7AAC2-0EB9-44A9-AB8D-FD82EFF09EE3}"/>
              </a:ext>
            </a:extLst>
          </p:cNvPr>
          <p:cNvSpPr>
            <a:spLocks noGrp="1" noChangeArrowheads="1"/>
          </p:cNvSpPr>
          <p:nvPr>
            <p:ph type="sldNum" sz="quarter" idx="12"/>
          </p:nvPr>
        </p:nvSpPr>
        <p:spPr>
          <a:ln/>
        </p:spPr>
        <p:txBody>
          <a:bodyPr/>
          <a:lstStyle>
            <a:lvl1pPr>
              <a:defRPr/>
            </a:lvl1pPr>
          </a:lstStyle>
          <a:p>
            <a:pPr>
              <a:defRPr/>
            </a:pPr>
            <a:fld id="{1919F966-F87B-47A3-9C66-6E6A9051DF53}" type="slidenum">
              <a:rPr lang="en-US" altLang="en-US"/>
              <a:pPr>
                <a:defRPr/>
              </a:pPr>
              <a:t>‹#›</a:t>
            </a:fld>
            <a:endParaRPr lang="en-US" altLang="en-US"/>
          </a:p>
        </p:txBody>
      </p:sp>
    </p:spTree>
    <p:extLst>
      <p:ext uri="{BB962C8B-B14F-4D97-AF65-F5344CB8AC3E}">
        <p14:creationId xmlns:p14="http://schemas.microsoft.com/office/powerpoint/2010/main" val="219331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7ECD-862E-4655-8780-9579C4FAB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9B5B4-EE91-4EAC-B1E5-CD4AE1D15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80C8BA-BC37-4A99-A91B-3D7F35BF3117}"/>
              </a:ext>
            </a:extLst>
          </p:cNvPr>
          <p:cNvSpPr>
            <a:spLocks noGrp="1"/>
          </p:cNvSpPr>
          <p:nvPr>
            <p:ph type="dt" sz="half" idx="10"/>
          </p:nvPr>
        </p:nvSpPr>
        <p:spPr>
          <a:xfrm>
            <a:off x="838200" y="6356350"/>
            <a:ext cx="2743200" cy="365125"/>
          </a:xfrm>
          <a:prstGeom prst="rect">
            <a:avLst/>
          </a:prstGeom>
        </p:spPr>
        <p:txBody>
          <a:bodyPr/>
          <a:lstStyle/>
          <a:p>
            <a:fld id="{999DE37D-3A04-47F4-954D-18D214D59486}" type="datetime1">
              <a:rPr lang="en-US" smtClean="0"/>
              <a:t>3/22/2022</a:t>
            </a:fld>
            <a:endParaRPr lang="en-US"/>
          </a:p>
        </p:txBody>
      </p:sp>
      <p:sp>
        <p:nvSpPr>
          <p:cNvPr id="5" name="Footer Placeholder 4">
            <a:extLst>
              <a:ext uri="{FF2B5EF4-FFF2-40B4-BE49-F238E27FC236}">
                <a16:creationId xmlns:a16="http://schemas.microsoft.com/office/drawing/2014/main" id="{CB5102E6-2C05-4367-ACCF-BCB0D1E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ED371C-A2B0-4168-AC7B-142A40E33199}"/>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399925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B5DA-16FD-4765-9D17-7715A579B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2EA1A-4D4A-493E-B7F1-3219F68F93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907D8-9A45-4279-AEDB-65D79D22546B}"/>
              </a:ext>
            </a:extLst>
          </p:cNvPr>
          <p:cNvSpPr>
            <a:spLocks noGrp="1"/>
          </p:cNvSpPr>
          <p:nvPr>
            <p:ph type="dt" sz="half" idx="10"/>
          </p:nvPr>
        </p:nvSpPr>
        <p:spPr/>
        <p:txBody>
          <a:bodyPr/>
          <a:lstStyle/>
          <a:p>
            <a:fld id="{E05DEA84-4FE9-4C6A-BA6A-23F42833DB3C}" type="datetime1">
              <a:rPr lang="en-US" smtClean="0"/>
              <a:t>3/22/2022</a:t>
            </a:fld>
            <a:endParaRPr lang="en-US"/>
          </a:p>
        </p:txBody>
      </p:sp>
      <p:sp>
        <p:nvSpPr>
          <p:cNvPr id="6" name="Slide Number Placeholder 5">
            <a:extLst>
              <a:ext uri="{FF2B5EF4-FFF2-40B4-BE49-F238E27FC236}">
                <a16:creationId xmlns:a16="http://schemas.microsoft.com/office/drawing/2014/main" id="{AD166A0D-0004-43A4-9AE0-A510EA141098}"/>
              </a:ext>
            </a:extLst>
          </p:cNvPr>
          <p:cNvSpPr>
            <a:spLocks noGrp="1"/>
          </p:cNvSpPr>
          <p:nvPr>
            <p:ph type="sldNum" sz="quarter" idx="12"/>
          </p:nvPr>
        </p:nvSpPr>
        <p:spPr>
          <a:xfrm>
            <a:off x="8610602" y="6356350"/>
            <a:ext cx="2743200" cy="365125"/>
          </a:xfr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51768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9639-F56F-4233-B6A7-95D6FDE40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4A8F7-CC16-4429-B3D9-FE97B9FAD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BFBEA4-197F-41E8-93D0-2B34B85872E1}"/>
              </a:ext>
            </a:extLst>
          </p:cNvPr>
          <p:cNvSpPr>
            <a:spLocks noGrp="1"/>
          </p:cNvSpPr>
          <p:nvPr>
            <p:ph type="dt" sz="half" idx="10"/>
          </p:nvPr>
        </p:nvSpPr>
        <p:spPr>
          <a:xfrm>
            <a:off x="838200" y="6356350"/>
            <a:ext cx="2743200" cy="365125"/>
          </a:xfrm>
          <a:prstGeom prst="rect">
            <a:avLst/>
          </a:prstGeom>
        </p:spPr>
        <p:txBody>
          <a:bodyPr/>
          <a:lstStyle/>
          <a:p>
            <a:fld id="{7CE6D02E-5A6C-4AC6-8697-F762B791E029}" type="datetime1">
              <a:rPr lang="en-US" smtClean="0"/>
              <a:t>3/22/2022</a:t>
            </a:fld>
            <a:endParaRPr lang="en-US"/>
          </a:p>
        </p:txBody>
      </p:sp>
      <p:sp>
        <p:nvSpPr>
          <p:cNvPr id="6" name="Slide Number Placeholder 5">
            <a:extLst>
              <a:ext uri="{FF2B5EF4-FFF2-40B4-BE49-F238E27FC236}">
                <a16:creationId xmlns:a16="http://schemas.microsoft.com/office/drawing/2014/main" id="{BF22FFB0-2558-4318-9EF8-DC3F95ED0874}"/>
              </a:ext>
            </a:extLst>
          </p:cNvPr>
          <p:cNvSpPr>
            <a:spLocks noGrp="1"/>
          </p:cNvSpPr>
          <p:nvPr>
            <p:ph type="sldNum" sz="quarter" idx="12"/>
          </p:nvPr>
        </p:nvSpPr>
        <p:spPr>
          <a:xfrm>
            <a:off x="8610602"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542637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1762-F309-460E-AE4B-BF20E8ADE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BE5278-673A-491C-B73D-89366FE849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CD0FD-A7D0-4CDB-902A-9DE321A77F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21D2DB-A752-4D0E-93B2-3A0C663ABC1A}"/>
              </a:ext>
            </a:extLst>
          </p:cNvPr>
          <p:cNvSpPr>
            <a:spLocks noGrp="1"/>
          </p:cNvSpPr>
          <p:nvPr>
            <p:ph type="dt" sz="half" idx="10"/>
          </p:nvPr>
        </p:nvSpPr>
        <p:spPr>
          <a:xfrm>
            <a:off x="838200" y="6356350"/>
            <a:ext cx="2743200" cy="365125"/>
          </a:xfrm>
          <a:prstGeom prst="rect">
            <a:avLst/>
          </a:prstGeom>
        </p:spPr>
        <p:txBody>
          <a:bodyPr/>
          <a:lstStyle/>
          <a:p>
            <a:fld id="{B5946EC8-6EBF-495F-BEE7-52315A95DA0E}" type="datetime1">
              <a:rPr lang="en-US" smtClean="0"/>
              <a:t>3/22/2022</a:t>
            </a:fld>
            <a:endParaRPr lang="en-US"/>
          </a:p>
        </p:txBody>
      </p:sp>
      <p:sp>
        <p:nvSpPr>
          <p:cNvPr id="7" name="Slide Number Placeholder 6">
            <a:extLst>
              <a:ext uri="{FF2B5EF4-FFF2-40B4-BE49-F238E27FC236}">
                <a16:creationId xmlns:a16="http://schemas.microsoft.com/office/drawing/2014/main" id="{18810B93-E5CE-4E79-BD2E-6BA4D02FFF9E}"/>
              </a:ext>
            </a:extLst>
          </p:cNvPr>
          <p:cNvSpPr>
            <a:spLocks noGrp="1"/>
          </p:cNvSpPr>
          <p:nvPr>
            <p:ph type="sldNum" sz="quarter" idx="12"/>
          </p:nvPr>
        </p:nvSpPr>
        <p:spPr>
          <a:xfrm>
            <a:off x="8610602" y="6390277"/>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428076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2109-F1AC-4CAA-ADA0-6E1666ADF6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D0947-8C33-44C9-BC5C-93EBB2E79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F85D01-06DF-42AA-B603-842C89B04E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2D7AB-C78B-4DF6-9288-0AA2F6A91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E5B74D-DA9B-4F91-9715-D1058CD1744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851FB4-C3CC-4E55-A3AF-BB1CE2FD22FD}"/>
              </a:ext>
            </a:extLst>
          </p:cNvPr>
          <p:cNvSpPr>
            <a:spLocks noGrp="1"/>
          </p:cNvSpPr>
          <p:nvPr>
            <p:ph type="dt" sz="half" idx="10"/>
          </p:nvPr>
        </p:nvSpPr>
        <p:spPr>
          <a:xfrm>
            <a:off x="838200" y="6356350"/>
            <a:ext cx="2743200" cy="365125"/>
          </a:xfrm>
          <a:prstGeom prst="rect">
            <a:avLst/>
          </a:prstGeom>
        </p:spPr>
        <p:txBody>
          <a:bodyPr/>
          <a:lstStyle/>
          <a:p>
            <a:fld id="{95795D4B-8E3C-41B1-9011-3DFDAF639A47}" type="datetime1">
              <a:rPr lang="en-US" smtClean="0"/>
              <a:t>3/22/2022</a:t>
            </a:fld>
            <a:endParaRPr lang="en-US"/>
          </a:p>
        </p:txBody>
      </p:sp>
      <p:sp>
        <p:nvSpPr>
          <p:cNvPr id="8" name="Footer Placeholder 7">
            <a:extLst>
              <a:ext uri="{FF2B5EF4-FFF2-40B4-BE49-F238E27FC236}">
                <a16:creationId xmlns:a16="http://schemas.microsoft.com/office/drawing/2014/main" id="{F51B6388-1B8D-42D1-B150-46E10ECDA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6782C0-53A1-495E-9A37-7744EFD4B076}"/>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85376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1BFD-328D-45CB-B3B1-74E6EA214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4C78C-759F-4DFA-BEDB-3D48CC92EAA2}"/>
              </a:ext>
            </a:extLst>
          </p:cNvPr>
          <p:cNvSpPr>
            <a:spLocks noGrp="1"/>
          </p:cNvSpPr>
          <p:nvPr>
            <p:ph type="dt" sz="half" idx="10"/>
          </p:nvPr>
        </p:nvSpPr>
        <p:spPr>
          <a:xfrm>
            <a:off x="838200" y="6356350"/>
            <a:ext cx="2743200" cy="365125"/>
          </a:xfrm>
          <a:prstGeom prst="rect">
            <a:avLst/>
          </a:prstGeom>
        </p:spPr>
        <p:txBody>
          <a:bodyPr/>
          <a:lstStyle/>
          <a:p>
            <a:fld id="{2B10771B-E391-4CBD-8A1E-C13DE2362674}" type="datetime1">
              <a:rPr lang="en-US" smtClean="0"/>
              <a:t>3/22/2022</a:t>
            </a:fld>
            <a:endParaRPr lang="en-US"/>
          </a:p>
        </p:txBody>
      </p:sp>
      <p:sp>
        <p:nvSpPr>
          <p:cNvPr id="4" name="Footer Placeholder 3">
            <a:extLst>
              <a:ext uri="{FF2B5EF4-FFF2-40B4-BE49-F238E27FC236}">
                <a16:creationId xmlns:a16="http://schemas.microsoft.com/office/drawing/2014/main" id="{33177294-BD75-42FB-B136-2F1E9019DD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D4317A-77B3-4F21-BAB5-AB024BEFA1B0}"/>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45590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9639-F56F-4233-B6A7-95D6FDE40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4A8F7-CC16-4429-B3D9-FE97B9FAD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BFBEA4-197F-41E8-93D0-2B34B85872E1}"/>
              </a:ext>
            </a:extLst>
          </p:cNvPr>
          <p:cNvSpPr>
            <a:spLocks noGrp="1"/>
          </p:cNvSpPr>
          <p:nvPr>
            <p:ph type="dt" sz="half" idx="10"/>
          </p:nvPr>
        </p:nvSpPr>
        <p:spPr>
          <a:xfrm>
            <a:off x="838200" y="6356350"/>
            <a:ext cx="2743200" cy="365125"/>
          </a:xfrm>
          <a:prstGeom prst="rect">
            <a:avLst/>
          </a:prstGeom>
        </p:spPr>
        <p:txBody>
          <a:bodyPr/>
          <a:lstStyle/>
          <a:p>
            <a:fld id="{D937C20A-F6CB-42BD-9647-777708362ECB}" type="datetime1">
              <a:rPr lang="en-US" smtClean="0"/>
              <a:t>3/22/2022</a:t>
            </a:fld>
            <a:endParaRPr lang="en-US"/>
          </a:p>
        </p:txBody>
      </p:sp>
      <p:sp>
        <p:nvSpPr>
          <p:cNvPr id="6" name="Slide Number Placeholder 5">
            <a:extLst>
              <a:ext uri="{FF2B5EF4-FFF2-40B4-BE49-F238E27FC236}">
                <a16:creationId xmlns:a16="http://schemas.microsoft.com/office/drawing/2014/main" id="{BF22FFB0-2558-4318-9EF8-DC3F95ED0874}"/>
              </a:ext>
            </a:extLst>
          </p:cNvPr>
          <p:cNvSpPr>
            <a:spLocks noGrp="1"/>
          </p:cNvSpPr>
          <p:nvPr>
            <p:ph type="sldNum" sz="quarter" idx="12"/>
          </p:nvPr>
        </p:nvSpPr>
        <p:spPr>
          <a:xfrm>
            <a:off x="8610602"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603161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BAD1C-C2A3-4F74-9193-ADB7A66AFB3B}"/>
              </a:ext>
            </a:extLst>
          </p:cNvPr>
          <p:cNvSpPr>
            <a:spLocks noGrp="1"/>
          </p:cNvSpPr>
          <p:nvPr>
            <p:ph type="dt" sz="half" idx="10"/>
          </p:nvPr>
        </p:nvSpPr>
        <p:spPr>
          <a:xfrm>
            <a:off x="838200" y="6356350"/>
            <a:ext cx="2743200" cy="365125"/>
          </a:xfrm>
          <a:prstGeom prst="rect">
            <a:avLst/>
          </a:prstGeom>
        </p:spPr>
        <p:txBody>
          <a:bodyPr/>
          <a:lstStyle/>
          <a:p>
            <a:fld id="{41B191F6-3EFF-482B-9549-554FDB323B86}" type="datetime1">
              <a:rPr lang="en-US" smtClean="0"/>
              <a:t>3/22/2022</a:t>
            </a:fld>
            <a:endParaRPr lang="en-US"/>
          </a:p>
        </p:txBody>
      </p:sp>
      <p:sp>
        <p:nvSpPr>
          <p:cNvPr id="3" name="Footer Placeholder 2">
            <a:extLst>
              <a:ext uri="{FF2B5EF4-FFF2-40B4-BE49-F238E27FC236}">
                <a16:creationId xmlns:a16="http://schemas.microsoft.com/office/drawing/2014/main" id="{58180ED6-1B8A-435D-B054-456EC9D0D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C12CFD-1984-4DA7-A3AA-0AAD5EDEB677}"/>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201836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EBD1-662E-4D6B-9A06-8A93FFE38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5A25E-276A-472F-9780-0EDFF50FE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EEEA87-21C1-47E7-8633-133F05CD9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79DE67-2BDF-4D0A-AF39-8630FEB4CE28}"/>
              </a:ext>
            </a:extLst>
          </p:cNvPr>
          <p:cNvSpPr>
            <a:spLocks noGrp="1"/>
          </p:cNvSpPr>
          <p:nvPr>
            <p:ph type="dt" sz="half" idx="10"/>
          </p:nvPr>
        </p:nvSpPr>
        <p:spPr>
          <a:xfrm>
            <a:off x="838200" y="6356350"/>
            <a:ext cx="2743200" cy="365125"/>
          </a:xfrm>
          <a:prstGeom prst="rect">
            <a:avLst/>
          </a:prstGeom>
        </p:spPr>
        <p:txBody>
          <a:bodyPr/>
          <a:lstStyle/>
          <a:p>
            <a:fld id="{FE60A4EF-8957-44F6-BEB4-99A9A6D5FE27}" type="datetime1">
              <a:rPr lang="en-US" smtClean="0"/>
              <a:t>3/22/2022</a:t>
            </a:fld>
            <a:endParaRPr lang="en-US"/>
          </a:p>
        </p:txBody>
      </p:sp>
      <p:sp>
        <p:nvSpPr>
          <p:cNvPr id="6" name="Footer Placeholder 5">
            <a:extLst>
              <a:ext uri="{FF2B5EF4-FFF2-40B4-BE49-F238E27FC236}">
                <a16:creationId xmlns:a16="http://schemas.microsoft.com/office/drawing/2014/main" id="{0F6270E1-184B-487A-BB83-3C9E5A3C11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33999F-A0BA-4E4A-848C-6D36B97941F1}"/>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106262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DA17-1FDF-44FC-A14D-75E2F0757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5E7557-E8AD-41D5-8C6C-9070E4A86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C57A8-854B-4AE1-A0A2-B9BCF00FE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485BA3-60AE-40FE-88AE-F8EA0CC2161E}"/>
              </a:ext>
            </a:extLst>
          </p:cNvPr>
          <p:cNvSpPr>
            <a:spLocks noGrp="1"/>
          </p:cNvSpPr>
          <p:nvPr>
            <p:ph type="dt" sz="half" idx="10"/>
          </p:nvPr>
        </p:nvSpPr>
        <p:spPr>
          <a:xfrm>
            <a:off x="838200" y="6356350"/>
            <a:ext cx="2743200" cy="365125"/>
          </a:xfrm>
          <a:prstGeom prst="rect">
            <a:avLst/>
          </a:prstGeom>
        </p:spPr>
        <p:txBody>
          <a:bodyPr/>
          <a:lstStyle/>
          <a:p>
            <a:fld id="{85638864-3CFD-4E35-A38F-587B83E7AA33}" type="datetime1">
              <a:rPr lang="en-US" smtClean="0"/>
              <a:t>3/22/2022</a:t>
            </a:fld>
            <a:endParaRPr lang="en-US"/>
          </a:p>
        </p:txBody>
      </p:sp>
      <p:sp>
        <p:nvSpPr>
          <p:cNvPr id="6" name="Footer Placeholder 5">
            <a:extLst>
              <a:ext uri="{FF2B5EF4-FFF2-40B4-BE49-F238E27FC236}">
                <a16:creationId xmlns:a16="http://schemas.microsoft.com/office/drawing/2014/main" id="{F48723DA-D7C9-4BAC-9EE5-1BFEE6992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52D950-50DA-4590-BE49-A64DBC850C04}"/>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821133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A38C-A5CA-4E8A-86ED-F7EB6B0DA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3BD760-523E-488C-96A5-4663EB12C2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99F1-520B-47D8-A0F0-25CC74FF76EA}"/>
              </a:ext>
            </a:extLst>
          </p:cNvPr>
          <p:cNvSpPr>
            <a:spLocks noGrp="1"/>
          </p:cNvSpPr>
          <p:nvPr>
            <p:ph type="dt" sz="half" idx="10"/>
          </p:nvPr>
        </p:nvSpPr>
        <p:spPr>
          <a:xfrm>
            <a:off x="838200" y="6356350"/>
            <a:ext cx="2743200" cy="365125"/>
          </a:xfrm>
          <a:prstGeom prst="rect">
            <a:avLst/>
          </a:prstGeom>
        </p:spPr>
        <p:txBody>
          <a:bodyPr/>
          <a:lstStyle/>
          <a:p>
            <a:fld id="{6E6BE451-2D52-4F7D-BCD5-FB74499C771D}" type="datetime1">
              <a:rPr lang="en-US" smtClean="0"/>
              <a:t>3/22/2022</a:t>
            </a:fld>
            <a:endParaRPr lang="en-US"/>
          </a:p>
        </p:txBody>
      </p:sp>
      <p:sp>
        <p:nvSpPr>
          <p:cNvPr id="5" name="Footer Placeholder 4">
            <a:extLst>
              <a:ext uri="{FF2B5EF4-FFF2-40B4-BE49-F238E27FC236}">
                <a16:creationId xmlns:a16="http://schemas.microsoft.com/office/drawing/2014/main" id="{42DD4DED-BF5E-4D3B-BDA1-DE9FA509BC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B923-47CE-4FD2-8603-0CCECAC7D79D}"/>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318107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B0470-87B5-4CAC-B59A-D6D8708858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4B2FC8-00E9-4F42-85F1-F614C7E26C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24D43-2103-4E92-B9FC-3B4A681C2794}"/>
              </a:ext>
            </a:extLst>
          </p:cNvPr>
          <p:cNvSpPr>
            <a:spLocks noGrp="1"/>
          </p:cNvSpPr>
          <p:nvPr>
            <p:ph type="dt" sz="half" idx="10"/>
          </p:nvPr>
        </p:nvSpPr>
        <p:spPr>
          <a:xfrm>
            <a:off x="838200" y="6356350"/>
            <a:ext cx="2743200" cy="365125"/>
          </a:xfrm>
          <a:prstGeom prst="rect">
            <a:avLst/>
          </a:prstGeom>
        </p:spPr>
        <p:txBody>
          <a:bodyPr/>
          <a:lstStyle/>
          <a:p>
            <a:fld id="{C594442F-64D4-404D-BBE5-17D9E49282C5}" type="datetime1">
              <a:rPr lang="en-US" smtClean="0"/>
              <a:t>3/22/2022</a:t>
            </a:fld>
            <a:endParaRPr lang="en-US"/>
          </a:p>
        </p:txBody>
      </p:sp>
      <p:sp>
        <p:nvSpPr>
          <p:cNvPr id="5" name="Footer Placeholder 4">
            <a:extLst>
              <a:ext uri="{FF2B5EF4-FFF2-40B4-BE49-F238E27FC236}">
                <a16:creationId xmlns:a16="http://schemas.microsoft.com/office/drawing/2014/main" id="{6D9BA199-BF41-4405-A262-F511AB6B15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777319-32F6-42B3-82CF-32740A5B693F}"/>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784332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7ECD-862E-4655-8780-9579C4FAB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9B5B4-EE91-4EAC-B1E5-CD4AE1D15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80C8BA-BC37-4A99-A91B-3D7F35BF3117}"/>
              </a:ext>
            </a:extLst>
          </p:cNvPr>
          <p:cNvSpPr>
            <a:spLocks noGrp="1"/>
          </p:cNvSpPr>
          <p:nvPr>
            <p:ph type="dt" sz="half" idx="10"/>
          </p:nvPr>
        </p:nvSpPr>
        <p:spPr>
          <a:xfrm>
            <a:off x="838200" y="6356350"/>
            <a:ext cx="2743200" cy="365125"/>
          </a:xfrm>
          <a:prstGeom prst="rect">
            <a:avLst/>
          </a:prstGeom>
        </p:spPr>
        <p:txBody>
          <a:bodyPr/>
          <a:lstStyle/>
          <a:p>
            <a:fld id="{AB52EC85-28BF-4C8B-9FD6-5729934E7018}" type="datetime1">
              <a:rPr lang="en-US" smtClean="0"/>
              <a:t>3/22/2022</a:t>
            </a:fld>
            <a:endParaRPr lang="en-US"/>
          </a:p>
        </p:txBody>
      </p:sp>
      <p:sp>
        <p:nvSpPr>
          <p:cNvPr id="5" name="Footer Placeholder 4">
            <a:extLst>
              <a:ext uri="{FF2B5EF4-FFF2-40B4-BE49-F238E27FC236}">
                <a16:creationId xmlns:a16="http://schemas.microsoft.com/office/drawing/2014/main" id="{CB5102E6-2C05-4367-ACCF-BCB0D1E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ED371C-A2B0-4168-AC7B-142A40E33199}"/>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109261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B5DA-16FD-4765-9D17-7715A579B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2EA1A-4D4A-493E-B7F1-3219F68F93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907D8-9A45-4279-AEDB-65D79D22546B}"/>
              </a:ext>
            </a:extLst>
          </p:cNvPr>
          <p:cNvSpPr>
            <a:spLocks noGrp="1"/>
          </p:cNvSpPr>
          <p:nvPr>
            <p:ph type="dt" sz="half" idx="10"/>
          </p:nvPr>
        </p:nvSpPr>
        <p:spPr/>
        <p:txBody>
          <a:bodyPr/>
          <a:lstStyle/>
          <a:p>
            <a:fld id="{F7A33516-4AB0-46C0-8236-FE93BFEABCB4}" type="datetime1">
              <a:rPr lang="en-US" smtClean="0"/>
              <a:t>3/22/2022</a:t>
            </a:fld>
            <a:endParaRPr lang="en-US"/>
          </a:p>
        </p:txBody>
      </p:sp>
      <p:sp>
        <p:nvSpPr>
          <p:cNvPr id="5" name="Footer Placeholder 4">
            <a:extLst>
              <a:ext uri="{FF2B5EF4-FFF2-40B4-BE49-F238E27FC236}">
                <a16:creationId xmlns:a16="http://schemas.microsoft.com/office/drawing/2014/main" id="{56FB845D-D1A1-4402-8F6C-CB6469CE3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66A0D-0004-43A4-9AE0-A510EA141098}"/>
              </a:ext>
            </a:extLst>
          </p:cNvPr>
          <p:cNvSpPr>
            <a:spLocks noGrp="1"/>
          </p:cNvSpPr>
          <p:nvPr>
            <p:ph type="sldNum" sz="quarter" idx="12"/>
          </p:nvPr>
        </p:nvSpPr>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717532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9639-F56F-4233-B6A7-95D6FDE40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4A8F7-CC16-4429-B3D9-FE97B9FAD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BFBEA4-197F-41E8-93D0-2B34B85872E1}"/>
              </a:ext>
            </a:extLst>
          </p:cNvPr>
          <p:cNvSpPr>
            <a:spLocks noGrp="1"/>
          </p:cNvSpPr>
          <p:nvPr>
            <p:ph type="dt" sz="half" idx="10"/>
          </p:nvPr>
        </p:nvSpPr>
        <p:spPr>
          <a:xfrm>
            <a:off x="838200" y="6356350"/>
            <a:ext cx="2743200" cy="365125"/>
          </a:xfrm>
          <a:prstGeom prst="rect">
            <a:avLst/>
          </a:prstGeom>
        </p:spPr>
        <p:txBody>
          <a:bodyPr/>
          <a:lstStyle/>
          <a:p>
            <a:fld id="{377B1378-9874-4782-945E-E9F489551DA7}" type="datetime1">
              <a:rPr lang="en-US" smtClean="0"/>
              <a:t>3/22/2022</a:t>
            </a:fld>
            <a:endParaRPr lang="en-US"/>
          </a:p>
        </p:txBody>
      </p:sp>
      <p:sp>
        <p:nvSpPr>
          <p:cNvPr id="5" name="Footer Placeholder 4">
            <a:extLst>
              <a:ext uri="{FF2B5EF4-FFF2-40B4-BE49-F238E27FC236}">
                <a16:creationId xmlns:a16="http://schemas.microsoft.com/office/drawing/2014/main" id="{C089BFAF-BD84-48F0-B1FB-40D9BF2B4C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22FFB0-2558-4318-9EF8-DC3F95ED0874}"/>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782700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1762-F309-460E-AE4B-BF20E8ADE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BE5278-673A-491C-B73D-89366FE849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CD0FD-A7D0-4CDB-902A-9DE321A77F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21D2DB-A752-4D0E-93B2-3A0C663ABC1A}"/>
              </a:ext>
            </a:extLst>
          </p:cNvPr>
          <p:cNvSpPr>
            <a:spLocks noGrp="1"/>
          </p:cNvSpPr>
          <p:nvPr>
            <p:ph type="dt" sz="half" idx="10"/>
          </p:nvPr>
        </p:nvSpPr>
        <p:spPr>
          <a:xfrm>
            <a:off x="838200" y="6356350"/>
            <a:ext cx="2743200" cy="365125"/>
          </a:xfrm>
          <a:prstGeom prst="rect">
            <a:avLst/>
          </a:prstGeom>
        </p:spPr>
        <p:txBody>
          <a:bodyPr/>
          <a:lstStyle/>
          <a:p>
            <a:fld id="{5894742D-0D9E-4DEE-A0D8-1B04DF594C69}" type="datetime1">
              <a:rPr lang="en-US" smtClean="0"/>
              <a:t>3/22/2022</a:t>
            </a:fld>
            <a:endParaRPr lang="en-US"/>
          </a:p>
        </p:txBody>
      </p:sp>
      <p:sp>
        <p:nvSpPr>
          <p:cNvPr id="6" name="Footer Placeholder 5">
            <a:extLst>
              <a:ext uri="{FF2B5EF4-FFF2-40B4-BE49-F238E27FC236}">
                <a16:creationId xmlns:a16="http://schemas.microsoft.com/office/drawing/2014/main" id="{9D95B7EF-9533-4A9C-A94A-EB77654DA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810B93-E5CE-4E79-BD2E-6BA4D02FFF9E}"/>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497822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2109-F1AC-4CAA-ADA0-6E1666ADF6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D0947-8C33-44C9-BC5C-93EBB2E79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F85D01-06DF-42AA-B603-842C89B04E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2D7AB-C78B-4DF6-9288-0AA2F6A91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E5B74D-DA9B-4F91-9715-D1058CD1744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851FB4-C3CC-4E55-A3AF-BB1CE2FD22FD}"/>
              </a:ext>
            </a:extLst>
          </p:cNvPr>
          <p:cNvSpPr>
            <a:spLocks noGrp="1"/>
          </p:cNvSpPr>
          <p:nvPr>
            <p:ph type="dt" sz="half" idx="10"/>
          </p:nvPr>
        </p:nvSpPr>
        <p:spPr>
          <a:xfrm>
            <a:off x="838200" y="6356350"/>
            <a:ext cx="2743200" cy="365125"/>
          </a:xfrm>
          <a:prstGeom prst="rect">
            <a:avLst/>
          </a:prstGeom>
        </p:spPr>
        <p:txBody>
          <a:bodyPr/>
          <a:lstStyle/>
          <a:p>
            <a:fld id="{F605A746-EA18-480D-9CA9-81956C7E97DF}" type="datetime1">
              <a:rPr lang="en-US" smtClean="0"/>
              <a:t>3/22/2022</a:t>
            </a:fld>
            <a:endParaRPr lang="en-US"/>
          </a:p>
        </p:txBody>
      </p:sp>
      <p:sp>
        <p:nvSpPr>
          <p:cNvPr id="8" name="Footer Placeholder 7">
            <a:extLst>
              <a:ext uri="{FF2B5EF4-FFF2-40B4-BE49-F238E27FC236}">
                <a16:creationId xmlns:a16="http://schemas.microsoft.com/office/drawing/2014/main" id="{F51B6388-1B8D-42D1-B150-46E10ECDA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6782C0-53A1-495E-9A37-7744EFD4B076}"/>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72956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1762-F309-460E-AE4B-BF20E8ADE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BE5278-673A-491C-B73D-89366FE849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CD0FD-A7D0-4CDB-902A-9DE321A77F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21D2DB-A752-4D0E-93B2-3A0C663ABC1A}"/>
              </a:ext>
            </a:extLst>
          </p:cNvPr>
          <p:cNvSpPr>
            <a:spLocks noGrp="1"/>
          </p:cNvSpPr>
          <p:nvPr>
            <p:ph type="dt" sz="half" idx="10"/>
          </p:nvPr>
        </p:nvSpPr>
        <p:spPr>
          <a:xfrm>
            <a:off x="838200" y="6356350"/>
            <a:ext cx="2743200" cy="365125"/>
          </a:xfrm>
          <a:prstGeom prst="rect">
            <a:avLst/>
          </a:prstGeom>
        </p:spPr>
        <p:txBody>
          <a:bodyPr/>
          <a:lstStyle/>
          <a:p>
            <a:fld id="{697CE0F6-1159-4841-B485-B2BE23B75768}" type="datetime1">
              <a:rPr lang="en-US" smtClean="0"/>
              <a:t>3/22/2022</a:t>
            </a:fld>
            <a:endParaRPr lang="en-US"/>
          </a:p>
        </p:txBody>
      </p:sp>
      <p:sp>
        <p:nvSpPr>
          <p:cNvPr id="7" name="Slide Number Placeholder 6">
            <a:extLst>
              <a:ext uri="{FF2B5EF4-FFF2-40B4-BE49-F238E27FC236}">
                <a16:creationId xmlns:a16="http://schemas.microsoft.com/office/drawing/2014/main" id="{18810B93-E5CE-4E79-BD2E-6BA4D02FFF9E}"/>
              </a:ext>
            </a:extLst>
          </p:cNvPr>
          <p:cNvSpPr>
            <a:spLocks noGrp="1"/>
          </p:cNvSpPr>
          <p:nvPr>
            <p:ph type="sldNum" sz="quarter" idx="12"/>
          </p:nvPr>
        </p:nvSpPr>
        <p:spPr>
          <a:xfrm>
            <a:off x="8610602" y="6390277"/>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388301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1BFD-328D-45CB-B3B1-74E6EA214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4C78C-759F-4DFA-BEDB-3D48CC92EAA2}"/>
              </a:ext>
            </a:extLst>
          </p:cNvPr>
          <p:cNvSpPr>
            <a:spLocks noGrp="1"/>
          </p:cNvSpPr>
          <p:nvPr>
            <p:ph type="dt" sz="half" idx="10"/>
          </p:nvPr>
        </p:nvSpPr>
        <p:spPr>
          <a:xfrm>
            <a:off x="838200" y="6356350"/>
            <a:ext cx="2743200" cy="365125"/>
          </a:xfrm>
          <a:prstGeom prst="rect">
            <a:avLst/>
          </a:prstGeom>
        </p:spPr>
        <p:txBody>
          <a:bodyPr/>
          <a:lstStyle/>
          <a:p>
            <a:fld id="{30D35E0B-4D28-4400-8FCA-4F7C9E9AB6F5}" type="datetime1">
              <a:rPr lang="en-US" smtClean="0"/>
              <a:t>3/22/2022</a:t>
            </a:fld>
            <a:endParaRPr lang="en-US"/>
          </a:p>
        </p:txBody>
      </p:sp>
      <p:sp>
        <p:nvSpPr>
          <p:cNvPr id="4" name="Footer Placeholder 3">
            <a:extLst>
              <a:ext uri="{FF2B5EF4-FFF2-40B4-BE49-F238E27FC236}">
                <a16:creationId xmlns:a16="http://schemas.microsoft.com/office/drawing/2014/main" id="{33177294-BD75-42FB-B136-2F1E9019DD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D4317A-77B3-4F21-BAB5-AB024BEFA1B0}"/>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624047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BAD1C-C2A3-4F74-9193-ADB7A66AFB3B}"/>
              </a:ext>
            </a:extLst>
          </p:cNvPr>
          <p:cNvSpPr>
            <a:spLocks noGrp="1"/>
          </p:cNvSpPr>
          <p:nvPr>
            <p:ph type="dt" sz="half" idx="10"/>
          </p:nvPr>
        </p:nvSpPr>
        <p:spPr>
          <a:xfrm>
            <a:off x="838200" y="6356350"/>
            <a:ext cx="2743200" cy="365125"/>
          </a:xfrm>
          <a:prstGeom prst="rect">
            <a:avLst/>
          </a:prstGeom>
        </p:spPr>
        <p:txBody>
          <a:bodyPr/>
          <a:lstStyle/>
          <a:p>
            <a:fld id="{AA7E91A5-08CD-432B-85F8-12F99C902A75}" type="datetime1">
              <a:rPr lang="en-US" smtClean="0"/>
              <a:t>3/22/2022</a:t>
            </a:fld>
            <a:endParaRPr lang="en-US"/>
          </a:p>
        </p:txBody>
      </p:sp>
      <p:sp>
        <p:nvSpPr>
          <p:cNvPr id="3" name="Footer Placeholder 2">
            <a:extLst>
              <a:ext uri="{FF2B5EF4-FFF2-40B4-BE49-F238E27FC236}">
                <a16:creationId xmlns:a16="http://schemas.microsoft.com/office/drawing/2014/main" id="{58180ED6-1B8A-435D-B054-456EC9D0D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C12CFD-1984-4DA7-A3AA-0AAD5EDEB677}"/>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308826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EBD1-662E-4D6B-9A06-8A93FFE38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5A25E-276A-472F-9780-0EDFF50FE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EEEA87-21C1-47E7-8633-133F05CD9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79DE67-2BDF-4D0A-AF39-8630FEB4CE28}"/>
              </a:ext>
            </a:extLst>
          </p:cNvPr>
          <p:cNvSpPr>
            <a:spLocks noGrp="1"/>
          </p:cNvSpPr>
          <p:nvPr>
            <p:ph type="dt" sz="half" idx="10"/>
          </p:nvPr>
        </p:nvSpPr>
        <p:spPr>
          <a:xfrm>
            <a:off x="838200" y="6356350"/>
            <a:ext cx="2743200" cy="365125"/>
          </a:xfrm>
          <a:prstGeom prst="rect">
            <a:avLst/>
          </a:prstGeom>
        </p:spPr>
        <p:txBody>
          <a:bodyPr/>
          <a:lstStyle/>
          <a:p>
            <a:fld id="{AA0A506A-5921-42EA-9F0C-34739C719403}" type="datetime1">
              <a:rPr lang="en-US" smtClean="0"/>
              <a:t>3/22/2022</a:t>
            </a:fld>
            <a:endParaRPr lang="en-US"/>
          </a:p>
        </p:txBody>
      </p:sp>
      <p:sp>
        <p:nvSpPr>
          <p:cNvPr id="6" name="Footer Placeholder 5">
            <a:extLst>
              <a:ext uri="{FF2B5EF4-FFF2-40B4-BE49-F238E27FC236}">
                <a16:creationId xmlns:a16="http://schemas.microsoft.com/office/drawing/2014/main" id="{0F6270E1-184B-487A-BB83-3C9E5A3C11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33999F-A0BA-4E4A-848C-6D36B97941F1}"/>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4170089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DA17-1FDF-44FC-A14D-75E2F0757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5E7557-E8AD-41D5-8C6C-9070E4A86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C57A8-854B-4AE1-A0A2-B9BCF00FE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485BA3-60AE-40FE-88AE-F8EA0CC2161E}"/>
              </a:ext>
            </a:extLst>
          </p:cNvPr>
          <p:cNvSpPr>
            <a:spLocks noGrp="1"/>
          </p:cNvSpPr>
          <p:nvPr>
            <p:ph type="dt" sz="half" idx="10"/>
          </p:nvPr>
        </p:nvSpPr>
        <p:spPr>
          <a:xfrm>
            <a:off x="838200" y="6356350"/>
            <a:ext cx="2743200" cy="365125"/>
          </a:xfrm>
          <a:prstGeom prst="rect">
            <a:avLst/>
          </a:prstGeom>
        </p:spPr>
        <p:txBody>
          <a:bodyPr/>
          <a:lstStyle/>
          <a:p>
            <a:fld id="{7493AD37-DD01-41B5-953A-2421901BF96D}" type="datetime1">
              <a:rPr lang="en-US" smtClean="0"/>
              <a:t>3/22/2022</a:t>
            </a:fld>
            <a:endParaRPr lang="en-US"/>
          </a:p>
        </p:txBody>
      </p:sp>
      <p:sp>
        <p:nvSpPr>
          <p:cNvPr id="6" name="Footer Placeholder 5">
            <a:extLst>
              <a:ext uri="{FF2B5EF4-FFF2-40B4-BE49-F238E27FC236}">
                <a16:creationId xmlns:a16="http://schemas.microsoft.com/office/drawing/2014/main" id="{F48723DA-D7C9-4BAC-9EE5-1BFEE6992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52D950-50DA-4590-BE49-A64DBC850C04}"/>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602339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A38C-A5CA-4E8A-86ED-F7EB6B0DA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3BD760-523E-488C-96A5-4663EB12C2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99F1-520B-47D8-A0F0-25CC74FF76EA}"/>
              </a:ext>
            </a:extLst>
          </p:cNvPr>
          <p:cNvSpPr>
            <a:spLocks noGrp="1"/>
          </p:cNvSpPr>
          <p:nvPr>
            <p:ph type="dt" sz="half" idx="10"/>
          </p:nvPr>
        </p:nvSpPr>
        <p:spPr>
          <a:xfrm>
            <a:off x="838200" y="6356350"/>
            <a:ext cx="2743200" cy="365125"/>
          </a:xfrm>
          <a:prstGeom prst="rect">
            <a:avLst/>
          </a:prstGeom>
        </p:spPr>
        <p:txBody>
          <a:bodyPr/>
          <a:lstStyle/>
          <a:p>
            <a:fld id="{01D8EA36-5BC7-4B8E-9836-CE77F2EF8501}" type="datetime1">
              <a:rPr lang="en-US" smtClean="0"/>
              <a:t>3/22/2022</a:t>
            </a:fld>
            <a:endParaRPr lang="en-US"/>
          </a:p>
        </p:txBody>
      </p:sp>
      <p:sp>
        <p:nvSpPr>
          <p:cNvPr id="5" name="Footer Placeholder 4">
            <a:extLst>
              <a:ext uri="{FF2B5EF4-FFF2-40B4-BE49-F238E27FC236}">
                <a16:creationId xmlns:a16="http://schemas.microsoft.com/office/drawing/2014/main" id="{42DD4DED-BF5E-4D3B-BDA1-DE9FA509BC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B923-47CE-4FD2-8603-0CCECAC7D79D}"/>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319973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B0470-87B5-4CAC-B59A-D6D8708858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4B2FC8-00E9-4F42-85F1-F614C7E26C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24D43-2103-4E92-B9FC-3B4A681C2794}"/>
              </a:ext>
            </a:extLst>
          </p:cNvPr>
          <p:cNvSpPr>
            <a:spLocks noGrp="1"/>
          </p:cNvSpPr>
          <p:nvPr>
            <p:ph type="dt" sz="half" idx="10"/>
          </p:nvPr>
        </p:nvSpPr>
        <p:spPr>
          <a:xfrm>
            <a:off x="838200" y="6356350"/>
            <a:ext cx="2743200" cy="365125"/>
          </a:xfrm>
          <a:prstGeom prst="rect">
            <a:avLst/>
          </a:prstGeom>
        </p:spPr>
        <p:txBody>
          <a:bodyPr/>
          <a:lstStyle/>
          <a:p>
            <a:fld id="{ABE2D53F-1550-4B46-BC79-222F144425D7}" type="datetime1">
              <a:rPr lang="en-US" smtClean="0"/>
              <a:t>3/22/2022</a:t>
            </a:fld>
            <a:endParaRPr lang="en-US"/>
          </a:p>
        </p:txBody>
      </p:sp>
      <p:sp>
        <p:nvSpPr>
          <p:cNvPr id="5" name="Footer Placeholder 4">
            <a:extLst>
              <a:ext uri="{FF2B5EF4-FFF2-40B4-BE49-F238E27FC236}">
                <a16:creationId xmlns:a16="http://schemas.microsoft.com/office/drawing/2014/main" id="{6D9BA199-BF41-4405-A262-F511AB6B15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777319-32F6-42B3-82CF-32740A5B693F}"/>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51859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2109-F1AC-4CAA-ADA0-6E1666ADF6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D0947-8C33-44C9-BC5C-93EBB2E79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F85D01-06DF-42AA-B603-842C89B04E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2D7AB-C78B-4DF6-9288-0AA2F6A91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E5B74D-DA9B-4F91-9715-D1058CD1744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851FB4-C3CC-4E55-A3AF-BB1CE2FD22FD}"/>
              </a:ext>
            </a:extLst>
          </p:cNvPr>
          <p:cNvSpPr>
            <a:spLocks noGrp="1"/>
          </p:cNvSpPr>
          <p:nvPr>
            <p:ph type="dt" sz="half" idx="10"/>
          </p:nvPr>
        </p:nvSpPr>
        <p:spPr>
          <a:xfrm>
            <a:off x="838200" y="6356350"/>
            <a:ext cx="2743200" cy="365125"/>
          </a:xfrm>
          <a:prstGeom prst="rect">
            <a:avLst/>
          </a:prstGeom>
        </p:spPr>
        <p:txBody>
          <a:bodyPr/>
          <a:lstStyle/>
          <a:p>
            <a:fld id="{F1FBB456-E8F0-4695-B4BB-1126929A0F16}" type="datetime1">
              <a:rPr lang="en-US" smtClean="0"/>
              <a:t>3/22/2022</a:t>
            </a:fld>
            <a:endParaRPr lang="en-US"/>
          </a:p>
        </p:txBody>
      </p:sp>
      <p:sp>
        <p:nvSpPr>
          <p:cNvPr id="8" name="Footer Placeholder 7">
            <a:extLst>
              <a:ext uri="{FF2B5EF4-FFF2-40B4-BE49-F238E27FC236}">
                <a16:creationId xmlns:a16="http://schemas.microsoft.com/office/drawing/2014/main" id="{F51B6388-1B8D-42D1-B150-46E10ECDA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6782C0-53A1-495E-9A37-7744EFD4B076}"/>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46489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1BFD-328D-45CB-B3B1-74E6EA214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4C78C-759F-4DFA-BEDB-3D48CC92EAA2}"/>
              </a:ext>
            </a:extLst>
          </p:cNvPr>
          <p:cNvSpPr>
            <a:spLocks noGrp="1"/>
          </p:cNvSpPr>
          <p:nvPr>
            <p:ph type="dt" sz="half" idx="10"/>
          </p:nvPr>
        </p:nvSpPr>
        <p:spPr>
          <a:xfrm>
            <a:off x="838200" y="6356350"/>
            <a:ext cx="2743200" cy="365125"/>
          </a:xfrm>
          <a:prstGeom prst="rect">
            <a:avLst/>
          </a:prstGeom>
        </p:spPr>
        <p:txBody>
          <a:bodyPr/>
          <a:lstStyle/>
          <a:p>
            <a:fld id="{78B72340-B2F6-4ACF-ABA7-8540C0C51A21}" type="datetime1">
              <a:rPr lang="en-US" smtClean="0"/>
              <a:t>3/22/2022</a:t>
            </a:fld>
            <a:endParaRPr lang="en-US"/>
          </a:p>
        </p:txBody>
      </p:sp>
      <p:sp>
        <p:nvSpPr>
          <p:cNvPr id="4" name="Footer Placeholder 3">
            <a:extLst>
              <a:ext uri="{FF2B5EF4-FFF2-40B4-BE49-F238E27FC236}">
                <a16:creationId xmlns:a16="http://schemas.microsoft.com/office/drawing/2014/main" id="{33177294-BD75-42FB-B136-2F1E9019DD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D4317A-77B3-4F21-BAB5-AB024BEFA1B0}"/>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322071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BAD1C-C2A3-4F74-9193-ADB7A66AFB3B}"/>
              </a:ext>
            </a:extLst>
          </p:cNvPr>
          <p:cNvSpPr>
            <a:spLocks noGrp="1"/>
          </p:cNvSpPr>
          <p:nvPr>
            <p:ph type="dt" sz="half" idx="10"/>
          </p:nvPr>
        </p:nvSpPr>
        <p:spPr>
          <a:xfrm>
            <a:off x="838200" y="6356350"/>
            <a:ext cx="2743200" cy="365125"/>
          </a:xfrm>
          <a:prstGeom prst="rect">
            <a:avLst/>
          </a:prstGeom>
        </p:spPr>
        <p:txBody>
          <a:bodyPr/>
          <a:lstStyle/>
          <a:p>
            <a:fld id="{3C9E94D9-9035-46F8-BBDB-BFB8FF4EE50F}" type="datetime1">
              <a:rPr lang="en-US" smtClean="0"/>
              <a:t>3/22/2022</a:t>
            </a:fld>
            <a:endParaRPr lang="en-US"/>
          </a:p>
        </p:txBody>
      </p:sp>
      <p:sp>
        <p:nvSpPr>
          <p:cNvPr id="3" name="Footer Placeholder 2">
            <a:extLst>
              <a:ext uri="{FF2B5EF4-FFF2-40B4-BE49-F238E27FC236}">
                <a16:creationId xmlns:a16="http://schemas.microsoft.com/office/drawing/2014/main" id="{58180ED6-1B8A-435D-B054-456EC9D0D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C12CFD-1984-4DA7-A3AA-0AAD5EDEB677}"/>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388545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EBD1-662E-4D6B-9A06-8A93FFE38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5A25E-276A-472F-9780-0EDFF50FE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EEEA87-21C1-47E7-8633-133F05CD9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79DE67-2BDF-4D0A-AF39-8630FEB4CE28}"/>
              </a:ext>
            </a:extLst>
          </p:cNvPr>
          <p:cNvSpPr>
            <a:spLocks noGrp="1"/>
          </p:cNvSpPr>
          <p:nvPr>
            <p:ph type="dt" sz="half" idx="10"/>
          </p:nvPr>
        </p:nvSpPr>
        <p:spPr>
          <a:xfrm>
            <a:off x="838200" y="6356350"/>
            <a:ext cx="2743200" cy="365125"/>
          </a:xfrm>
          <a:prstGeom prst="rect">
            <a:avLst/>
          </a:prstGeom>
        </p:spPr>
        <p:txBody>
          <a:bodyPr/>
          <a:lstStyle/>
          <a:p>
            <a:fld id="{3F9FCED2-52B9-41AE-BD44-3F599138F387}" type="datetime1">
              <a:rPr lang="en-US" smtClean="0"/>
              <a:t>3/22/2022</a:t>
            </a:fld>
            <a:endParaRPr lang="en-US"/>
          </a:p>
        </p:txBody>
      </p:sp>
      <p:sp>
        <p:nvSpPr>
          <p:cNvPr id="6" name="Footer Placeholder 5">
            <a:extLst>
              <a:ext uri="{FF2B5EF4-FFF2-40B4-BE49-F238E27FC236}">
                <a16:creationId xmlns:a16="http://schemas.microsoft.com/office/drawing/2014/main" id="{0F6270E1-184B-487A-BB83-3C9E5A3C11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33999F-A0BA-4E4A-848C-6D36B97941F1}"/>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205983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DA17-1FDF-44FC-A14D-75E2F0757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5E7557-E8AD-41D5-8C6C-9070E4A86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C57A8-854B-4AE1-A0A2-B9BCF00FE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485BA3-60AE-40FE-88AE-F8EA0CC2161E}"/>
              </a:ext>
            </a:extLst>
          </p:cNvPr>
          <p:cNvSpPr>
            <a:spLocks noGrp="1"/>
          </p:cNvSpPr>
          <p:nvPr>
            <p:ph type="dt" sz="half" idx="10"/>
          </p:nvPr>
        </p:nvSpPr>
        <p:spPr>
          <a:xfrm>
            <a:off x="838200" y="6356350"/>
            <a:ext cx="2743200" cy="365125"/>
          </a:xfrm>
          <a:prstGeom prst="rect">
            <a:avLst/>
          </a:prstGeom>
        </p:spPr>
        <p:txBody>
          <a:bodyPr/>
          <a:lstStyle/>
          <a:p>
            <a:fld id="{4CA02126-2998-42EE-ADCC-5A6F0C29A370}" type="datetime1">
              <a:rPr lang="en-US" smtClean="0"/>
              <a:t>3/22/2022</a:t>
            </a:fld>
            <a:endParaRPr lang="en-US"/>
          </a:p>
        </p:txBody>
      </p:sp>
      <p:sp>
        <p:nvSpPr>
          <p:cNvPr id="6" name="Footer Placeholder 5">
            <a:extLst>
              <a:ext uri="{FF2B5EF4-FFF2-40B4-BE49-F238E27FC236}">
                <a16:creationId xmlns:a16="http://schemas.microsoft.com/office/drawing/2014/main" id="{F48723DA-D7C9-4BAC-9EE5-1BFEE6992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52D950-50DA-4590-BE49-A64DBC850C04}"/>
              </a:ext>
            </a:extLst>
          </p:cNvPr>
          <p:cNvSpPr>
            <a:spLocks noGrp="1"/>
          </p:cNvSpPr>
          <p:nvPr>
            <p:ph type="sldNum" sz="quarter" idx="12"/>
          </p:nvPr>
        </p:nvSpPr>
        <p:spPr>
          <a:xfrm>
            <a:off x="8610600" y="6356350"/>
            <a:ext cx="2743200" cy="365125"/>
          </a:xfrm>
          <a:prstGeom prst="rect">
            <a:avLst/>
          </a:prstGeom>
        </p:spPr>
        <p:txBody>
          <a:bodyPr/>
          <a:lstStyle/>
          <a:p>
            <a:fld id="{6DCD8ED2-5AD7-4E5C-BAAD-3F98A3F97B0E}" type="slidenum">
              <a:rPr lang="en-US" smtClean="0"/>
              <a:t>‹#›</a:t>
            </a:fld>
            <a:endParaRPr lang="en-US"/>
          </a:p>
        </p:txBody>
      </p:sp>
    </p:spTree>
    <p:extLst>
      <p:ext uri="{BB962C8B-B14F-4D97-AF65-F5344CB8AC3E}">
        <p14:creationId xmlns:p14="http://schemas.microsoft.com/office/powerpoint/2010/main" val="110030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82E45-5672-4260-B417-D4A6CB41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352E0-0B21-4E08-9E03-25540F2F6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95B91-B6B9-45ED-A02D-51B542359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57D6F-B6F0-4FA3-91D4-B5C6E14E0CAC}" type="datetime1">
              <a:rPr lang="en-US" smtClean="0"/>
              <a:t>3/22/2022</a:t>
            </a:fld>
            <a:endParaRPr lang="en-US"/>
          </a:p>
        </p:txBody>
      </p:sp>
      <p:sp>
        <p:nvSpPr>
          <p:cNvPr id="5" name="Footer Placeholder 4">
            <a:extLst>
              <a:ext uri="{FF2B5EF4-FFF2-40B4-BE49-F238E27FC236}">
                <a16:creationId xmlns:a16="http://schemas.microsoft.com/office/drawing/2014/main" id="{2580F89C-D62C-494A-86F1-6FE046D05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C66715-78F0-45E5-81D4-0247DB97D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D8ED2-5AD7-4E5C-BAAD-3F98A3F97B0E}" type="slidenum">
              <a:rPr lang="en-US" smtClean="0"/>
              <a:t>‹#›</a:t>
            </a:fld>
            <a:endParaRPr lang="en-US"/>
          </a:p>
        </p:txBody>
      </p:sp>
    </p:spTree>
    <p:extLst>
      <p:ext uri="{BB962C8B-B14F-4D97-AF65-F5344CB8AC3E}">
        <p14:creationId xmlns:p14="http://schemas.microsoft.com/office/powerpoint/2010/main" val="17413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A3D5BD-41FE-4C19-9591-71F90ADAA1AC}"/>
              </a:ext>
            </a:extLst>
          </p:cNvPr>
          <p:cNvSpPr>
            <a:spLocks noGrp="1" noChangeArrowheads="1"/>
          </p:cNvSpPr>
          <p:nvPr>
            <p:ph type="title"/>
          </p:nvPr>
        </p:nvSpPr>
        <p:spPr bwMode="auto">
          <a:xfrm>
            <a:off x="914400" y="1066800"/>
            <a:ext cx="103632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840CA8A-7EFA-4403-A562-4DF12D63A4F5}"/>
              </a:ext>
            </a:extLst>
          </p:cNvPr>
          <p:cNvSpPr>
            <a:spLocks noGrp="1" noChangeArrowheads="1"/>
          </p:cNvSpPr>
          <p:nvPr>
            <p:ph type="body" idx="1"/>
          </p:nvPr>
        </p:nvSpPr>
        <p:spPr bwMode="auto">
          <a:xfrm>
            <a:off x="914400" y="2667000"/>
            <a:ext cx="103632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66CEE5C-2F20-41E7-B445-2EE80630379F}"/>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ea typeface="ＭＳ Ｐゴシック" panose="020B0600070205080204" pitchFamily="34" charset="-128"/>
              </a:defRPr>
            </a:lvl1pPr>
          </a:lstStyle>
          <a:p>
            <a:pPr>
              <a:defRPr/>
            </a:pPr>
            <a:fld id="{437FD100-BFE2-400F-8C17-3961CF5E7BE1}" type="datetime1">
              <a:rPr lang="en-US" altLang="en-US" smtClean="0"/>
              <a:t>3/22/2022</a:t>
            </a:fld>
            <a:endParaRPr lang="en-US" altLang="en-US"/>
          </a:p>
        </p:txBody>
      </p:sp>
      <p:sp>
        <p:nvSpPr>
          <p:cNvPr id="1029" name="Rectangle 5">
            <a:extLst>
              <a:ext uri="{FF2B5EF4-FFF2-40B4-BE49-F238E27FC236}">
                <a16:creationId xmlns:a16="http://schemas.microsoft.com/office/drawing/2014/main" id="{82AA88B8-2FD8-4414-821F-67C85239591D}"/>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ea typeface="ＭＳ Ｐゴシック" panose="020B0600070205080204" pitchFamily="34" charset="-128"/>
              </a:defRPr>
            </a:lvl1pPr>
          </a:lstStyle>
          <a:p>
            <a:pPr>
              <a:defRPr/>
            </a:pPr>
            <a:endParaRPr lang="en-US" altLang="en-US"/>
          </a:p>
        </p:txBody>
      </p:sp>
      <p:sp>
        <p:nvSpPr>
          <p:cNvPr id="1030" name="Rectangle 6">
            <a:extLst>
              <a:ext uri="{FF2B5EF4-FFF2-40B4-BE49-F238E27FC236}">
                <a16:creationId xmlns:a16="http://schemas.microsoft.com/office/drawing/2014/main" id="{AC7ADBD3-A071-492A-917A-C61EB96EC67C}"/>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07DC991B-7A38-4605-9974-658BCDF5879E}" type="slidenum">
              <a:rPr lang="en-US" altLang="en-US"/>
              <a:pPr>
                <a:defRPr/>
              </a:pPr>
              <a:t>‹#›</a:t>
            </a:fld>
            <a:endParaRPr lang="en-US" altLang="en-US"/>
          </a:p>
        </p:txBody>
      </p:sp>
      <p:pic>
        <p:nvPicPr>
          <p:cNvPr id="1031" name="Picture 10" descr="NIFA New PPT Pages 20133">
            <a:extLst>
              <a:ext uri="{FF2B5EF4-FFF2-40B4-BE49-F238E27FC236}">
                <a16:creationId xmlns:a16="http://schemas.microsoft.com/office/drawing/2014/main" id="{72B59C98-8523-4F4E-A8AF-B04D167CCE5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b="86415"/>
          <a:stretch>
            <a:fillRect/>
          </a:stretch>
        </p:blipFill>
        <p:spPr bwMode="auto">
          <a:xfrm>
            <a:off x="0" y="1"/>
            <a:ext cx="1219411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295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82E45-5672-4260-B417-D4A6CB41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352E0-0B21-4E08-9E03-25540F2F6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95B91-B6B9-45ED-A02D-51B542359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74B43-C50E-46F4-ACFF-BFD08747749B}" type="datetime1">
              <a:rPr lang="en-US" smtClean="0"/>
              <a:t>3/22/2022</a:t>
            </a:fld>
            <a:endParaRPr lang="en-US"/>
          </a:p>
        </p:txBody>
      </p:sp>
      <p:sp>
        <p:nvSpPr>
          <p:cNvPr id="5" name="Footer Placeholder 4">
            <a:extLst>
              <a:ext uri="{FF2B5EF4-FFF2-40B4-BE49-F238E27FC236}">
                <a16:creationId xmlns:a16="http://schemas.microsoft.com/office/drawing/2014/main" id="{2580F89C-D62C-494A-86F1-6FE046D05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C66715-78F0-45E5-81D4-0247DB97D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D8ED2-5AD7-4E5C-BAAD-3F98A3F97B0E}" type="slidenum">
              <a:rPr lang="en-US" smtClean="0"/>
              <a:t>‹#›</a:t>
            </a:fld>
            <a:endParaRPr lang="en-US"/>
          </a:p>
        </p:txBody>
      </p:sp>
    </p:spTree>
    <p:extLst>
      <p:ext uri="{BB962C8B-B14F-4D97-AF65-F5344CB8AC3E}">
        <p14:creationId xmlns:p14="http://schemas.microsoft.com/office/powerpoint/2010/main" val="694811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82E45-5672-4260-B417-D4A6CB41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352E0-0B21-4E08-9E03-25540F2F6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95B91-B6B9-45ED-A02D-51B542359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0F893-CE20-44DC-887A-D76D1DE33463}" type="datetime1">
              <a:rPr lang="en-US" smtClean="0"/>
              <a:t>3/22/2022</a:t>
            </a:fld>
            <a:endParaRPr lang="en-US"/>
          </a:p>
        </p:txBody>
      </p:sp>
      <p:sp>
        <p:nvSpPr>
          <p:cNvPr id="5" name="Footer Placeholder 4">
            <a:extLst>
              <a:ext uri="{FF2B5EF4-FFF2-40B4-BE49-F238E27FC236}">
                <a16:creationId xmlns:a16="http://schemas.microsoft.com/office/drawing/2014/main" id="{2580F89C-D62C-494A-86F1-6FE046D05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C66715-78F0-45E5-81D4-0247DB97D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D8ED2-5AD7-4E5C-BAAD-3F98A3F97B0E}" type="slidenum">
              <a:rPr lang="en-US" smtClean="0"/>
              <a:t>‹#›</a:t>
            </a:fld>
            <a:endParaRPr lang="en-US"/>
          </a:p>
        </p:txBody>
      </p:sp>
    </p:spTree>
    <p:extLst>
      <p:ext uri="{BB962C8B-B14F-4D97-AF65-F5344CB8AC3E}">
        <p14:creationId xmlns:p14="http://schemas.microsoft.com/office/powerpoint/2010/main" val="33542485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hyperlink" Target="https://www.farmers.gov/urban"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vibrantcitieslab.com/toolkit/" TargetMode="External"/><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sare.org/sare-category/sustainable-communities/community-development/urban-agriculture/" TargetMode="External"/><Relationship Id="rId4" Type="http://schemas.openxmlformats.org/officeDocument/2006/relationships/hyperlink" Target="https://www.usbg.gov/urbanagriculturetoolkit" TargetMode="Externa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mailto:leslie.glover@usda.gov" TargetMode="External"/><Relationship Id="rId7" Type="http://schemas.openxmlformats.org/officeDocument/2006/relationships/hyperlink" Target="mailto:UrbanAgriculture@usda.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mailto:suzanne.pender@usda.gov" TargetMode="External"/><Relationship Id="rId5" Type="http://schemas.openxmlformats.org/officeDocument/2006/relationships/hyperlink" Target="mailto:havala.schumacher@usda.gov" TargetMode="External"/><Relationship Id="rId4" Type="http://schemas.openxmlformats.org/officeDocument/2006/relationships/hyperlink" Target="mailto:tammy.willis@usda.gov"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farmers.gov/urba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hyperlink" Target="mailto:jenna.segal@usda.gov" TargetMode="External"/><Relationship Id="rId2" Type="http://schemas.openxmlformats.org/officeDocument/2006/relationships/notesSlide" Target="../notesSlides/notesSlide46.xml"/><Relationship Id="rId1" Type="http://schemas.openxmlformats.org/officeDocument/2006/relationships/slideLayout" Target="../slideLayouts/slideLayout25.xml"/><Relationship Id="rId5" Type="http://schemas.openxmlformats.org/officeDocument/2006/relationships/image" Target="../media/image3.jpeg"/><Relationship Id="rId4" Type="http://schemas.openxmlformats.org/officeDocument/2006/relationships/hyperlink" Target="mailto:arthur.hawkins@usda.gov"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farmers.gov/urban"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www.farmers.gov/" TargetMode="External"/><Relationship Id="rId4" Type="http://schemas.openxmlformats.org/officeDocument/2006/relationships/hyperlink" Target="mailto:UrbanAgricultureFederalAdvisorycommittee@usda.gov"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farmers.gov/urb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33A6D5-EC6B-45A3-8F79-E11A8302719D}"/>
              </a:ext>
            </a:extLst>
          </p:cNvPr>
          <p:cNvSpPr>
            <a:spLocks noGrp="1"/>
          </p:cNvSpPr>
          <p:nvPr>
            <p:ph type="title"/>
          </p:nvPr>
        </p:nvSpPr>
        <p:spPr>
          <a:xfrm>
            <a:off x="900108" y="1521292"/>
            <a:ext cx="9014348" cy="2402006"/>
          </a:xfrm>
        </p:spPr>
        <p:txBody>
          <a:bodyPr vert="horz" lIns="91440" tIns="45720" rIns="91440" bIns="45720" rtlCol="0" anchor="b">
            <a:noAutofit/>
          </a:bodyPr>
          <a:lstStyle/>
          <a:p>
            <a:r>
              <a:rPr lang="en-US" kern="1200">
                <a:solidFill>
                  <a:schemeClr val="tx1"/>
                </a:solidFill>
                <a:latin typeface="Source Sans Pro" panose="020B0503030403020204" pitchFamily="34" charset="0"/>
                <a:ea typeface="Source Sans Pro" panose="020B0503030403020204" pitchFamily="34" charset="0"/>
              </a:rPr>
              <a:t>Office of Urban Agriculture and Innovative Production Overview</a:t>
            </a:r>
          </a:p>
        </p:txBody>
      </p:sp>
      <p:sp>
        <p:nvSpPr>
          <p:cNvPr id="28" name="Rectangle 2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21D4F46-AA28-44A8-BE80-54BC2A432337}"/>
              </a:ext>
            </a:extLst>
          </p:cNvPr>
          <p:cNvSpPr>
            <a:spLocks noGrp="1"/>
          </p:cNvSpPr>
          <p:nvPr>
            <p:ph type="body" idx="1"/>
          </p:nvPr>
        </p:nvSpPr>
        <p:spPr>
          <a:xfrm>
            <a:off x="900108" y="4716099"/>
            <a:ext cx="6387155" cy="1078173"/>
          </a:xfrm>
        </p:spPr>
        <p:txBody>
          <a:bodyPr vert="horz" lIns="91440" tIns="45720" rIns="91440" bIns="45720" rtlCol="0" anchor="ctr">
            <a:normAutofit/>
          </a:bodyPr>
          <a:lstStyle/>
          <a:p>
            <a:r>
              <a:rPr lang="en-US" sz="2600" kern="1200">
                <a:solidFill>
                  <a:srgbClr val="FFFFFF"/>
                </a:solidFill>
                <a:latin typeface="Public Sans"/>
              </a:rPr>
              <a:t>Leslie Glover </a:t>
            </a:r>
          </a:p>
          <a:p>
            <a:r>
              <a:rPr lang="en-US" sz="2600" kern="1200">
                <a:solidFill>
                  <a:srgbClr val="FFFFFF"/>
                </a:solidFill>
                <a:latin typeface="Public Sans"/>
              </a:rPr>
              <a:t>OUAIP Program Manager</a:t>
            </a:r>
          </a:p>
        </p:txBody>
      </p:sp>
      <p:pic>
        <p:nvPicPr>
          <p:cNvPr id="10" name="Picture 9" descr="USDA logo">
            <a:extLst>
              <a:ext uri="{FF2B5EF4-FFF2-40B4-BE49-F238E27FC236}">
                <a16:creationId xmlns:a16="http://schemas.microsoft.com/office/drawing/2014/main" id="{26D850B2-BDD4-4415-B977-5A847351DC69}"/>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157085"/>
            <a:ext cx="2838984" cy="614683"/>
          </a:xfrm>
          <a:prstGeom prst="rect">
            <a:avLst/>
          </a:prstGeom>
        </p:spPr>
      </p:pic>
      <p:sp>
        <p:nvSpPr>
          <p:cNvPr id="2" name="Slide Number Placeholder 1">
            <a:extLst>
              <a:ext uri="{FF2B5EF4-FFF2-40B4-BE49-F238E27FC236}">
                <a16:creationId xmlns:a16="http://schemas.microsoft.com/office/drawing/2014/main" id="{A616BE3A-B3E3-4F4E-A1FB-DA407188DBF5}"/>
              </a:ext>
            </a:extLst>
          </p:cNvPr>
          <p:cNvSpPr>
            <a:spLocks noGrp="1"/>
          </p:cNvSpPr>
          <p:nvPr>
            <p:ph type="sldNum" sz="quarter" idx="12"/>
          </p:nvPr>
        </p:nvSpPr>
        <p:spPr/>
        <p:txBody>
          <a:bodyPr/>
          <a:lstStyle/>
          <a:p>
            <a:fld id="{6DCD8ED2-5AD7-4E5C-BAAD-3F98A3F97B0E}" type="slidenum">
              <a:rPr lang="en-US" smtClean="0"/>
              <a:t>1</a:t>
            </a:fld>
            <a:endParaRPr lang="en-US"/>
          </a:p>
        </p:txBody>
      </p:sp>
    </p:spTree>
    <p:extLst>
      <p:ext uri="{BB962C8B-B14F-4D97-AF65-F5344CB8AC3E}">
        <p14:creationId xmlns:p14="http://schemas.microsoft.com/office/powerpoint/2010/main" val="201222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713FAD-08D2-4BA5-99D4-12B8819C92D5}"/>
              </a:ext>
            </a:extLst>
          </p:cNvPr>
          <p:cNvPicPr>
            <a:picLocks noChangeAspect="1"/>
          </p:cNvPicPr>
          <p:nvPr/>
        </p:nvPicPr>
        <p:blipFill rotWithShape="1">
          <a:blip r:embed="rId3">
            <a:extLst>
              <a:ext uri="{28A0092B-C50C-407E-A947-70E740481C1C}">
                <a14:useLocalDpi xmlns:a14="http://schemas.microsoft.com/office/drawing/2010/main" val="0"/>
              </a:ext>
            </a:extLst>
          </a:blip>
          <a:srcRect l="19024" t="85" r="12970" b="787"/>
          <a:stretch/>
        </p:blipFill>
        <p:spPr>
          <a:xfrm flipH="1">
            <a:off x="6712654" y="947271"/>
            <a:ext cx="4701440" cy="4567487"/>
          </a:xfrm>
          <a:prstGeom prst="rect">
            <a:avLst/>
          </a:prstGeom>
        </p:spPr>
      </p:pic>
      <p:sp>
        <p:nvSpPr>
          <p:cNvPr id="24" name="Rectangle 23">
            <a:extLst>
              <a:ext uri="{FF2B5EF4-FFF2-40B4-BE49-F238E27FC236}">
                <a16:creationId xmlns:a16="http://schemas.microsoft.com/office/drawing/2014/main" id="{CD0045C0-C01C-4740-BC2F-155981F75198}"/>
              </a:ext>
            </a:extLst>
          </p:cNvPr>
          <p:cNvSpPr/>
          <p:nvPr/>
        </p:nvSpPr>
        <p:spPr>
          <a:xfrm>
            <a:off x="6630129" y="-248277"/>
            <a:ext cx="2466132" cy="6958584"/>
          </a:xfrm>
          <a:prstGeom prst="rect">
            <a:avLst/>
          </a:prstGeom>
          <a:gradFill>
            <a:gsLst>
              <a:gs pos="50000">
                <a:srgbClr val="FFFFFF">
                  <a:alpha val="75000"/>
                </a:srgbClr>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69BF8B8-4FF6-4711-8FD8-433F32EBB52E}"/>
              </a:ext>
            </a:extLst>
          </p:cNvPr>
          <p:cNvSpPr/>
          <p:nvPr/>
        </p:nvSpPr>
        <p:spPr>
          <a:xfrm>
            <a:off x="354736" y="1946994"/>
            <a:ext cx="5023413" cy="567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E6F53E8-A5CA-4944-B283-94A4A58FFC4F}"/>
              </a:ext>
            </a:extLst>
          </p:cNvPr>
          <p:cNvSpPr>
            <a:spLocks noGrp="1"/>
          </p:cNvSpPr>
          <p:nvPr>
            <p:ph type="sldNum" sz="quarter" idx="12"/>
          </p:nvPr>
        </p:nvSpPr>
        <p:spPr>
          <a:xfrm>
            <a:off x="9310078"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6F04BFD-37FA-4449-B5CC-E166BC837D43}"/>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Text&#10;&#10;Description automatically generated">
            <a:extLst>
              <a:ext uri="{FF2B5EF4-FFF2-40B4-BE49-F238E27FC236}">
                <a16:creationId xmlns:a16="http://schemas.microsoft.com/office/drawing/2014/main" id="{5846FFCB-51BB-48BD-B21F-176D28C40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07" y="222985"/>
            <a:ext cx="3106226" cy="476288"/>
          </a:xfrm>
          <a:prstGeom prst="rect">
            <a:avLst/>
          </a:prstGeom>
        </p:spPr>
      </p:pic>
      <p:sp>
        <p:nvSpPr>
          <p:cNvPr id="23" name="Content Placeholder 2">
            <a:extLst>
              <a:ext uri="{FF2B5EF4-FFF2-40B4-BE49-F238E27FC236}">
                <a16:creationId xmlns:a16="http://schemas.microsoft.com/office/drawing/2014/main" id="{77DD5EA0-1AF8-45D0-8096-67529F4E393B}"/>
              </a:ext>
            </a:extLst>
          </p:cNvPr>
          <p:cNvSpPr txBox="1">
            <a:spLocks/>
          </p:cNvSpPr>
          <p:nvPr/>
        </p:nvSpPr>
        <p:spPr>
          <a:xfrm>
            <a:off x="143324" y="1215457"/>
            <a:ext cx="11740235" cy="1429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1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rPr>
              <a:t>To Help People,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1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rPr>
              <a:t>We Must Reach People</a:t>
            </a:r>
          </a:p>
        </p:txBody>
      </p:sp>
      <p:sp>
        <p:nvSpPr>
          <p:cNvPr id="25" name="Rectangle 24">
            <a:extLst>
              <a:ext uri="{FF2B5EF4-FFF2-40B4-BE49-F238E27FC236}">
                <a16:creationId xmlns:a16="http://schemas.microsoft.com/office/drawing/2014/main" id="{21F48F89-EFD5-469E-AB99-CF4AF919E14C}"/>
              </a:ext>
            </a:extLst>
          </p:cNvPr>
          <p:cNvSpPr/>
          <p:nvPr/>
        </p:nvSpPr>
        <p:spPr>
          <a:xfrm flipV="1">
            <a:off x="228601" y="2564802"/>
            <a:ext cx="5923344" cy="45719"/>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64AA46D-4B61-490A-B598-F90526C05567}"/>
              </a:ext>
            </a:extLst>
          </p:cNvPr>
          <p:cNvSpPr txBox="1"/>
          <p:nvPr/>
        </p:nvSpPr>
        <p:spPr>
          <a:xfrm>
            <a:off x="256757" y="2783492"/>
            <a:ext cx="5797208" cy="156966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Public Sans"/>
                <a:ea typeface="Times New Roman" panose="02020603050405020304" pitchFamily="18" charset="0"/>
                <a:cs typeface="+mn-cs"/>
              </a:rPr>
              <a:t>Success hinges on acceptance and engagement from local communities</a:t>
            </a:r>
            <a:endParaRPr kumimoji="0" lang="en-US" sz="3200" b="0" i="0" u="none" strike="noStrike" kern="1200" cap="none" spc="0" normalizeH="0" baseline="0" noProof="0">
              <a:ln>
                <a:noFill/>
              </a:ln>
              <a:solidFill>
                <a:prstClr val="black"/>
              </a:solidFill>
              <a:effectLst/>
              <a:uLnTx/>
              <a:uFillTx/>
              <a:latin typeface="Public Sans"/>
              <a:ea typeface="+mn-ea"/>
              <a:cs typeface="+mn-cs"/>
            </a:endParaRPr>
          </a:p>
        </p:txBody>
      </p:sp>
      <p:pic>
        <p:nvPicPr>
          <p:cNvPr id="13" name="Picture 12" descr="USDA Logo">
            <a:extLst>
              <a:ext uri="{FF2B5EF4-FFF2-40B4-BE49-F238E27FC236}">
                <a16:creationId xmlns:a16="http://schemas.microsoft.com/office/drawing/2014/main" id="{D26D5651-9F4D-4B66-9926-089B8377C172}"/>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Tree>
    <p:extLst>
      <p:ext uri="{BB962C8B-B14F-4D97-AF65-F5344CB8AC3E}">
        <p14:creationId xmlns:p14="http://schemas.microsoft.com/office/powerpoint/2010/main" val="2703017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11B76320-CAAB-4B61-9A42-F4967F837F85}"/>
              </a:ext>
            </a:extLst>
          </p:cNvPr>
          <p:cNvGraphicFramePr>
            <a:graphicFrameLocks noGrp="1"/>
          </p:cNvGraphicFramePr>
          <p:nvPr>
            <p:ph idx="1"/>
            <p:extLst>
              <p:ext uri="{D42A27DB-BD31-4B8C-83A1-F6EECF244321}">
                <p14:modId xmlns:p14="http://schemas.microsoft.com/office/powerpoint/2010/main" val="1232755936"/>
              </p:ext>
            </p:extLst>
          </p:nvPr>
        </p:nvGraphicFramePr>
        <p:xfrm>
          <a:off x="922482" y="1523785"/>
          <a:ext cx="10347036" cy="4131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CA60DE30-E39C-4EA2-8908-AC79EFBEA90D}"/>
              </a:ext>
            </a:extLst>
          </p:cNvPr>
          <p:cNvSpPr>
            <a:spLocks noGrp="1"/>
          </p:cNvSpPr>
          <p:nvPr>
            <p:ph type="title"/>
          </p:nvPr>
        </p:nvSpPr>
        <p:spPr>
          <a:xfrm>
            <a:off x="753918" y="701948"/>
            <a:ext cx="10515600" cy="741649"/>
          </a:xfrm>
        </p:spPr>
        <p:txBody>
          <a:bodyPr>
            <a:normAutofit/>
          </a:bodyPr>
          <a:lstStyle/>
          <a:p>
            <a:pPr algn="ctr"/>
            <a:r>
              <a:rPr lang="en-US" sz="4100">
                <a:latin typeface="Public Sans"/>
              </a:rPr>
              <a:t>What is OUAIP?</a:t>
            </a:r>
          </a:p>
        </p:txBody>
      </p:sp>
      <p:sp>
        <p:nvSpPr>
          <p:cNvPr id="5" name="Rectangle 4">
            <a:extLst>
              <a:ext uri="{FF2B5EF4-FFF2-40B4-BE49-F238E27FC236}">
                <a16:creationId xmlns:a16="http://schemas.microsoft.com/office/drawing/2014/main" id="{651C88D2-9F33-4E3C-8E5E-CCD66F733496}"/>
              </a:ext>
            </a:extLst>
          </p:cNvPr>
          <p:cNvSpPr/>
          <p:nvPr/>
        </p:nvSpPr>
        <p:spPr>
          <a:xfrm>
            <a:off x="0" y="4989250"/>
            <a:ext cx="838201" cy="186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USDA Logo">
            <a:extLst>
              <a:ext uri="{FF2B5EF4-FFF2-40B4-BE49-F238E27FC236}">
                <a16:creationId xmlns:a16="http://schemas.microsoft.com/office/drawing/2014/main" id="{77649053-D6CB-497D-83AC-A39373325621}"/>
              </a:ext>
            </a:extLst>
          </p:cNvPr>
          <p:cNvPicPr>
            <a:picLocks noChangeAspect="1"/>
          </p:cNvPicPr>
          <p:nvPr/>
        </p:nvPicPr>
        <p:blipFill rotWithShape="1">
          <a:blip r:embed="rId8">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8" name="Rectangle 7">
            <a:extLst>
              <a:ext uri="{FF2B5EF4-FFF2-40B4-BE49-F238E27FC236}">
                <a16:creationId xmlns:a16="http://schemas.microsoft.com/office/drawing/2014/main" id="{9AD00321-A40E-4C54-B485-2A09AE4D924C}"/>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AFE594B-B1E0-4D90-97EF-54F4FEF6062A}"/>
              </a:ext>
            </a:extLst>
          </p:cNvPr>
          <p:cNvSpPr>
            <a:spLocks noGrp="1"/>
          </p:cNvSpPr>
          <p:nvPr>
            <p:ph type="sldNum" sz="quarter" idx="12"/>
          </p:nvPr>
        </p:nvSpPr>
        <p:spPr/>
        <p:txBody>
          <a:bodyPr/>
          <a:lstStyle/>
          <a:p>
            <a:fld id="{6DCD8ED2-5AD7-4E5C-BAAD-3F98A3F97B0E}" type="slidenum">
              <a:rPr lang="en-US" smtClean="0"/>
              <a:t>11</a:t>
            </a:fld>
            <a:endParaRPr lang="en-US"/>
          </a:p>
        </p:txBody>
      </p:sp>
    </p:spTree>
    <p:extLst>
      <p:ext uri="{BB962C8B-B14F-4D97-AF65-F5344CB8AC3E}">
        <p14:creationId xmlns:p14="http://schemas.microsoft.com/office/powerpoint/2010/main" val="347029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E6F53E8-A5CA-4944-B283-94A4A58FFC4F}"/>
              </a:ext>
            </a:extLst>
          </p:cNvPr>
          <p:cNvSpPr>
            <a:spLocks noGrp="1"/>
          </p:cNvSpPr>
          <p:nvPr>
            <p:ph type="sldNum" sz="quarter" idx="12"/>
          </p:nvPr>
        </p:nvSpPr>
        <p:spPr>
          <a:xfrm>
            <a:off x="932513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D2A772AF-92F8-4989-9041-32C68A30119E}"/>
              </a:ext>
            </a:extLst>
          </p:cNvPr>
          <p:cNvSpPr txBox="1">
            <a:spLocks/>
          </p:cNvSpPr>
          <p:nvPr/>
        </p:nvSpPr>
        <p:spPr>
          <a:xfrm>
            <a:off x="165318" y="945422"/>
            <a:ext cx="11861363" cy="8646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10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Urban/Suburban County Committees</a:t>
            </a:r>
          </a:p>
        </p:txBody>
      </p:sp>
      <p:pic>
        <p:nvPicPr>
          <p:cNvPr id="3" name="Picture 2">
            <a:extLst>
              <a:ext uri="{FF2B5EF4-FFF2-40B4-BE49-F238E27FC236}">
                <a16:creationId xmlns:a16="http://schemas.microsoft.com/office/drawing/2014/main" id="{9F20C002-D971-4122-AF81-390E9EEEDC38}"/>
              </a:ext>
            </a:extLst>
          </p:cNvPr>
          <p:cNvPicPr>
            <a:picLocks noChangeAspect="1"/>
          </p:cNvPicPr>
          <p:nvPr/>
        </p:nvPicPr>
        <p:blipFill rotWithShape="1">
          <a:blip r:embed="rId3">
            <a:extLst>
              <a:ext uri="{28A0092B-C50C-407E-A947-70E740481C1C}">
                <a14:useLocalDpi xmlns:a14="http://schemas.microsoft.com/office/drawing/2010/main" val="0"/>
              </a:ext>
            </a:extLst>
          </a:blip>
          <a:srcRect t="13268" b="2581"/>
          <a:stretch/>
        </p:blipFill>
        <p:spPr>
          <a:xfrm>
            <a:off x="1571550" y="1852068"/>
            <a:ext cx="8476180" cy="4012236"/>
          </a:xfrm>
          <a:prstGeom prst="rect">
            <a:avLst/>
          </a:prstGeom>
        </p:spPr>
      </p:pic>
      <p:sp>
        <p:nvSpPr>
          <p:cNvPr id="4" name="Rectangle 3">
            <a:extLst>
              <a:ext uri="{FF2B5EF4-FFF2-40B4-BE49-F238E27FC236}">
                <a16:creationId xmlns:a16="http://schemas.microsoft.com/office/drawing/2014/main" id="{1EB2A4E6-6860-4926-9558-84E232C3B939}"/>
              </a:ext>
            </a:extLst>
          </p:cNvPr>
          <p:cNvSpPr/>
          <p:nvPr/>
        </p:nvSpPr>
        <p:spPr>
          <a:xfrm>
            <a:off x="640080" y="6356350"/>
            <a:ext cx="758952" cy="2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E8A7DDF-BCCF-48DA-9295-941006EDBA63}"/>
              </a:ext>
            </a:extLst>
          </p:cNvPr>
          <p:cNvSpPr/>
          <p:nvPr/>
        </p:nvSpPr>
        <p:spPr>
          <a:xfrm>
            <a:off x="8577625" y="6398351"/>
            <a:ext cx="758952" cy="2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2B7E4A4-26AB-4ED2-A5A5-47E5A610F1F7}"/>
              </a:ext>
            </a:extLst>
          </p:cNvPr>
          <p:cNvSpPr/>
          <p:nvPr/>
        </p:nvSpPr>
        <p:spPr>
          <a:xfrm flipV="1">
            <a:off x="256757" y="1684272"/>
            <a:ext cx="7428833" cy="45719"/>
          </a:xfrm>
          <a:prstGeom prst="rect">
            <a:avLst/>
          </a:prstGeom>
          <a:solidFill>
            <a:srgbClr val="00A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USDA Logo">
            <a:extLst>
              <a:ext uri="{FF2B5EF4-FFF2-40B4-BE49-F238E27FC236}">
                <a16:creationId xmlns:a16="http://schemas.microsoft.com/office/drawing/2014/main" id="{E6A0A3EB-3366-4BA0-BD0B-70B433816F58}"/>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13" name="Rectangle 12">
            <a:extLst>
              <a:ext uri="{FF2B5EF4-FFF2-40B4-BE49-F238E27FC236}">
                <a16:creationId xmlns:a16="http://schemas.microsoft.com/office/drawing/2014/main" id="{91A7C0F5-1675-45B5-A15F-2297360FD2A0}"/>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94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5A1129-40EF-4F2C-8DDF-6CA135DA6B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59870" y="894976"/>
            <a:ext cx="5347897" cy="4736145"/>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183395" y="894976"/>
            <a:ext cx="5721096" cy="1243584"/>
          </a:xfrm>
        </p:spPr>
        <p:txBody>
          <a:bodyPr anchor="ctr">
            <a:noAutofit/>
          </a:bodyPr>
          <a:lstStyle/>
          <a:p>
            <a:r>
              <a:rPr lang="en-US" sz="4100">
                <a:latin typeface="Source Sans Pro" panose="020B0503030403020204" pitchFamily="34" charset="0"/>
                <a:ea typeface="Source Sans Pro" panose="020B0503030403020204" pitchFamily="34" charset="0"/>
                <a:cs typeface="Arial" panose="020B0604020202020204" pitchFamily="34" charset="0"/>
              </a:rPr>
              <a:t>Funding Opportunities</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256757" y="2280541"/>
            <a:ext cx="5516610" cy="3317835"/>
          </a:xfrm>
        </p:spPr>
        <p:txBody>
          <a:bodyPr lIns="91440" tIns="45720" rIns="91440" bIns="45720" anchor="t">
            <a:normAutofit/>
          </a:bodyPr>
          <a:lstStyle/>
          <a:p>
            <a:pPr>
              <a:lnSpc>
                <a:spcPct val="100000"/>
              </a:lnSpc>
              <a:spcAft>
                <a:spcPts val="1200"/>
              </a:spcAft>
            </a:pPr>
            <a:r>
              <a:rPr lang="en-US">
                <a:latin typeface="Public Sans"/>
                <a:cs typeface="Arial"/>
              </a:rPr>
              <a:t>Composting and Food Waste Reduction Cooperative Agreements (CFWR)</a:t>
            </a:r>
          </a:p>
          <a:p>
            <a:pPr marL="346075">
              <a:lnSpc>
                <a:spcPct val="100000"/>
              </a:lnSpc>
              <a:spcBef>
                <a:spcPts val="600"/>
              </a:spcBef>
              <a:spcAft>
                <a:spcPts val="1200"/>
              </a:spcAft>
            </a:pPr>
            <a:r>
              <a:rPr lang="en-US">
                <a:latin typeface="Public Sans"/>
                <a:cs typeface="Arial"/>
              </a:rPr>
              <a:t>Urban Agriculture and Innovative Production (UAIP) Competitive Grants </a:t>
            </a:r>
          </a:p>
          <a:p>
            <a:pPr marL="117475" indent="0">
              <a:lnSpc>
                <a:spcPct val="100000"/>
              </a:lnSpc>
              <a:spcBef>
                <a:spcPts val="600"/>
              </a:spcBef>
              <a:spcAft>
                <a:spcPts val="1200"/>
              </a:spcAft>
              <a:buNone/>
            </a:pPr>
            <a:endParaRPr lang="en-US">
              <a:solidFill>
                <a:srgbClr val="00AB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3E0B44B-87E6-4C2D-A560-F5F9D3E05262}"/>
              </a:ext>
            </a:extLst>
          </p:cNvPr>
          <p:cNvSpPr/>
          <p:nvPr/>
        </p:nvSpPr>
        <p:spPr>
          <a:xfrm>
            <a:off x="369995" y="2186691"/>
            <a:ext cx="5347897" cy="45719"/>
          </a:xfrm>
          <a:prstGeom prst="rect">
            <a:avLst/>
          </a:prstGeom>
          <a:solidFill>
            <a:srgbClr val="00A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USDA Logo">
            <a:extLst>
              <a:ext uri="{FF2B5EF4-FFF2-40B4-BE49-F238E27FC236}">
                <a16:creationId xmlns:a16="http://schemas.microsoft.com/office/drawing/2014/main" id="{2B4DD135-9831-4FAF-8751-789B6BA50120}"/>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10" name="Rectangle 9">
            <a:extLst>
              <a:ext uri="{FF2B5EF4-FFF2-40B4-BE49-F238E27FC236}">
                <a16:creationId xmlns:a16="http://schemas.microsoft.com/office/drawing/2014/main" id="{B579267C-3A95-42C2-A923-10D039CF6AA8}"/>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CD8B5D8-5F95-4CB3-97E3-42404E92CE4D}"/>
              </a:ext>
            </a:extLst>
          </p:cNvPr>
          <p:cNvSpPr>
            <a:spLocks noGrp="1"/>
          </p:cNvSpPr>
          <p:nvPr>
            <p:ph type="sldNum" sz="quarter" idx="12"/>
          </p:nvPr>
        </p:nvSpPr>
        <p:spPr/>
        <p:txBody>
          <a:bodyPr/>
          <a:lstStyle/>
          <a:p>
            <a:fld id="{6DCD8ED2-5AD7-4E5C-BAAD-3F98A3F97B0E}" type="slidenum">
              <a:rPr lang="en-US" smtClean="0"/>
              <a:t>13</a:t>
            </a:fld>
            <a:endParaRPr lang="en-US"/>
          </a:p>
        </p:txBody>
      </p:sp>
    </p:spTree>
    <p:extLst>
      <p:ext uri="{BB962C8B-B14F-4D97-AF65-F5344CB8AC3E}">
        <p14:creationId xmlns:p14="http://schemas.microsoft.com/office/powerpoint/2010/main" val="4443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0EA4-4B87-4DD9-9D08-2FB5F6A59C58}"/>
              </a:ext>
            </a:extLst>
          </p:cNvPr>
          <p:cNvSpPr>
            <a:spLocks noGrp="1"/>
          </p:cNvSpPr>
          <p:nvPr>
            <p:ph type="title"/>
          </p:nvPr>
        </p:nvSpPr>
        <p:spPr>
          <a:xfrm>
            <a:off x="219456" y="760405"/>
            <a:ext cx="11972544" cy="1187450"/>
          </a:xfrm>
        </p:spPr>
        <p:txBody>
          <a:bodyPr>
            <a:noAutofit/>
          </a:bodyPr>
          <a:lstStyle/>
          <a:p>
            <a:r>
              <a:rPr lang="en-US" sz="4100">
                <a:latin typeface="Source Sans Pro" panose="020B0503030403020204" pitchFamily="34" charset="0"/>
                <a:ea typeface="Source Sans Pro" panose="020B0503030403020204" pitchFamily="34" charset="0"/>
                <a:cs typeface="Arial" panose="020B0604020202020204" pitchFamily="34" charset="0"/>
              </a:rPr>
              <a:t>Composting and Food Waste Reduction Agreements</a:t>
            </a:r>
          </a:p>
        </p:txBody>
      </p:sp>
      <p:sp>
        <p:nvSpPr>
          <p:cNvPr id="3" name="Content Placeholder 2">
            <a:extLst>
              <a:ext uri="{FF2B5EF4-FFF2-40B4-BE49-F238E27FC236}">
                <a16:creationId xmlns:a16="http://schemas.microsoft.com/office/drawing/2014/main" id="{92CBCAE0-0E07-4F50-AA2C-B9417FBC0CEB}"/>
              </a:ext>
            </a:extLst>
          </p:cNvPr>
          <p:cNvSpPr>
            <a:spLocks noGrp="1"/>
          </p:cNvSpPr>
          <p:nvPr>
            <p:ph idx="1"/>
          </p:nvPr>
        </p:nvSpPr>
        <p:spPr>
          <a:xfrm>
            <a:off x="135486" y="1756985"/>
            <a:ext cx="5920509" cy="4569333"/>
          </a:xfrm>
        </p:spPr>
        <p:txBody>
          <a:bodyPr>
            <a:normAutofit/>
          </a:bodyPr>
          <a:lstStyle/>
          <a:p>
            <a:r>
              <a:rPr lang="en-US" sz="2300">
                <a:latin typeface="Public Sans"/>
                <a:cs typeface="Arial" panose="020B0604020202020204" pitchFamily="34" charset="0"/>
              </a:rPr>
              <a:t>Competitive process for planning and implementing municipal compost plans and food waste reduction plans.</a:t>
            </a:r>
          </a:p>
          <a:p>
            <a:r>
              <a:rPr lang="en-US" sz="2300">
                <a:latin typeface="Public Sans"/>
                <a:cs typeface="Arial" panose="020B0604020202020204" pitchFamily="34" charset="0"/>
              </a:rPr>
              <a:t>Eligibility limited to entity types:</a:t>
            </a:r>
          </a:p>
          <a:p>
            <a:pPr lvl="1"/>
            <a:r>
              <a:rPr lang="en-US" sz="2300">
                <a:latin typeface="Public Sans"/>
                <a:cs typeface="Arial" panose="020B0604020202020204" pitchFamily="34" charset="0"/>
              </a:rPr>
              <a:t>City or township governments</a:t>
            </a:r>
          </a:p>
          <a:p>
            <a:pPr lvl="1"/>
            <a:r>
              <a:rPr lang="en-US" sz="2300">
                <a:latin typeface="Public Sans"/>
                <a:cs typeface="Arial" panose="020B0604020202020204" pitchFamily="34" charset="0"/>
              </a:rPr>
              <a:t>County governments </a:t>
            </a:r>
          </a:p>
          <a:p>
            <a:pPr lvl="1"/>
            <a:r>
              <a:rPr lang="en-US" sz="2300">
                <a:latin typeface="Public Sans"/>
                <a:cs typeface="Arial" panose="020B0604020202020204" pitchFamily="34" charset="0"/>
              </a:rPr>
              <a:t>School Districts</a:t>
            </a:r>
          </a:p>
          <a:p>
            <a:pPr lvl="1"/>
            <a:r>
              <a:rPr lang="en-US" sz="2300">
                <a:latin typeface="Public Sans"/>
                <a:cs typeface="Arial" panose="020B0604020202020204" pitchFamily="34" charset="0"/>
              </a:rPr>
              <a:t>Native American Tribal governments</a:t>
            </a:r>
          </a:p>
          <a:p>
            <a:pPr lvl="1"/>
            <a:r>
              <a:rPr lang="en-US" sz="2300">
                <a:latin typeface="Public Sans"/>
                <a:cs typeface="Arial" panose="020B0604020202020204" pitchFamily="34" charset="0"/>
              </a:rPr>
              <a:t>Native American Tribal organizations</a:t>
            </a:r>
          </a:p>
          <a:p>
            <a:pPr lvl="1"/>
            <a:r>
              <a:rPr lang="en-US" sz="2300">
                <a:latin typeface="Public Sans"/>
                <a:cs typeface="Arial" panose="020B0604020202020204" pitchFamily="34" charset="0"/>
              </a:rPr>
              <a:t>Special district governments</a:t>
            </a:r>
          </a:p>
          <a:p>
            <a:pPr lvl="1"/>
            <a:r>
              <a:rPr lang="en-US" sz="2300">
                <a:latin typeface="Public Sans"/>
                <a:cs typeface="Arial" panose="020B0604020202020204" pitchFamily="34" charset="0"/>
              </a:rPr>
              <a:t>Municipal Governments</a:t>
            </a:r>
          </a:p>
        </p:txBody>
      </p:sp>
      <p:pic>
        <p:nvPicPr>
          <p:cNvPr id="6" name="Picture 5">
            <a:extLst>
              <a:ext uri="{FF2B5EF4-FFF2-40B4-BE49-F238E27FC236}">
                <a16:creationId xmlns:a16="http://schemas.microsoft.com/office/drawing/2014/main" id="{0E82185E-54BB-4B18-9155-88154ADAF5F8}"/>
              </a:ext>
            </a:extLst>
          </p:cNvPr>
          <p:cNvPicPr>
            <a:picLocks noChangeAspect="1"/>
          </p:cNvPicPr>
          <p:nvPr/>
        </p:nvPicPr>
        <p:blipFill>
          <a:blip r:embed="rId3"/>
          <a:stretch>
            <a:fillRect/>
          </a:stretch>
        </p:blipFill>
        <p:spPr>
          <a:xfrm>
            <a:off x="6559187" y="2212852"/>
            <a:ext cx="4879481" cy="3657600"/>
          </a:xfrm>
          <a:prstGeom prst="rect">
            <a:avLst/>
          </a:prstGeom>
        </p:spPr>
      </p:pic>
      <p:pic>
        <p:nvPicPr>
          <p:cNvPr id="5" name="Picture 4" descr="USDA Logo">
            <a:extLst>
              <a:ext uri="{FF2B5EF4-FFF2-40B4-BE49-F238E27FC236}">
                <a16:creationId xmlns:a16="http://schemas.microsoft.com/office/drawing/2014/main" id="{1FBE36EE-3A62-445C-9764-2E4A488BA9FE}"/>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7" name="Rectangle 6">
            <a:extLst>
              <a:ext uri="{FF2B5EF4-FFF2-40B4-BE49-F238E27FC236}">
                <a16:creationId xmlns:a16="http://schemas.microsoft.com/office/drawing/2014/main" id="{86C40745-6C9C-4B29-8E2B-98450FD10B16}"/>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00CC3D5-A2E2-4333-A402-56FD799C59D2}"/>
              </a:ext>
            </a:extLst>
          </p:cNvPr>
          <p:cNvSpPr>
            <a:spLocks noGrp="1"/>
          </p:cNvSpPr>
          <p:nvPr>
            <p:ph type="sldNum" sz="quarter" idx="12"/>
          </p:nvPr>
        </p:nvSpPr>
        <p:spPr/>
        <p:txBody>
          <a:bodyPr/>
          <a:lstStyle/>
          <a:p>
            <a:fld id="{6DCD8ED2-5AD7-4E5C-BAAD-3F98A3F97B0E}" type="slidenum">
              <a:rPr lang="en-US" smtClean="0"/>
              <a:t>14</a:t>
            </a:fld>
            <a:endParaRPr lang="en-US"/>
          </a:p>
        </p:txBody>
      </p:sp>
    </p:spTree>
    <p:extLst>
      <p:ext uri="{BB962C8B-B14F-4D97-AF65-F5344CB8AC3E}">
        <p14:creationId xmlns:p14="http://schemas.microsoft.com/office/powerpoint/2010/main" val="3721690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E8FA-162B-4954-8388-4741DF5F3433}"/>
              </a:ext>
            </a:extLst>
          </p:cNvPr>
          <p:cNvSpPr>
            <a:spLocks noGrp="1"/>
          </p:cNvSpPr>
          <p:nvPr>
            <p:ph type="title"/>
          </p:nvPr>
        </p:nvSpPr>
        <p:spPr>
          <a:xfrm>
            <a:off x="433774" y="1061626"/>
            <a:ext cx="11758226" cy="738506"/>
          </a:xfrm>
        </p:spPr>
        <p:txBody>
          <a:bodyPr>
            <a:normAutofit/>
          </a:bodyPr>
          <a:lstStyle/>
          <a:p>
            <a:r>
              <a:rPr lang="en-US" sz="4100">
                <a:latin typeface="Source Sans Pro" panose="020B0503030403020204" pitchFamily="34" charset="0"/>
                <a:ea typeface="Source Sans Pro" panose="020B0503030403020204" pitchFamily="34" charset="0"/>
              </a:rPr>
              <a:t>Compost and Food Waste Reduction Agreements</a:t>
            </a:r>
          </a:p>
        </p:txBody>
      </p:sp>
      <p:sp>
        <p:nvSpPr>
          <p:cNvPr id="3" name="Content Placeholder 2">
            <a:extLst>
              <a:ext uri="{FF2B5EF4-FFF2-40B4-BE49-F238E27FC236}">
                <a16:creationId xmlns:a16="http://schemas.microsoft.com/office/drawing/2014/main" id="{D5E9A578-DE8A-4B24-9A7A-51B94A2D0A8B}"/>
              </a:ext>
            </a:extLst>
          </p:cNvPr>
          <p:cNvSpPr>
            <a:spLocks noGrp="1"/>
          </p:cNvSpPr>
          <p:nvPr>
            <p:ph idx="1"/>
          </p:nvPr>
        </p:nvSpPr>
        <p:spPr>
          <a:xfrm>
            <a:off x="433774" y="1912856"/>
            <a:ext cx="5113907" cy="2135362"/>
          </a:xfrm>
        </p:spPr>
        <p:txBody>
          <a:bodyPr anchor="ctr">
            <a:noAutofit/>
          </a:bodyPr>
          <a:lstStyle/>
          <a:p>
            <a:r>
              <a:rPr lang="en-US" sz="3800">
                <a:latin typeface="Public Sans"/>
              </a:rPr>
              <a:t>Funded 37 cooperative agreements worth $3 million in 2020 and 2021 combined</a:t>
            </a:r>
          </a:p>
        </p:txBody>
      </p:sp>
      <p:pic>
        <p:nvPicPr>
          <p:cNvPr id="4" name="Picture 3">
            <a:extLst>
              <a:ext uri="{FF2B5EF4-FFF2-40B4-BE49-F238E27FC236}">
                <a16:creationId xmlns:a16="http://schemas.microsoft.com/office/drawing/2014/main" id="{1A19878D-728A-4DAB-B32A-2FC017438193}"/>
              </a:ext>
            </a:extLst>
          </p:cNvPr>
          <p:cNvPicPr>
            <a:picLocks noChangeAspect="1"/>
          </p:cNvPicPr>
          <p:nvPr/>
        </p:nvPicPr>
        <p:blipFill>
          <a:blip r:embed="rId3"/>
          <a:stretch>
            <a:fillRect/>
          </a:stretch>
        </p:blipFill>
        <p:spPr>
          <a:xfrm>
            <a:off x="6234283" y="1763487"/>
            <a:ext cx="4599972" cy="3981336"/>
          </a:xfrm>
          <a:prstGeom prst="rect">
            <a:avLst/>
          </a:prstGeom>
        </p:spPr>
      </p:pic>
      <p:pic>
        <p:nvPicPr>
          <p:cNvPr id="5" name="Picture 4" descr="USDA Logo">
            <a:extLst>
              <a:ext uri="{FF2B5EF4-FFF2-40B4-BE49-F238E27FC236}">
                <a16:creationId xmlns:a16="http://schemas.microsoft.com/office/drawing/2014/main" id="{C92CA9D5-D13E-4C54-A30D-24B6A81959CA}"/>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6" name="Rectangle 5">
            <a:extLst>
              <a:ext uri="{FF2B5EF4-FFF2-40B4-BE49-F238E27FC236}">
                <a16:creationId xmlns:a16="http://schemas.microsoft.com/office/drawing/2014/main" id="{AB8C812B-F984-42D4-8779-958E8FD4A9E8}"/>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F18069B-6510-4BEC-91F5-1925CB482AD9}"/>
              </a:ext>
            </a:extLst>
          </p:cNvPr>
          <p:cNvSpPr>
            <a:spLocks noGrp="1"/>
          </p:cNvSpPr>
          <p:nvPr>
            <p:ph type="sldNum" sz="quarter" idx="12"/>
          </p:nvPr>
        </p:nvSpPr>
        <p:spPr/>
        <p:txBody>
          <a:bodyPr/>
          <a:lstStyle/>
          <a:p>
            <a:fld id="{6DCD8ED2-5AD7-4E5C-BAAD-3F98A3F97B0E}" type="slidenum">
              <a:rPr lang="en-US" smtClean="0"/>
              <a:t>15</a:t>
            </a:fld>
            <a:endParaRPr lang="en-US"/>
          </a:p>
        </p:txBody>
      </p:sp>
    </p:spTree>
    <p:extLst>
      <p:ext uri="{BB962C8B-B14F-4D97-AF65-F5344CB8AC3E}">
        <p14:creationId xmlns:p14="http://schemas.microsoft.com/office/powerpoint/2010/main" val="2510775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0EA4-4B87-4DD9-9D08-2FB5F6A59C58}"/>
              </a:ext>
            </a:extLst>
          </p:cNvPr>
          <p:cNvSpPr>
            <a:spLocks noGrp="1"/>
          </p:cNvSpPr>
          <p:nvPr>
            <p:ph type="title"/>
          </p:nvPr>
        </p:nvSpPr>
        <p:spPr>
          <a:xfrm>
            <a:off x="353072" y="980324"/>
            <a:ext cx="11485855" cy="830444"/>
          </a:xfrm>
        </p:spPr>
        <p:txBody>
          <a:bodyPr>
            <a:noAutofit/>
          </a:bodyPr>
          <a:lstStyle/>
          <a:p>
            <a:r>
              <a:rPr lang="en-US" sz="4100">
                <a:latin typeface="Source Sans Pro" panose="020B0503030403020204" pitchFamily="34" charset="0"/>
                <a:ea typeface="Source Sans Pro" panose="020B0503030403020204" pitchFamily="34" charset="0"/>
              </a:rPr>
              <a:t>Urban Agriculture and Innovative Production Grants</a:t>
            </a:r>
          </a:p>
        </p:txBody>
      </p:sp>
      <p:pic>
        <p:nvPicPr>
          <p:cNvPr id="4" name="Picture 3">
            <a:extLst>
              <a:ext uri="{FF2B5EF4-FFF2-40B4-BE49-F238E27FC236}">
                <a16:creationId xmlns:a16="http://schemas.microsoft.com/office/drawing/2014/main" id="{2367A899-C3A1-4514-9A16-F2EE596B6036}"/>
              </a:ext>
            </a:extLst>
          </p:cNvPr>
          <p:cNvPicPr>
            <a:picLocks noChangeAspect="1"/>
          </p:cNvPicPr>
          <p:nvPr/>
        </p:nvPicPr>
        <p:blipFill>
          <a:blip r:embed="rId3">
            <a:extLst>
              <a:ext uri="{28A0092B-C50C-407E-A947-70E740481C1C}">
                <a14:useLocalDpi xmlns:a14="http://schemas.microsoft.com/office/drawing/2010/main" val="0"/>
              </a:ext>
            </a:extLst>
          </a:blip>
          <a:srcRect l="16499" r="16499"/>
          <a:stretch/>
        </p:blipFill>
        <p:spPr>
          <a:xfrm>
            <a:off x="7622000" y="1830080"/>
            <a:ext cx="3436735" cy="3842751"/>
          </a:xfrm>
          <a:prstGeom prst="rect">
            <a:avLst/>
          </a:prstGeom>
        </p:spPr>
      </p:pic>
      <p:sp>
        <p:nvSpPr>
          <p:cNvPr id="5" name="Rectangle 4">
            <a:extLst>
              <a:ext uri="{FF2B5EF4-FFF2-40B4-BE49-F238E27FC236}">
                <a16:creationId xmlns:a16="http://schemas.microsoft.com/office/drawing/2014/main" id="{B01B7F8B-D86C-44E0-9AAE-731C68925CEC}"/>
              </a:ext>
            </a:extLst>
          </p:cNvPr>
          <p:cNvSpPr/>
          <p:nvPr/>
        </p:nvSpPr>
        <p:spPr>
          <a:xfrm>
            <a:off x="161956" y="1830080"/>
            <a:ext cx="7249884"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Support planning and implementation projects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Public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Focus on urban and suburban areas where access to fresh foods is limited or unavailable.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Public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Eligible applicants: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nonprofit organizations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units of local government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tribal governments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ublic Sans"/>
                <a:ea typeface="+mn-ea"/>
                <a:cs typeface="+mn-cs"/>
              </a:rPr>
              <a:t>schools that serve grades K-12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USDA Logo">
            <a:extLst>
              <a:ext uri="{FF2B5EF4-FFF2-40B4-BE49-F238E27FC236}">
                <a16:creationId xmlns:a16="http://schemas.microsoft.com/office/drawing/2014/main" id="{21D3862A-5E5F-4263-8230-C0DB1A5D63FB}"/>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7" name="Rectangle 6">
            <a:extLst>
              <a:ext uri="{FF2B5EF4-FFF2-40B4-BE49-F238E27FC236}">
                <a16:creationId xmlns:a16="http://schemas.microsoft.com/office/drawing/2014/main" id="{04C07B0C-7815-42C3-ADA9-18D7C48CFE54}"/>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60ED1CD-7BEB-496D-9B4F-A76DC75B2777}"/>
              </a:ext>
            </a:extLst>
          </p:cNvPr>
          <p:cNvSpPr>
            <a:spLocks noGrp="1"/>
          </p:cNvSpPr>
          <p:nvPr>
            <p:ph type="sldNum" sz="quarter" idx="12"/>
          </p:nvPr>
        </p:nvSpPr>
        <p:spPr/>
        <p:txBody>
          <a:bodyPr/>
          <a:lstStyle/>
          <a:p>
            <a:fld id="{6DCD8ED2-5AD7-4E5C-BAAD-3F98A3F97B0E}" type="slidenum">
              <a:rPr lang="en-US" smtClean="0"/>
              <a:t>16</a:t>
            </a:fld>
            <a:endParaRPr lang="en-US"/>
          </a:p>
        </p:txBody>
      </p:sp>
    </p:spTree>
    <p:extLst>
      <p:ext uri="{BB962C8B-B14F-4D97-AF65-F5344CB8AC3E}">
        <p14:creationId xmlns:p14="http://schemas.microsoft.com/office/powerpoint/2010/main" val="2523420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E8FA-162B-4954-8388-4741DF5F3433}"/>
              </a:ext>
            </a:extLst>
          </p:cNvPr>
          <p:cNvSpPr>
            <a:spLocks noGrp="1"/>
          </p:cNvSpPr>
          <p:nvPr>
            <p:ph type="title"/>
          </p:nvPr>
        </p:nvSpPr>
        <p:spPr>
          <a:xfrm>
            <a:off x="0" y="954521"/>
            <a:ext cx="12192000" cy="934720"/>
          </a:xfrm>
        </p:spPr>
        <p:txBody>
          <a:bodyPr>
            <a:normAutofit/>
          </a:bodyPr>
          <a:lstStyle/>
          <a:p>
            <a:pPr algn="ctr"/>
            <a:r>
              <a:rPr lang="en-US" sz="4100">
                <a:latin typeface="Source Sans Pro" panose="020B0503030403020204" pitchFamily="34" charset="0"/>
                <a:ea typeface="Source Sans Pro" panose="020B0503030403020204" pitchFamily="34" charset="0"/>
              </a:rPr>
              <a:t>Urban Agriculture and Innovative Production Grants</a:t>
            </a:r>
          </a:p>
        </p:txBody>
      </p:sp>
      <p:sp>
        <p:nvSpPr>
          <p:cNvPr id="3" name="Content Placeholder 2">
            <a:extLst>
              <a:ext uri="{FF2B5EF4-FFF2-40B4-BE49-F238E27FC236}">
                <a16:creationId xmlns:a16="http://schemas.microsoft.com/office/drawing/2014/main" id="{D5E9A578-DE8A-4B24-9A7A-51B94A2D0A8B}"/>
              </a:ext>
            </a:extLst>
          </p:cNvPr>
          <p:cNvSpPr>
            <a:spLocks noGrp="1"/>
          </p:cNvSpPr>
          <p:nvPr>
            <p:ph idx="1"/>
          </p:nvPr>
        </p:nvSpPr>
        <p:spPr>
          <a:xfrm>
            <a:off x="500618" y="2586127"/>
            <a:ext cx="4808229" cy="2657341"/>
          </a:xfrm>
        </p:spPr>
        <p:txBody>
          <a:bodyPr>
            <a:normAutofit lnSpcReduction="10000"/>
          </a:bodyPr>
          <a:lstStyle/>
          <a:p>
            <a:r>
              <a:rPr lang="en-US" sz="3800">
                <a:latin typeface="Public Sans"/>
              </a:rPr>
              <a:t>Funded 31 competitive grants worth $7.77 million in 2020 and 2021 combined</a:t>
            </a:r>
          </a:p>
        </p:txBody>
      </p:sp>
      <p:pic>
        <p:nvPicPr>
          <p:cNvPr id="4" name="Picture 3">
            <a:extLst>
              <a:ext uri="{FF2B5EF4-FFF2-40B4-BE49-F238E27FC236}">
                <a16:creationId xmlns:a16="http://schemas.microsoft.com/office/drawing/2014/main" id="{1A19878D-728A-4DAB-B32A-2FC0174381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0028" y="1994558"/>
            <a:ext cx="5760721" cy="3840480"/>
          </a:xfrm>
          <a:prstGeom prst="rect">
            <a:avLst/>
          </a:prstGeom>
        </p:spPr>
      </p:pic>
      <p:pic>
        <p:nvPicPr>
          <p:cNvPr id="5" name="Picture 4" descr="USDA Logo">
            <a:extLst>
              <a:ext uri="{FF2B5EF4-FFF2-40B4-BE49-F238E27FC236}">
                <a16:creationId xmlns:a16="http://schemas.microsoft.com/office/drawing/2014/main" id="{785C916B-DB53-4E6F-BD64-6A66BC7A39B3}"/>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6" name="Rectangle 5">
            <a:extLst>
              <a:ext uri="{FF2B5EF4-FFF2-40B4-BE49-F238E27FC236}">
                <a16:creationId xmlns:a16="http://schemas.microsoft.com/office/drawing/2014/main" id="{B9D57A77-EC57-4F17-9573-118160F28D87}"/>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2B23D0-79D1-4087-9F05-B0DF1039262A}"/>
              </a:ext>
            </a:extLst>
          </p:cNvPr>
          <p:cNvSpPr>
            <a:spLocks noGrp="1"/>
          </p:cNvSpPr>
          <p:nvPr>
            <p:ph type="sldNum" sz="quarter" idx="12"/>
          </p:nvPr>
        </p:nvSpPr>
        <p:spPr/>
        <p:txBody>
          <a:bodyPr/>
          <a:lstStyle/>
          <a:p>
            <a:fld id="{6DCD8ED2-5AD7-4E5C-BAAD-3F98A3F97B0E}" type="slidenum">
              <a:rPr lang="en-US" smtClean="0"/>
              <a:t>17</a:t>
            </a:fld>
            <a:endParaRPr lang="en-US"/>
          </a:p>
        </p:txBody>
      </p:sp>
    </p:spTree>
    <p:extLst>
      <p:ext uri="{BB962C8B-B14F-4D97-AF65-F5344CB8AC3E}">
        <p14:creationId xmlns:p14="http://schemas.microsoft.com/office/powerpoint/2010/main" val="3419930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7429-E83D-49E9-9205-087C45E6901C}"/>
              </a:ext>
            </a:extLst>
          </p:cNvPr>
          <p:cNvSpPr>
            <a:spLocks noGrp="1"/>
          </p:cNvSpPr>
          <p:nvPr>
            <p:ph type="title"/>
          </p:nvPr>
        </p:nvSpPr>
        <p:spPr>
          <a:xfrm>
            <a:off x="838200" y="681037"/>
            <a:ext cx="10515600" cy="1325563"/>
          </a:xfrm>
        </p:spPr>
        <p:txBody>
          <a:bodyPr>
            <a:normAutofit/>
          </a:bodyPr>
          <a:lstStyle/>
          <a:p>
            <a:pPr algn="ctr"/>
            <a:r>
              <a:rPr lang="en-US" sz="4100">
                <a:latin typeface="Source Sans Pro" panose="020B0503030403020204" pitchFamily="34" charset="0"/>
                <a:ea typeface="Source Sans Pro" panose="020B0503030403020204" pitchFamily="34" charset="0"/>
              </a:rPr>
              <a:t>Other Responsibilities</a:t>
            </a:r>
          </a:p>
        </p:txBody>
      </p:sp>
      <p:sp>
        <p:nvSpPr>
          <p:cNvPr id="3" name="Content Placeholder 2">
            <a:extLst>
              <a:ext uri="{FF2B5EF4-FFF2-40B4-BE49-F238E27FC236}">
                <a16:creationId xmlns:a16="http://schemas.microsoft.com/office/drawing/2014/main" id="{002D1212-DBAB-4725-9223-B97A8A80D07D}"/>
              </a:ext>
            </a:extLst>
          </p:cNvPr>
          <p:cNvSpPr>
            <a:spLocks noGrp="1"/>
          </p:cNvSpPr>
          <p:nvPr>
            <p:ph idx="1"/>
          </p:nvPr>
        </p:nvSpPr>
        <p:spPr>
          <a:xfrm>
            <a:off x="417945" y="1800225"/>
            <a:ext cx="10935855" cy="4351338"/>
          </a:xfrm>
        </p:spPr>
        <p:txBody>
          <a:bodyPr>
            <a:normAutofit/>
          </a:bodyPr>
          <a:lstStyle/>
          <a:p>
            <a:r>
              <a:rPr lang="en-US" sz="3400">
                <a:latin typeface="Public Sans"/>
              </a:rPr>
              <a:t>Advising the Secretary…</a:t>
            </a:r>
          </a:p>
          <a:p>
            <a:r>
              <a:rPr lang="en-US" sz="3400">
                <a:latin typeface="Public Sans"/>
              </a:rPr>
              <a:t>Managing programs for community gardens…</a:t>
            </a:r>
          </a:p>
          <a:p>
            <a:r>
              <a:rPr lang="en-US" sz="3400">
                <a:latin typeface="Public Sans"/>
              </a:rPr>
              <a:t>Coordinating with agencies and officials of the USDA…</a:t>
            </a:r>
          </a:p>
          <a:p>
            <a:r>
              <a:rPr lang="en-US" sz="3400">
                <a:latin typeface="Public Sans"/>
              </a:rPr>
              <a:t>Engaging stakeholders and developing partnerships…</a:t>
            </a:r>
          </a:p>
          <a:p>
            <a:r>
              <a:rPr lang="en-US" sz="3400">
                <a:latin typeface="Public Sans"/>
              </a:rPr>
              <a:t>Facilitating community garden and local food bank ties…</a:t>
            </a:r>
          </a:p>
          <a:p>
            <a:r>
              <a:rPr lang="en-US" sz="3400">
                <a:latin typeface="Public Sans"/>
              </a:rPr>
              <a:t>Collaborating with other Federal agencies…</a:t>
            </a:r>
          </a:p>
          <a:p>
            <a:endParaRPr lang="en-US"/>
          </a:p>
        </p:txBody>
      </p:sp>
      <p:pic>
        <p:nvPicPr>
          <p:cNvPr id="4" name="Picture 3" descr="USDA Logo">
            <a:extLst>
              <a:ext uri="{FF2B5EF4-FFF2-40B4-BE49-F238E27FC236}">
                <a16:creationId xmlns:a16="http://schemas.microsoft.com/office/drawing/2014/main" id="{405F9642-430F-4909-9E9B-EAD98A90E783}"/>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5" name="Rectangle 4">
            <a:extLst>
              <a:ext uri="{FF2B5EF4-FFF2-40B4-BE49-F238E27FC236}">
                <a16:creationId xmlns:a16="http://schemas.microsoft.com/office/drawing/2014/main" id="{6EB74D9B-3201-41B9-8601-C6EB7866DDD5}"/>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5F683E-902F-4E0F-B721-4B5D398A5657}"/>
              </a:ext>
            </a:extLst>
          </p:cNvPr>
          <p:cNvSpPr>
            <a:spLocks noGrp="1"/>
          </p:cNvSpPr>
          <p:nvPr>
            <p:ph type="sldNum" sz="quarter" idx="12"/>
          </p:nvPr>
        </p:nvSpPr>
        <p:spPr/>
        <p:txBody>
          <a:bodyPr/>
          <a:lstStyle/>
          <a:p>
            <a:fld id="{6DCD8ED2-5AD7-4E5C-BAAD-3F98A3F97B0E}" type="slidenum">
              <a:rPr lang="en-US" smtClean="0"/>
              <a:t>18</a:t>
            </a:fld>
            <a:endParaRPr lang="en-US"/>
          </a:p>
        </p:txBody>
      </p:sp>
    </p:spTree>
    <p:extLst>
      <p:ext uri="{BB962C8B-B14F-4D97-AF65-F5344CB8AC3E}">
        <p14:creationId xmlns:p14="http://schemas.microsoft.com/office/powerpoint/2010/main" val="2569200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163B-2919-48B9-825B-5BCF4B57E95D}"/>
              </a:ext>
            </a:extLst>
          </p:cNvPr>
          <p:cNvSpPr>
            <a:spLocks noGrp="1"/>
          </p:cNvSpPr>
          <p:nvPr>
            <p:ph type="title"/>
          </p:nvPr>
        </p:nvSpPr>
        <p:spPr>
          <a:xfrm>
            <a:off x="838200" y="714755"/>
            <a:ext cx="10515600" cy="1325563"/>
          </a:xfrm>
        </p:spPr>
        <p:txBody>
          <a:bodyPr>
            <a:normAutofit/>
          </a:bodyPr>
          <a:lstStyle/>
          <a:p>
            <a:pPr algn="ctr"/>
            <a:r>
              <a:rPr lang="en-US" sz="4100">
                <a:latin typeface="Source Sans Pro" panose="020B0503030403020204" pitchFamily="34" charset="0"/>
                <a:ea typeface="Source Sans Pro" panose="020B0503030403020204" pitchFamily="34" charset="0"/>
              </a:rPr>
              <a:t>USDA Internal Advisory Committee (IAC)</a:t>
            </a:r>
          </a:p>
        </p:txBody>
      </p:sp>
      <p:sp>
        <p:nvSpPr>
          <p:cNvPr id="3" name="Content Placeholder 2">
            <a:extLst>
              <a:ext uri="{FF2B5EF4-FFF2-40B4-BE49-F238E27FC236}">
                <a16:creationId xmlns:a16="http://schemas.microsoft.com/office/drawing/2014/main" id="{FDB2F3F4-22B3-4B54-B23A-BC6B76BE4C80}"/>
              </a:ext>
            </a:extLst>
          </p:cNvPr>
          <p:cNvSpPr>
            <a:spLocks noGrp="1"/>
          </p:cNvSpPr>
          <p:nvPr>
            <p:ph idx="1"/>
          </p:nvPr>
        </p:nvSpPr>
        <p:spPr>
          <a:xfrm>
            <a:off x="838200" y="1845687"/>
            <a:ext cx="10515600" cy="4351338"/>
          </a:xfrm>
        </p:spPr>
        <p:txBody>
          <a:bodyPr>
            <a:normAutofit/>
          </a:bodyPr>
          <a:lstStyle/>
          <a:p>
            <a:pPr marL="0" indent="0">
              <a:buNone/>
            </a:pPr>
            <a:r>
              <a:rPr lang="en-US" sz="3400"/>
              <a:t>In February 2020 then FPAC Undersecretary Bill Northey established the IAC to:</a:t>
            </a:r>
          </a:p>
          <a:p>
            <a:pPr lvl="1"/>
            <a:r>
              <a:rPr lang="en-US" sz="3400"/>
              <a:t>ensure collaboration across the Department </a:t>
            </a:r>
          </a:p>
          <a:p>
            <a:pPr lvl="1"/>
            <a:r>
              <a:rPr lang="en-US" sz="3400"/>
              <a:t>develop recommendations on policy for USDA leadership</a:t>
            </a:r>
          </a:p>
          <a:p>
            <a:pPr lvl="1"/>
            <a:r>
              <a:rPr lang="en-US" sz="3400"/>
              <a:t>provide guidance to the Designated Federal Official for the Federal Advisory Committee</a:t>
            </a:r>
          </a:p>
          <a:p>
            <a:pPr lvl="1"/>
            <a:endParaRPr lang="en-US" sz="3400"/>
          </a:p>
        </p:txBody>
      </p:sp>
      <p:sp>
        <p:nvSpPr>
          <p:cNvPr id="4" name="Slide Number Placeholder 3">
            <a:extLst>
              <a:ext uri="{FF2B5EF4-FFF2-40B4-BE49-F238E27FC236}">
                <a16:creationId xmlns:a16="http://schemas.microsoft.com/office/drawing/2014/main" id="{D0CFE642-8BA9-4E11-B160-5DBDBFB5ED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USDA Logo">
            <a:extLst>
              <a:ext uri="{FF2B5EF4-FFF2-40B4-BE49-F238E27FC236}">
                <a16:creationId xmlns:a16="http://schemas.microsoft.com/office/drawing/2014/main" id="{14118F9E-343B-4624-B45D-3C89CB10FD86}"/>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6" name="Rectangle 5">
            <a:extLst>
              <a:ext uri="{FF2B5EF4-FFF2-40B4-BE49-F238E27FC236}">
                <a16:creationId xmlns:a16="http://schemas.microsoft.com/office/drawing/2014/main" id="{E5426940-57D2-4073-BECF-AD642F2E7EF5}"/>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731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0F9D-54AE-4EAE-B8F6-080AC723D330}"/>
              </a:ext>
            </a:extLst>
          </p:cNvPr>
          <p:cNvSpPr>
            <a:spLocks noGrp="1"/>
          </p:cNvSpPr>
          <p:nvPr>
            <p:ph type="title"/>
          </p:nvPr>
        </p:nvSpPr>
        <p:spPr>
          <a:xfrm>
            <a:off x="838200" y="703251"/>
            <a:ext cx="10515600" cy="794576"/>
          </a:xfrm>
        </p:spPr>
        <p:txBody>
          <a:bodyPr>
            <a:normAutofit/>
          </a:bodyPr>
          <a:lstStyle/>
          <a:p>
            <a:pPr algn="ctr"/>
            <a:r>
              <a:rPr lang="en-US" sz="4100">
                <a:latin typeface="Source Sans Pro" panose="020B0503030403020204" pitchFamily="34" charset="0"/>
                <a:ea typeface="Source Sans Pro" panose="020B0503030403020204" pitchFamily="34" charset="0"/>
              </a:rPr>
              <a:t>Change or Transition?</a:t>
            </a:r>
          </a:p>
        </p:txBody>
      </p:sp>
      <p:pic>
        <p:nvPicPr>
          <p:cNvPr id="6" name="Content Placeholder 5" descr="A person walking in the snow&#10;&#10;Description automatically generated with medium confidence">
            <a:extLst>
              <a:ext uri="{FF2B5EF4-FFF2-40B4-BE49-F238E27FC236}">
                <a16:creationId xmlns:a16="http://schemas.microsoft.com/office/drawing/2014/main" id="{4549340B-4BF0-4F13-832B-75482012EA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1162" y="1557822"/>
            <a:ext cx="6449676" cy="4293003"/>
          </a:xfrm>
        </p:spPr>
      </p:pic>
      <p:sp>
        <p:nvSpPr>
          <p:cNvPr id="4" name="Slide Number Placeholder 3">
            <a:extLst>
              <a:ext uri="{FF2B5EF4-FFF2-40B4-BE49-F238E27FC236}">
                <a16:creationId xmlns:a16="http://schemas.microsoft.com/office/drawing/2014/main" id="{32BEF66D-B912-41C9-BA43-7B3D56377F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USDA Logo">
            <a:extLst>
              <a:ext uri="{FF2B5EF4-FFF2-40B4-BE49-F238E27FC236}">
                <a16:creationId xmlns:a16="http://schemas.microsoft.com/office/drawing/2014/main" id="{111D224C-7B51-49C0-9BDD-495F274E30C0}"/>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7" name="Rectangle 6">
            <a:extLst>
              <a:ext uri="{FF2B5EF4-FFF2-40B4-BE49-F238E27FC236}">
                <a16:creationId xmlns:a16="http://schemas.microsoft.com/office/drawing/2014/main" id="{1EB38E7B-4BCF-419B-A251-0862FE5C9915}"/>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42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33A6D5-EC6B-45A3-8F79-E11A8302719D}"/>
              </a:ext>
            </a:extLst>
          </p:cNvPr>
          <p:cNvSpPr>
            <a:spLocks noGrp="1"/>
          </p:cNvSpPr>
          <p:nvPr>
            <p:ph type="title"/>
          </p:nvPr>
        </p:nvSpPr>
        <p:spPr>
          <a:xfrm>
            <a:off x="903383" y="1528646"/>
            <a:ext cx="8471971" cy="2402006"/>
          </a:xfrm>
        </p:spPr>
        <p:txBody>
          <a:bodyPr vert="horz" lIns="91440" tIns="45720" rIns="91440" bIns="45720" rtlCol="0" anchor="b">
            <a:normAutofit/>
          </a:bodyPr>
          <a:lstStyle/>
          <a:p>
            <a:r>
              <a:rPr lang="en-US" kern="1200">
                <a:solidFill>
                  <a:schemeClr val="tx1"/>
                </a:solidFill>
                <a:latin typeface="Source Sans Pro" panose="020B0503030403020204" pitchFamily="34" charset="0"/>
                <a:ea typeface="Source Sans Pro" panose="020B0503030403020204" pitchFamily="34" charset="0"/>
              </a:rPr>
              <a:t>UAIP Advisory Committee Overview</a:t>
            </a:r>
          </a:p>
        </p:txBody>
      </p:sp>
      <p:sp>
        <p:nvSpPr>
          <p:cNvPr id="28" name="Rectangle 2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21D4F46-AA28-44A8-BE80-54BC2A432337}"/>
              </a:ext>
            </a:extLst>
          </p:cNvPr>
          <p:cNvSpPr>
            <a:spLocks noGrp="1"/>
          </p:cNvSpPr>
          <p:nvPr>
            <p:ph type="body" idx="1"/>
          </p:nvPr>
        </p:nvSpPr>
        <p:spPr>
          <a:xfrm>
            <a:off x="949136" y="4716099"/>
            <a:ext cx="7452992" cy="1078173"/>
          </a:xfrm>
        </p:spPr>
        <p:txBody>
          <a:bodyPr vert="horz" lIns="91440" tIns="45720" rIns="91440" bIns="45720" rtlCol="0" anchor="ctr">
            <a:normAutofit/>
          </a:bodyPr>
          <a:lstStyle/>
          <a:p>
            <a:r>
              <a:rPr lang="en-US" sz="2600" kern="1200">
                <a:solidFill>
                  <a:srgbClr val="FFFFFF"/>
                </a:solidFill>
                <a:latin typeface="Public Sans"/>
              </a:rPr>
              <a:t>Tammy Willis, UAIP Advisory Committee Coordinator</a:t>
            </a:r>
          </a:p>
        </p:txBody>
      </p:sp>
      <p:pic>
        <p:nvPicPr>
          <p:cNvPr id="10" name="Picture 9" descr="USDA logo">
            <a:extLst>
              <a:ext uri="{FF2B5EF4-FFF2-40B4-BE49-F238E27FC236}">
                <a16:creationId xmlns:a16="http://schemas.microsoft.com/office/drawing/2014/main" id="{54846A80-915E-4426-BA2E-92FE64DB1692}"/>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193295"/>
            <a:ext cx="2838984" cy="614683"/>
          </a:xfrm>
          <a:prstGeom prst="rect">
            <a:avLst/>
          </a:prstGeom>
        </p:spPr>
      </p:pic>
      <p:sp>
        <p:nvSpPr>
          <p:cNvPr id="2" name="Slide Number Placeholder 1">
            <a:extLst>
              <a:ext uri="{FF2B5EF4-FFF2-40B4-BE49-F238E27FC236}">
                <a16:creationId xmlns:a16="http://schemas.microsoft.com/office/drawing/2014/main" id="{A5ADA3A2-AAD5-4C4C-A9C7-343FF35C80F1}"/>
              </a:ext>
            </a:extLst>
          </p:cNvPr>
          <p:cNvSpPr>
            <a:spLocks noGrp="1"/>
          </p:cNvSpPr>
          <p:nvPr>
            <p:ph type="sldNum" sz="quarter" idx="12"/>
          </p:nvPr>
        </p:nvSpPr>
        <p:spPr/>
        <p:txBody>
          <a:bodyPr/>
          <a:lstStyle/>
          <a:p>
            <a:fld id="{6DCD8ED2-5AD7-4E5C-BAAD-3F98A3F97B0E}" type="slidenum">
              <a:rPr lang="en-US" smtClean="0"/>
              <a:t>20</a:t>
            </a:fld>
            <a:endParaRPr lang="en-US"/>
          </a:p>
        </p:txBody>
      </p:sp>
    </p:spTree>
    <p:extLst>
      <p:ext uri="{BB962C8B-B14F-4D97-AF65-F5344CB8AC3E}">
        <p14:creationId xmlns:p14="http://schemas.microsoft.com/office/powerpoint/2010/main" val="247624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C96E41-B66A-4ABB-8142-B70EF46F6B8B}"/>
              </a:ext>
            </a:extLst>
          </p:cNvPr>
          <p:cNvSpPr>
            <a:spLocks noGrp="1"/>
          </p:cNvSpPr>
          <p:nvPr>
            <p:ph type="body" idx="1"/>
          </p:nvPr>
        </p:nvSpPr>
        <p:spPr>
          <a:xfrm>
            <a:off x="588962" y="2522282"/>
            <a:ext cx="6317221" cy="2900842"/>
          </a:xfrm>
        </p:spPr>
        <p:txBody>
          <a:bodyPr vert="horz" lIns="91440" tIns="45720" rIns="91440" bIns="45720" rtlCol="0" anchor="t">
            <a:normAutofit/>
          </a:bodyPr>
          <a:lstStyle/>
          <a:p>
            <a:r>
              <a:rPr lang="en-US" sz="2800">
                <a:solidFill>
                  <a:schemeClr val="tx1"/>
                </a:solidFill>
                <a:latin typeface="Public Sans"/>
                <a:ea typeface="+mn-lt"/>
                <a:cs typeface="+mn-lt"/>
              </a:rPr>
              <a:t>The 2018 Farm Bill opened the door for USDA to deepen its commitment to be a Department for the People. Through the Farm Bill, USDA will help the people in urban and suburban communities to improve their relationship with food and the environment.   </a:t>
            </a:r>
            <a:endParaRPr lang="en-US" sz="2800">
              <a:solidFill>
                <a:schemeClr val="tx1"/>
              </a:solidFill>
              <a:latin typeface="Public Sans"/>
              <a:cs typeface="Calibri"/>
            </a:endParaRPr>
          </a:p>
          <a:p>
            <a:endParaRPr lang="en-US" sz="2800">
              <a:solidFill>
                <a:schemeClr val="tx1"/>
              </a:solidFill>
              <a:latin typeface="Public Sans"/>
              <a:cs typeface="Calibri"/>
            </a:endParaRPr>
          </a:p>
        </p:txBody>
      </p:sp>
      <p:sp>
        <p:nvSpPr>
          <p:cNvPr id="5" name="TextBox 4">
            <a:extLst>
              <a:ext uri="{FF2B5EF4-FFF2-40B4-BE49-F238E27FC236}">
                <a16:creationId xmlns:a16="http://schemas.microsoft.com/office/drawing/2014/main" id="{CEF85F39-2B1A-46A2-881A-587913BE3993}"/>
              </a:ext>
            </a:extLst>
          </p:cNvPr>
          <p:cNvSpPr txBox="1"/>
          <p:nvPr/>
        </p:nvSpPr>
        <p:spPr>
          <a:xfrm>
            <a:off x="588962" y="988746"/>
            <a:ext cx="110140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Source Sans Pro" panose="020B0503030403020204" pitchFamily="34" charset="0"/>
                <a:ea typeface="Source Sans Pro" panose="020B0503030403020204" pitchFamily="34" charset="0"/>
                <a:cs typeface="Calibri"/>
              </a:rPr>
              <a:t>The Agriculture Improvement  Act of 2018</a:t>
            </a:r>
          </a:p>
          <a:p>
            <a:r>
              <a:rPr lang="en-US" sz="3600">
                <a:latin typeface="Source Sans Pro" panose="020B0503030403020204" pitchFamily="34" charset="0"/>
                <a:ea typeface="Source Sans Pro" panose="020B0503030403020204" pitchFamily="34" charset="0"/>
                <a:cs typeface="Calibri"/>
              </a:rPr>
              <a:t>also known as the 2018 Farm Bill </a:t>
            </a:r>
          </a:p>
        </p:txBody>
      </p:sp>
      <p:pic>
        <p:nvPicPr>
          <p:cNvPr id="6" name="Picture 6" descr="Picture of Rooftop Garden">
            <a:extLst>
              <a:ext uri="{FF2B5EF4-FFF2-40B4-BE49-F238E27FC236}">
                <a16:creationId xmlns:a16="http://schemas.microsoft.com/office/drawing/2014/main" id="{B1556EDB-0FB5-46EB-B4FB-8FE60ECFF23C}"/>
              </a:ext>
            </a:extLst>
          </p:cNvPr>
          <p:cNvPicPr>
            <a:picLocks noChangeAspect="1"/>
          </p:cNvPicPr>
          <p:nvPr/>
        </p:nvPicPr>
        <p:blipFill>
          <a:blip r:embed="rId3"/>
          <a:stretch>
            <a:fillRect/>
          </a:stretch>
        </p:blipFill>
        <p:spPr>
          <a:xfrm>
            <a:off x="7091083" y="1915566"/>
            <a:ext cx="4168588" cy="3779903"/>
          </a:xfrm>
          <a:prstGeom prst="rect">
            <a:avLst/>
          </a:prstGeom>
        </p:spPr>
      </p:pic>
      <p:pic>
        <p:nvPicPr>
          <p:cNvPr id="7" name="Picture 6" descr="USDA logo">
            <a:extLst>
              <a:ext uri="{FF2B5EF4-FFF2-40B4-BE49-F238E27FC236}">
                <a16:creationId xmlns:a16="http://schemas.microsoft.com/office/drawing/2014/main" id="{F0FB0B38-E957-465F-80ED-0B70C5B742F9}"/>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8" name="Rectangle 7">
            <a:extLst>
              <a:ext uri="{FF2B5EF4-FFF2-40B4-BE49-F238E27FC236}">
                <a16:creationId xmlns:a16="http://schemas.microsoft.com/office/drawing/2014/main" id="{93A6FF22-1AFF-48C7-9500-7452BDF22A36}"/>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68F7D84-B7E1-4D1B-A93F-CCC2A171C1A6}"/>
              </a:ext>
            </a:extLst>
          </p:cNvPr>
          <p:cNvSpPr>
            <a:spLocks noGrp="1"/>
          </p:cNvSpPr>
          <p:nvPr>
            <p:ph type="sldNum" sz="quarter" idx="12"/>
          </p:nvPr>
        </p:nvSpPr>
        <p:spPr/>
        <p:txBody>
          <a:bodyPr/>
          <a:lstStyle/>
          <a:p>
            <a:fld id="{6DCD8ED2-5AD7-4E5C-BAAD-3F98A3F97B0E}" type="slidenum">
              <a:rPr lang="en-US" smtClean="0"/>
              <a:t>21</a:t>
            </a:fld>
            <a:endParaRPr lang="en-US"/>
          </a:p>
        </p:txBody>
      </p:sp>
    </p:spTree>
    <p:extLst>
      <p:ext uri="{BB962C8B-B14F-4D97-AF65-F5344CB8AC3E}">
        <p14:creationId xmlns:p14="http://schemas.microsoft.com/office/powerpoint/2010/main" val="2879036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6309-BC67-46DF-9FB0-EACDECF9EFB0}"/>
              </a:ext>
            </a:extLst>
          </p:cNvPr>
          <p:cNvSpPr>
            <a:spLocks noGrp="1"/>
          </p:cNvSpPr>
          <p:nvPr>
            <p:ph type="title"/>
          </p:nvPr>
        </p:nvSpPr>
        <p:spPr>
          <a:xfrm>
            <a:off x="569259" y="1020149"/>
            <a:ext cx="11053481" cy="1186187"/>
          </a:xfrm>
        </p:spPr>
        <p:txBody>
          <a:bodyPr>
            <a:normAutofit fontScale="90000"/>
          </a:bodyPr>
          <a:lstStyle/>
          <a:p>
            <a:pPr algn="ctr"/>
            <a:r>
              <a:rPr lang="en-US" sz="4000">
                <a:latin typeface="Source Sans Pro" panose="020B0503030403020204" pitchFamily="34" charset="0"/>
                <a:ea typeface="Source Sans Pro" panose="020B0503030403020204" pitchFamily="34" charset="0"/>
                <a:cs typeface="+mj-lt"/>
              </a:rPr>
              <a:t>Urban Agriculture and Innovative Production Advisory Committee (UAIPAC)</a:t>
            </a:r>
            <a:endParaRPr lang="en-US" sz="4000">
              <a:latin typeface="Source Sans Pro" panose="020B0503030403020204" pitchFamily="34" charset="0"/>
              <a:ea typeface="Source Sans Pro" panose="020B0503030403020204" pitchFamily="34" charset="0"/>
              <a:cs typeface="Calibri Light"/>
            </a:endParaRPr>
          </a:p>
        </p:txBody>
      </p:sp>
      <p:sp>
        <p:nvSpPr>
          <p:cNvPr id="3" name="Content Placeholder 2">
            <a:extLst>
              <a:ext uri="{FF2B5EF4-FFF2-40B4-BE49-F238E27FC236}">
                <a16:creationId xmlns:a16="http://schemas.microsoft.com/office/drawing/2014/main" id="{5340AEB8-8B76-49A8-AE45-6C5014E4C935}"/>
              </a:ext>
            </a:extLst>
          </p:cNvPr>
          <p:cNvSpPr>
            <a:spLocks noGrp="1"/>
          </p:cNvSpPr>
          <p:nvPr>
            <p:ph idx="1"/>
          </p:nvPr>
        </p:nvSpPr>
        <p:spPr>
          <a:xfrm>
            <a:off x="838202" y="2082299"/>
            <a:ext cx="10515600" cy="3965961"/>
          </a:xfrm>
        </p:spPr>
        <p:txBody>
          <a:bodyPr vert="horz" lIns="91440" tIns="45720" rIns="91440" bIns="45720" rtlCol="0" anchor="t">
            <a:normAutofit fontScale="92500" lnSpcReduction="20000"/>
          </a:bodyPr>
          <a:lstStyle/>
          <a:p>
            <a:pPr marL="0" indent="0">
              <a:buNone/>
            </a:pPr>
            <a:r>
              <a:rPr lang="en-US" b="1" u="sng">
                <a:latin typeface="Public Sans"/>
                <a:ea typeface="+mn-lt"/>
                <a:cs typeface="+mn-lt"/>
              </a:rPr>
              <a:t>12 Members: </a:t>
            </a:r>
            <a:endParaRPr lang="en-US" b="1">
              <a:latin typeface="Public Sans"/>
              <a:cs typeface="Calibri" panose="020F0502020204030204"/>
            </a:endParaRPr>
          </a:p>
          <a:p>
            <a:r>
              <a:rPr lang="en-US">
                <a:latin typeface="Public Sans"/>
                <a:ea typeface="+mn-lt"/>
                <a:cs typeface="+mn-lt"/>
              </a:rPr>
              <a:t>2 individuals who are urban agricultural producers</a:t>
            </a:r>
            <a:endParaRPr lang="en-US">
              <a:latin typeface="Public Sans"/>
            </a:endParaRPr>
          </a:p>
          <a:p>
            <a:r>
              <a:rPr lang="en-US">
                <a:latin typeface="Public Sans"/>
                <a:ea typeface="+mn-lt"/>
                <a:cs typeface="+mn-lt"/>
              </a:rPr>
              <a:t>2 individuals who are innovative producers</a:t>
            </a:r>
          </a:p>
          <a:p>
            <a:r>
              <a:rPr lang="en-US">
                <a:latin typeface="Public Sans"/>
                <a:ea typeface="+mn-lt"/>
                <a:cs typeface="+mn-lt"/>
              </a:rPr>
              <a:t>2 representatives from an institution of higher education </a:t>
            </a:r>
          </a:p>
          <a:p>
            <a:r>
              <a:rPr lang="en-US">
                <a:latin typeface="Public Sans"/>
                <a:ea typeface="+mn-lt"/>
                <a:cs typeface="+mn-lt"/>
              </a:rPr>
              <a:t>1 individual who represents a nonprofit organization</a:t>
            </a:r>
            <a:endParaRPr lang="en-US">
              <a:latin typeface="Public Sans"/>
            </a:endParaRPr>
          </a:p>
          <a:p>
            <a:r>
              <a:rPr lang="en-US">
                <a:latin typeface="Public Sans"/>
                <a:ea typeface="+mn-lt"/>
                <a:cs typeface="+mn-lt"/>
              </a:rPr>
              <a:t>1 individual who represents business and economic development</a:t>
            </a:r>
            <a:endParaRPr lang="en-US">
              <a:latin typeface="Public Sans"/>
            </a:endParaRPr>
          </a:p>
          <a:p>
            <a:r>
              <a:rPr lang="en-US">
                <a:latin typeface="Public Sans"/>
                <a:ea typeface="+mn-lt"/>
                <a:cs typeface="+mn-lt"/>
              </a:rPr>
              <a:t>1 individual with supply chain experience</a:t>
            </a:r>
            <a:endParaRPr lang="en-US">
              <a:latin typeface="Public Sans"/>
            </a:endParaRPr>
          </a:p>
          <a:p>
            <a:r>
              <a:rPr lang="en-US">
                <a:latin typeface="Public Sans"/>
                <a:ea typeface="+mn-lt"/>
                <a:cs typeface="+mn-lt"/>
              </a:rPr>
              <a:t>1 individual from a financing entity</a:t>
            </a:r>
            <a:endParaRPr lang="en-US">
              <a:latin typeface="Public Sans"/>
            </a:endParaRPr>
          </a:p>
          <a:p>
            <a:r>
              <a:rPr lang="en-US">
                <a:latin typeface="Public Sans"/>
                <a:ea typeface="+mn-lt"/>
                <a:cs typeface="+mn-lt"/>
              </a:rPr>
              <a:t>2 individuals with related experience or expertise in urban, emerging agriculture production practices</a:t>
            </a:r>
            <a:endParaRPr lang="en-US">
              <a:latin typeface="Public Sans"/>
            </a:endParaRPr>
          </a:p>
          <a:p>
            <a:endParaRPr lang="en-US">
              <a:latin typeface="Public Sans"/>
              <a:cs typeface="Calibri"/>
            </a:endParaRPr>
          </a:p>
        </p:txBody>
      </p:sp>
      <p:pic>
        <p:nvPicPr>
          <p:cNvPr id="5" name="Picture 4" descr="USDA logo">
            <a:extLst>
              <a:ext uri="{FF2B5EF4-FFF2-40B4-BE49-F238E27FC236}">
                <a16:creationId xmlns:a16="http://schemas.microsoft.com/office/drawing/2014/main" id="{780321FE-D507-400A-8C99-2F25BFB3E7A0}"/>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6" name="Rectangle 5">
            <a:extLst>
              <a:ext uri="{FF2B5EF4-FFF2-40B4-BE49-F238E27FC236}">
                <a16:creationId xmlns:a16="http://schemas.microsoft.com/office/drawing/2014/main" id="{586C22D8-7222-420F-A4C3-A21B55479A9B}"/>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1B39692-968A-4B7F-8C3E-5FE7363D3BD6}"/>
              </a:ext>
            </a:extLst>
          </p:cNvPr>
          <p:cNvSpPr>
            <a:spLocks noGrp="1"/>
          </p:cNvSpPr>
          <p:nvPr>
            <p:ph type="sldNum" sz="quarter" idx="12"/>
          </p:nvPr>
        </p:nvSpPr>
        <p:spPr/>
        <p:txBody>
          <a:bodyPr/>
          <a:lstStyle/>
          <a:p>
            <a:fld id="{6DCD8ED2-5AD7-4E5C-BAAD-3F98A3F97B0E}" type="slidenum">
              <a:rPr lang="en-US" smtClean="0"/>
              <a:t>22</a:t>
            </a:fld>
            <a:endParaRPr lang="en-US"/>
          </a:p>
        </p:txBody>
      </p:sp>
    </p:spTree>
    <p:extLst>
      <p:ext uri="{BB962C8B-B14F-4D97-AF65-F5344CB8AC3E}">
        <p14:creationId xmlns:p14="http://schemas.microsoft.com/office/powerpoint/2010/main" val="150143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F8632-DA75-4AA7-AB63-A47A24ADEAE2}"/>
              </a:ext>
            </a:extLst>
          </p:cNvPr>
          <p:cNvSpPr>
            <a:spLocks noGrp="1"/>
          </p:cNvSpPr>
          <p:nvPr>
            <p:ph idx="1"/>
          </p:nvPr>
        </p:nvSpPr>
        <p:spPr>
          <a:xfrm>
            <a:off x="1042762" y="919540"/>
            <a:ext cx="10626842" cy="556766"/>
          </a:xfrm>
        </p:spPr>
        <p:txBody>
          <a:bodyPr vert="horz" lIns="91440" tIns="45720" rIns="91440" bIns="45720" rtlCol="0" anchor="t">
            <a:noAutofit/>
          </a:bodyPr>
          <a:lstStyle/>
          <a:p>
            <a:pPr marL="0" indent="0" algn="ctr">
              <a:buNone/>
            </a:pPr>
            <a:r>
              <a:rPr lang="en-US" sz="3600">
                <a:ea typeface="+mn-lt"/>
                <a:cs typeface="+mn-lt"/>
              </a:rPr>
              <a:t>2 individuals who are urban agricultural producers 	</a:t>
            </a:r>
            <a:endParaRPr lang="en-US" sz="3600">
              <a:cs typeface="Calibri"/>
            </a:endParaRPr>
          </a:p>
        </p:txBody>
      </p:sp>
      <p:pic>
        <p:nvPicPr>
          <p:cNvPr id="10" name="Picture 9" descr="Picture of Jerry Ann Hebron">
            <a:extLst>
              <a:ext uri="{FF2B5EF4-FFF2-40B4-BE49-F238E27FC236}">
                <a16:creationId xmlns:a16="http://schemas.microsoft.com/office/drawing/2014/main" id="{FACADDBF-4808-45DD-A9CD-ABA07F563A5D}"/>
              </a:ext>
            </a:extLst>
          </p:cNvPr>
          <p:cNvPicPr>
            <a:picLocks noChangeAspect="1"/>
          </p:cNvPicPr>
          <p:nvPr/>
        </p:nvPicPr>
        <p:blipFill rotWithShape="1">
          <a:blip r:embed="rId2">
            <a:extLst>
              <a:ext uri="{28A0092B-C50C-407E-A947-70E740481C1C}">
                <a14:useLocalDpi xmlns:a14="http://schemas.microsoft.com/office/drawing/2010/main" val="0"/>
              </a:ext>
            </a:extLst>
          </a:blip>
          <a:srcRect r="1" b="18812"/>
          <a:stretch/>
        </p:blipFill>
        <p:spPr>
          <a:xfrm>
            <a:off x="6919461" y="1548207"/>
            <a:ext cx="2518036" cy="3017520"/>
          </a:xfrm>
          <a:prstGeom prst="rect">
            <a:avLst/>
          </a:prstGeom>
          <a:ln>
            <a:noFill/>
          </a:ln>
          <a:effectLst>
            <a:outerShdw blurRad="292100" dist="139700" dir="2700000" algn="tl" rotWithShape="0">
              <a:srgbClr val="333333">
                <a:alpha val="65000"/>
              </a:srgbClr>
            </a:outerShdw>
          </a:effectLst>
        </p:spPr>
      </p:pic>
      <p:pic>
        <p:nvPicPr>
          <p:cNvPr id="11" name="Picture 10" descr="Picture of Bobby Wilson">
            <a:extLst>
              <a:ext uri="{FF2B5EF4-FFF2-40B4-BE49-F238E27FC236}">
                <a16:creationId xmlns:a16="http://schemas.microsoft.com/office/drawing/2014/main" id="{EECD4BFC-6B3B-478C-9904-1FF31A09522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8691" b="31691"/>
          <a:stretch/>
        </p:blipFill>
        <p:spPr>
          <a:xfrm>
            <a:off x="2429502" y="1590195"/>
            <a:ext cx="2518036" cy="301752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ACCCF77D-5A52-4537-949A-13D901223100}"/>
              </a:ext>
            </a:extLst>
          </p:cNvPr>
          <p:cNvSpPr txBox="1"/>
          <p:nvPr/>
        </p:nvSpPr>
        <p:spPr>
          <a:xfrm>
            <a:off x="1895679" y="4621063"/>
            <a:ext cx="3585682" cy="1569660"/>
          </a:xfrm>
          <a:prstGeom prst="rect">
            <a:avLst/>
          </a:prstGeom>
          <a:noFill/>
        </p:spPr>
        <p:txBody>
          <a:bodyPr wrap="square" rtlCol="0">
            <a:spAutoFit/>
          </a:bodyPr>
          <a:lstStyle/>
          <a:p>
            <a:pPr marL="0" indent="0" algn="ctr">
              <a:buNone/>
            </a:pPr>
            <a:r>
              <a:rPr lang="en-US" sz="2400">
                <a:latin typeface="Public Sans"/>
                <a:ea typeface="+mn-lt"/>
                <a:cs typeface="+mn-lt"/>
              </a:rPr>
              <a:t>Bobby Wilson </a:t>
            </a:r>
          </a:p>
          <a:p>
            <a:pPr marL="0" indent="0" algn="ctr">
              <a:buNone/>
            </a:pPr>
            <a:r>
              <a:rPr lang="en-US" sz="2400">
                <a:latin typeface="Public Sans"/>
                <a:ea typeface="+mn-lt"/>
                <a:cs typeface="+mn-lt"/>
              </a:rPr>
              <a:t>Owner and Operator</a:t>
            </a:r>
          </a:p>
          <a:p>
            <a:pPr marL="0" indent="0" algn="ctr">
              <a:buNone/>
            </a:pPr>
            <a:r>
              <a:rPr lang="en-US" sz="2400">
                <a:latin typeface="Public Sans"/>
                <a:ea typeface="+mn-lt"/>
                <a:cs typeface="+mn-lt"/>
              </a:rPr>
              <a:t>Metro Atlanta Urban Farm</a:t>
            </a:r>
            <a:endParaRPr lang="en-US" sz="2400">
              <a:latin typeface="Public Sans"/>
              <a:cs typeface="Calibri"/>
            </a:endParaRPr>
          </a:p>
          <a:p>
            <a:endParaRPr lang="en-US" sz="2400"/>
          </a:p>
        </p:txBody>
      </p:sp>
      <p:sp>
        <p:nvSpPr>
          <p:cNvPr id="15" name="TextBox 14">
            <a:extLst>
              <a:ext uri="{FF2B5EF4-FFF2-40B4-BE49-F238E27FC236}">
                <a16:creationId xmlns:a16="http://schemas.microsoft.com/office/drawing/2014/main" id="{498B5960-DA82-4FB6-ABFD-9FE4B5016EE1}"/>
              </a:ext>
            </a:extLst>
          </p:cNvPr>
          <p:cNvSpPr txBox="1"/>
          <p:nvPr/>
        </p:nvSpPr>
        <p:spPr>
          <a:xfrm>
            <a:off x="6267486" y="4621063"/>
            <a:ext cx="3821986" cy="1200329"/>
          </a:xfrm>
          <a:prstGeom prst="rect">
            <a:avLst/>
          </a:prstGeom>
          <a:noFill/>
        </p:spPr>
        <p:txBody>
          <a:bodyPr wrap="square" rtlCol="0">
            <a:spAutoFit/>
          </a:bodyPr>
          <a:lstStyle/>
          <a:p>
            <a:pPr marL="0" indent="0" algn="ctr">
              <a:buNone/>
            </a:pPr>
            <a:r>
              <a:rPr lang="en-US" sz="2400">
                <a:latin typeface="Public Sans"/>
                <a:ea typeface="+mn-lt"/>
                <a:cs typeface="+mn-lt"/>
              </a:rPr>
              <a:t>Jerry Ann Hebron</a:t>
            </a:r>
          </a:p>
          <a:p>
            <a:pPr marL="0" indent="0" algn="ctr">
              <a:buNone/>
            </a:pPr>
            <a:r>
              <a:rPr lang="en-US" sz="2400">
                <a:latin typeface="Public Sans"/>
              </a:rPr>
              <a:t>Executive Director</a:t>
            </a:r>
          </a:p>
          <a:p>
            <a:pPr marL="0" indent="0" algn="ctr">
              <a:buNone/>
            </a:pPr>
            <a:r>
              <a:rPr lang="en-US" sz="2400">
                <a:latin typeface="Public Sans"/>
              </a:rPr>
              <a:t>Northend Christian</a:t>
            </a:r>
            <a:endParaRPr lang="en-US" sz="2400"/>
          </a:p>
        </p:txBody>
      </p:sp>
      <p:pic>
        <p:nvPicPr>
          <p:cNvPr id="16" name="Picture 15" descr="USDA logo">
            <a:extLst>
              <a:ext uri="{FF2B5EF4-FFF2-40B4-BE49-F238E27FC236}">
                <a16:creationId xmlns:a16="http://schemas.microsoft.com/office/drawing/2014/main" id="{FF7BE298-0515-499E-8D43-8627C451FC05}"/>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17" name="Rectangle 16">
            <a:extLst>
              <a:ext uri="{FF2B5EF4-FFF2-40B4-BE49-F238E27FC236}">
                <a16:creationId xmlns:a16="http://schemas.microsoft.com/office/drawing/2014/main" id="{2C905D71-43C7-4575-BEFF-1DE85B452923}"/>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FA87957A-3A91-4A6F-AC64-4C4D68FEBCA1}"/>
              </a:ext>
            </a:extLst>
          </p:cNvPr>
          <p:cNvSpPr>
            <a:spLocks noGrp="1"/>
          </p:cNvSpPr>
          <p:nvPr>
            <p:ph type="sldNum" sz="quarter" idx="12"/>
          </p:nvPr>
        </p:nvSpPr>
        <p:spPr/>
        <p:txBody>
          <a:bodyPr/>
          <a:lstStyle/>
          <a:p>
            <a:fld id="{6DCD8ED2-5AD7-4E5C-BAAD-3F98A3F97B0E}" type="slidenum">
              <a:rPr lang="en-US" smtClean="0"/>
              <a:t>23</a:t>
            </a:fld>
            <a:endParaRPr lang="en-US"/>
          </a:p>
        </p:txBody>
      </p:sp>
    </p:spTree>
    <p:extLst>
      <p:ext uri="{BB962C8B-B14F-4D97-AF65-F5344CB8AC3E}">
        <p14:creationId xmlns:p14="http://schemas.microsoft.com/office/powerpoint/2010/main" val="3010404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F8632-DA75-4AA7-AB63-A47A24ADEAE2}"/>
              </a:ext>
            </a:extLst>
          </p:cNvPr>
          <p:cNvSpPr>
            <a:spLocks noGrp="1"/>
          </p:cNvSpPr>
          <p:nvPr>
            <p:ph idx="1"/>
          </p:nvPr>
        </p:nvSpPr>
        <p:spPr>
          <a:xfrm>
            <a:off x="2139811" y="896112"/>
            <a:ext cx="8255350" cy="556766"/>
          </a:xfrm>
        </p:spPr>
        <p:txBody>
          <a:bodyPr vert="horz" lIns="91440" tIns="45720" rIns="91440" bIns="45720" rtlCol="0" anchor="t">
            <a:noAutofit/>
          </a:bodyPr>
          <a:lstStyle/>
          <a:p>
            <a:pPr marL="0" indent="0">
              <a:buNone/>
            </a:pPr>
            <a:r>
              <a:rPr lang="en-US" sz="3600">
                <a:cs typeface="Calibri"/>
              </a:rPr>
              <a:t>2 individuals who are innovative producers</a:t>
            </a:r>
          </a:p>
          <a:p>
            <a:pPr marL="0" indent="0" algn="ctr">
              <a:buNone/>
            </a:pPr>
            <a:r>
              <a:rPr lang="en-US" sz="3600">
                <a:ea typeface="+mn-lt"/>
                <a:cs typeface="+mn-lt"/>
              </a:rPr>
              <a:t>	</a:t>
            </a:r>
            <a:endParaRPr lang="en-US" sz="3600">
              <a:cs typeface="Calibri"/>
            </a:endParaRPr>
          </a:p>
        </p:txBody>
      </p:sp>
      <p:sp>
        <p:nvSpPr>
          <p:cNvPr id="14" name="TextBox 13">
            <a:extLst>
              <a:ext uri="{FF2B5EF4-FFF2-40B4-BE49-F238E27FC236}">
                <a16:creationId xmlns:a16="http://schemas.microsoft.com/office/drawing/2014/main" id="{ACCCF77D-5A52-4537-949A-13D901223100}"/>
              </a:ext>
            </a:extLst>
          </p:cNvPr>
          <p:cNvSpPr txBox="1"/>
          <p:nvPr/>
        </p:nvSpPr>
        <p:spPr>
          <a:xfrm>
            <a:off x="1895679" y="4621063"/>
            <a:ext cx="3585682" cy="1569660"/>
          </a:xfrm>
          <a:prstGeom prst="rect">
            <a:avLst/>
          </a:prstGeom>
          <a:noFill/>
        </p:spPr>
        <p:txBody>
          <a:bodyPr wrap="square" rtlCol="0">
            <a:spAutoFit/>
          </a:bodyPr>
          <a:lstStyle/>
          <a:p>
            <a:pPr marL="0" indent="0" algn="ctr">
              <a:buNone/>
            </a:pPr>
            <a:r>
              <a:rPr lang="en-US" sz="2400">
                <a:latin typeface="Public Sans"/>
                <a:ea typeface="+mn-lt"/>
                <a:cs typeface="+mn-lt"/>
              </a:rPr>
              <a:t>Kaben Smallwood</a:t>
            </a:r>
          </a:p>
          <a:p>
            <a:pPr marL="0" indent="0" algn="ctr">
              <a:buNone/>
            </a:pPr>
            <a:r>
              <a:rPr lang="en-US" sz="2400">
                <a:latin typeface="Public Sans"/>
                <a:ea typeface="+mn-lt"/>
                <a:cs typeface="+mn-lt"/>
              </a:rPr>
              <a:t>President and CEO</a:t>
            </a:r>
          </a:p>
          <a:p>
            <a:pPr marL="0" indent="0" algn="ctr">
              <a:buNone/>
            </a:pPr>
            <a:r>
              <a:rPr lang="en-US" sz="2400">
                <a:latin typeface="Public Sans"/>
                <a:ea typeface="+mn-lt"/>
                <a:cs typeface="+mn-lt"/>
              </a:rPr>
              <a:t>Symbiotic Aquaponic</a:t>
            </a:r>
          </a:p>
          <a:p>
            <a:endParaRPr lang="en-US" sz="2400"/>
          </a:p>
        </p:txBody>
      </p:sp>
      <p:sp>
        <p:nvSpPr>
          <p:cNvPr id="15" name="TextBox 14">
            <a:extLst>
              <a:ext uri="{FF2B5EF4-FFF2-40B4-BE49-F238E27FC236}">
                <a16:creationId xmlns:a16="http://schemas.microsoft.com/office/drawing/2014/main" id="{498B5960-DA82-4FB6-ABFD-9FE4B5016EE1}"/>
              </a:ext>
            </a:extLst>
          </p:cNvPr>
          <p:cNvSpPr txBox="1"/>
          <p:nvPr/>
        </p:nvSpPr>
        <p:spPr>
          <a:xfrm>
            <a:off x="6267486" y="4621063"/>
            <a:ext cx="3821986" cy="1200329"/>
          </a:xfrm>
          <a:prstGeom prst="rect">
            <a:avLst/>
          </a:prstGeom>
          <a:noFill/>
        </p:spPr>
        <p:txBody>
          <a:bodyPr wrap="square" rtlCol="0">
            <a:spAutoFit/>
          </a:bodyPr>
          <a:lstStyle/>
          <a:p>
            <a:pPr marL="0" indent="0" algn="ctr">
              <a:buNone/>
            </a:pPr>
            <a:r>
              <a:rPr lang="en-US" sz="2400">
                <a:latin typeface="Public Sans"/>
                <a:ea typeface="+mn-lt"/>
                <a:cs typeface="+mn-lt"/>
              </a:rPr>
              <a:t>Viraj Puri</a:t>
            </a:r>
          </a:p>
          <a:p>
            <a:pPr marL="0" indent="0" algn="ctr">
              <a:buNone/>
            </a:pPr>
            <a:r>
              <a:rPr lang="en-US" sz="2400">
                <a:latin typeface="Public Sans"/>
              </a:rPr>
              <a:t>CEO and Co-Founder</a:t>
            </a:r>
          </a:p>
          <a:p>
            <a:pPr marL="0" indent="0" algn="ctr">
              <a:buNone/>
            </a:pPr>
            <a:r>
              <a:rPr lang="en-US" sz="2400">
                <a:latin typeface="Public Sans"/>
              </a:rPr>
              <a:t>Gotham Greens</a:t>
            </a:r>
          </a:p>
        </p:txBody>
      </p:sp>
      <p:pic>
        <p:nvPicPr>
          <p:cNvPr id="16" name="Picture 15" descr="USDA logo">
            <a:extLst>
              <a:ext uri="{FF2B5EF4-FFF2-40B4-BE49-F238E27FC236}">
                <a16:creationId xmlns:a16="http://schemas.microsoft.com/office/drawing/2014/main" id="{FF7BE298-0515-499E-8D43-8627C451FC05}"/>
              </a:ext>
            </a:extLst>
          </p:cNvPr>
          <p:cNvPicPr>
            <a:picLocks noChangeAspect="1"/>
          </p:cNvPicPr>
          <p:nvPr/>
        </p:nvPicPr>
        <p:blipFill rotWithShape="1">
          <a:blip r:embed="rId2">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17" name="Rectangle 16">
            <a:extLst>
              <a:ext uri="{FF2B5EF4-FFF2-40B4-BE49-F238E27FC236}">
                <a16:creationId xmlns:a16="http://schemas.microsoft.com/office/drawing/2014/main" id="{2C905D71-43C7-4575-BEFF-1DE85B452923}"/>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icture of Kaben Smallwood">
            <a:extLst>
              <a:ext uri="{FF2B5EF4-FFF2-40B4-BE49-F238E27FC236}">
                <a16:creationId xmlns:a16="http://schemas.microsoft.com/office/drawing/2014/main" id="{C711ADB7-15DB-4BC5-A4DC-27905C77D5A6}"/>
              </a:ext>
            </a:extLst>
          </p:cNvPr>
          <p:cNvPicPr>
            <a:picLocks noChangeAspect="1"/>
          </p:cNvPicPr>
          <p:nvPr/>
        </p:nvPicPr>
        <p:blipFill rotWithShape="1">
          <a:blip r:embed="rId3">
            <a:extLst>
              <a:ext uri="{28A0092B-C50C-407E-A947-70E740481C1C}">
                <a14:useLocalDpi xmlns:a14="http://schemas.microsoft.com/office/drawing/2010/main" val="0"/>
              </a:ext>
            </a:extLst>
          </a:blip>
          <a:srcRect l="21128" r="22129" b="2"/>
          <a:stretch/>
        </p:blipFill>
        <p:spPr>
          <a:xfrm>
            <a:off x="2353198" y="1456767"/>
            <a:ext cx="2670644" cy="3200400"/>
          </a:xfrm>
          <a:prstGeom prst="rect">
            <a:avLst/>
          </a:prstGeom>
          <a:ln>
            <a:noFill/>
          </a:ln>
          <a:effectLst>
            <a:outerShdw blurRad="292100" dist="139700" dir="2700000" algn="tl" rotWithShape="0">
              <a:srgbClr val="333333">
                <a:alpha val="65000"/>
              </a:srgbClr>
            </a:outerShdw>
          </a:effectLst>
        </p:spPr>
      </p:pic>
      <p:pic>
        <p:nvPicPr>
          <p:cNvPr id="12" name="Picture 11" descr="Picture of Viraj Puri">
            <a:extLst>
              <a:ext uri="{FF2B5EF4-FFF2-40B4-BE49-F238E27FC236}">
                <a16:creationId xmlns:a16="http://schemas.microsoft.com/office/drawing/2014/main" id="{6F98BC8E-49F8-4226-8514-74C01F3BA60C}"/>
              </a:ext>
            </a:extLst>
          </p:cNvPr>
          <p:cNvPicPr>
            <a:picLocks noChangeAspect="1"/>
          </p:cNvPicPr>
          <p:nvPr/>
        </p:nvPicPr>
        <p:blipFill rotWithShape="1">
          <a:blip r:embed="rId4">
            <a:extLst>
              <a:ext uri="{28A0092B-C50C-407E-A947-70E740481C1C}">
                <a14:useLocalDpi xmlns:a14="http://schemas.microsoft.com/office/drawing/2010/main" val="0"/>
              </a:ext>
            </a:extLst>
          </a:blip>
          <a:srcRect l="12616" r="13119" b="3"/>
          <a:stretch/>
        </p:blipFill>
        <p:spPr>
          <a:xfrm>
            <a:off x="6843157" y="1420663"/>
            <a:ext cx="2670644" cy="320040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54BDB60B-3849-4F75-9329-6145683C16CE}"/>
              </a:ext>
            </a:extLst>
          </p:cNvPr>
          <p:cNvSpPr>
            <a:spLocks noGrp="1"/>
          </p:cNvSpPr>
          <p:nvPr>
            <p:ph type="sldNum" sz="quarter" idx="12"/>
          </p:nvPr>
        </p:nvSpPr>
        <p:spPr/>
        <p:txBody>
          <a:bodyPr/>
          <a:lstStyle/>
          <a:p>
            <a:fld id="{6DCD8ED2-5AD7-4E5C-BAAD-3F98A3F97B0E}" type="slidenum">
              <a:rPr lang="en-US" smtClean="0"/>
              <a:t>24</a:t>
            </a:fld>
            <a:endParaRPr lang="en-US"/>
          </a:p>
        </p:txBody>
      </p:sp>
    </p:spTree>
    <p:extLst>
      <p:ext uri="{BB962C8B-B14F-4D97-AF65-F5344CB8AC3E}">
        <p14:creationId xmlns:p14="http://schemas.microsoft.com/office/powerpoint/2010/main" val="3558581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F8632-DA75-4AA7-AB63-A47A24ADEAE2}"/>
              </a:ext>
            </a:extLst>
          </p:cNvPr>
          <p:cNvSpPr>
            <a:spLocks noGrp="1"/>
          </p:cNvSpPr>
          <p:nvPr>
            <p:ph idx="1"/>
          </p:nvPr>
        </p:nvSpPr>
        <p:spPr>
          <a:xfrm>
            <a:off x="647272" y="896112"/>
            <a:ext cx="11157735" cy="556766"/>
          </a:xfrm>
        </p:spPr>
        <p:txBody>
          <a:bodyPr vert="horz" lIns="91440" tIns="45720" rIns="91440" bIns="45720" rtlCol="0" anchor="t">
            <a:noAutofit/>
          </a:bodyPr>
          <a:lstStyle/>
          <a:p>
            <a:pPr marL="0" indent="0">
              <a:buNone/>
            </a:pPr>
            <a:r>
              <a:rPr lang="en-US" sz="3600">
                <a:cs typeface="Calibri"/>
              </a:rPr>
              <a:t>2 representatives from an institution of higher education </a:t>
            </a:r>
          </a:p>
        </p:txBody>
      </p:sp>
      <p:sp>
        <p:nvSpPr>
          <p:cNvPr id="14" name="TextBox 13">
            <a:extLst>
              <a:ext uri="{FF2B5EF4-FFF2-40B4-BE49-F238E27FC236}">
                <a16:creationId xmlns:a16="http://schemas.microsoft.com/office/drawing/2014/main" id="{ACCCF77D-5A52-4537-949A-13D901223100}"/>
              </a:ext>
            </a:extLst>
          </p:cNvPr>
          <p:cNvSpPr txBox="1"/>
          <p:nvPr/>
        </p:nvSpPr>
        <p:spPr>
          <a:xfrm>
            <a:off x="1895679" y="4621063"/>
            <a:ext cx="3585682" cy="1200329"/>
          </a:xfrm>
          <a:prstGeom prst="rect">
            <a:avLst/>
          </a:prstGeom>
          <a:noFill/>
        </p:spPr>
        <p:txBody>
          <a:bodyPr wrap="square" rtlCol="0">
            <a:spAutoFit/>
          </a:bodyPr>
          <a:lstStyle/>
          <a:p>
            <a:pPr marL="0" indent="0" algn="ctr">
              <a:buNone/>
            </a:pPr>
            <a:r>
              <a:rPr lang="en-US" sz="2400">
                <a:latin typeface="Public Sans"/>
                <a:ea typeface="+mn-lt"/>
                <a:cs typeface="+mn-lt"/>
              </a:rPr>
              <a:t>John Erwin</a:t>
            </a:r>
          </a:p>
          <a:p>
            <a:pPr marL="0" indent="0" algn="ctr">
              <a:buNone/>
            </a:pPr>
            <a:r>
              <a:rPr lang="en-US" sz="2400">
                <a:latin typeface="Public Sans"/>
                <a:ea typeface="+mn-lt"/>
                <a:cs typeface="+mn-lt"/>
              </a:rPr>
              <a:t>Professor and Chair</a:t>
            </a:r>
          </a:p>
          <a:p>
            <a:pPr algn="ctr"/>
            <a:r>
              <a:rPr lang="en-US" sz="2400"/>
              <a:t>University of Maryland</a:t>
            </a:r>
          </a:p>
        </p:txBody>
      </p:sp>
      <p:sp>
        <p:nvSpPr>
          <p:cNvPr id="15" name="TextBox 14">
            <a:extLst>
              <a:ext uri="{FF2B5EF4-FFF2-40B4-BE49-F238E27FC236}">
                <a16:creationId xmlns:a16="http://schemas.microsoft.com/office/drawing/2014/main" id="{498B5960-DA82-4FB6-ABFD-9FE4B5016EE1}"/>
              </a:ext>
            </a:extLst>
          </p:cNvPr>
          <p:cNvSpPr txBox="1"/>
          <p:nvPr/>
        </p:nvSpPr>
        <p:spPr>
          <a:xfrm>
            <a:off x="6267486" y="4621063"/>
            <a:ext cx="3821986" cy="1200329"/>
          </a:xfrm>
          <a:prstGeom prst="rect">
            <a:avLst/>
          </a:prstGeom>
          <a:noFill/>
        </p:spPr>
        <p:txBody>
          <a:bodyPr wrap="square" rtlCol="0">
            <a:spAutoFit/>
          </a:bodyPr>
          <a:lstStyle/>
          <a:p>
            <a:pPr marL="0" indent="0" algn="ctr">
              <a:buNone/>
            </a:pPr>
            <a:r>
              <a:rPr lang="en-US" sz="2400">
                <a:latin typeface="Public Sans"/>
                <a:ea typeface="+mn-lt"/>
                <a:cs typeface="+mn-lt"/>
              </a:rPr>
              <a:t>Sally Brown</a:t>
            </a:r>
          </a:p>
          <a:p>
            <a:pPr marL="0" indent="0" algn="ctr">
              <a:buNone/>
            </a:pPr>
            <a:r>
              <a:rPr lang="en-US" sz="2400">
                <a:latin typeface="Public Sans"/>
              </a:rPr>
              <a:t>Research Professor</a:t>
            </a:r>
          </a:p>
          <a:p>
            <a:pPr marL="0" indent="0" algn="ctr">
              <a:buNone/>
            </a:pPr>
            <a:r>
              <a:rPr lang="en-US" sz="2400">
                <a:latin typeface="Public Sans"/>
              </a:rPr>
              <a:t>University of Washington</a:t>
            </a:r>
          </a:p>
        </p:txBody>
      </p:sp>
      <p:pic>
        <p:nvPicPr>
          <p:cNvPr id="16" name="Picture 15" descr="USDA logo">
            <a:extLst>
              <a:ext uri="{FF2B5EF4-FFF2-40B4-BE49-F238E27FC236}">
                <a16:creationId xmlns:a16="http://schemas.microsoft.com/office/drawing/2014/main" id="{FF7BE298-0515-499E-8D43-8627C451FC05}"/>
              </a:ext>
            </a:extLst>
          </p:cNvPr>
          <p:cNvPicPr>
            <a:picLocks noChangeAspect="1"/>
          </p:cNvPicPr>
          <p:nvPr/>
        </p:nvPicPr>
        <p:blipFill rotWithShape="1">
          <a:blip r:embed="rId2">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17" name="Rectangle 16">
            <a:extLst>
              <a:ext uri="{FF2B5EF4-FFF2-40B4-BE49-F238E27FC236}">
                <a16:creationId xmlns:a16="http://schemas.microsoft.com/office/drawing/2014/main" id="{2C905D71-43C7-4575-BEFF-1DE85B452923}"/>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icture of John Erwin">
            <a:extLst>
              <a:ext uri="{FF2B5EF4-FFF2-40B4-BE49-F238E27FC236}">
                <a16:creationId xmlns:a16="http://schemas.microsoft.com/office/drawing/2014/main" id="{77C6FB23-824F-4D6F-8EAB-25F5819B38E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51" r="5787"/>
          <a:stretch/>
        </p:blipFill>
        <p:spPr>
          <a:xfrm>
            <a:off x="2448578" y="1478225"/>
            <a:ext cx="2479884" cy="2971800"/>
          </a:xfrm>
          <a:prstGeom prst="rect">
            <a:avLst/>
          </a:prstGeom>
          <a:ln>
            <a:noFill/>
          </a:ln>
          <a:effectLst>
            <a:outerShdw blurRad="292100" dist="139700" dir="2700000" algn="tl" rotWithShape="0">
              <a:srgbClr val="333333">
                <a:alpha val="65000"/>
              </a:srgbClr>
            </a:outerShdw>
          </a:effectLst>
        </p:spPr>
      </p:pic>
      <p:pic>
        <p:nvPicPr>
          <p:cNvPr id="11" name="Picture 10" descr="Picture of Sally Brown">
            <a:extLst>
              <a:ext uri="{FF2B5EF4-FFF2-40B4-BE49-F238E27FC236}">
                <a16:creationId xmlns:a16="http://schemas.microsoft.com/office/drawing/2014/main" id="{649DECE4-DAF5-4F0E-B057-8DDE4C759FB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r="10030"/>
          <a:stretch/>
        </p:blipFill>
        <p:spPr>
          <a:xfrm>
            <a:off x="7132663" y="1481308"/>
            <a:ext cx="2479884" cy="297180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ED3FFA86-CC9D-4ECF-9885-D03F597BFFD8}"/>
              </a:ext>
            </a:extLst>
          </p:cNvPr>
          <p:cNvSpPr>
            <a:spLocks noGrp="1"/>
          </p:cNvSpPr>
          <p:nvPr>
            <p:ph type="sldNum" sz="quarter" idx="12"/>
          </p:nvPr>
        </p:nvSpPr>
        <p:spPr/>
        <p:txBody>
          <a:bodyPr/>
          <a:lstStyle/>
          <a:p>
            <a:fld id="{6DCD8ED2-5AD7-4E5C-BAAD-3F98A3F97B0E}" type="slidenum">
              <a:rPr lang="en-US" smtClean="0"/>
              <a:t>25</a:t>
            </a:fld>
            <a:endParaRPr lang="en-US"/>
          </a:p>
        </p:txBody>
      </p:sp>
    </p:spTree>
    <p:extLst>
      <p:ext uri="{BB962C8B-B14F-4D97-AF65-F5344CB8AC3E}">
        <p14:creationId xmlns:p14="http://schemas.microsoft.com/office/powerpoint/2010/main" val="274710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0F02B7-3AC5-4723-8E3E-12A19861D69A}"/>
              </a:ext>
            </a:extLst>
          </p:cNvPr>
          <p:cNvSpPr>
            <a:spLocks noGrp="1"/>
          </p:cNvSpPr>
          <p:nvPr>
            <p:ph idx="1"/>
          </p:nvPr>
        </p:nvSpPr>
        <p:spPr>
          <a:xfrm>
            <a:off x="748074" y="999050"/>
            <a:ext cx="10605728" cy="4962838"/>
          </a:xfrm>
        </p:spPr>
        <p:txBody>
          <a:bodyPr vert="horz" lIns="91440" tIns="45720" rIns="91440" bIns="45720" rtlCol="0" anchor="t">
            <a:normAutofit/>
          </a:bodyPr>
          <a:lstStyle/>
          <a:p>
            <a:pPr marL="0" indent="0">
              <a:buNone/>
            </a:pPr>
            <a:r>
              <a:rPr lang="en-US">
                <a:latin typeface="Source Sans Pro" panose="020B0503030403020204" pitchFamily="34" charset="0"/>
                <a:ea typeface="Source Sans Pro" panose="020B0503030403020204" pitchFamily="34" charset="0"/>
                <a:cs typeface="+mn-lt"/>
              </a:rPr>
              <a:t>1 individual who represents a nonprofit organization</a:t>
            </a:r>
            <a:endParaRPr lang="en-US">
              <a:latin typeface="Source Sans Pro" panose="020B0503030403020204" pitchFamily="34" charset="0"/>
              <a:ea typeface="Source Sans Pro" panose="020B0503030403020204" pitchFamily="34" charset="0"/>
              <a:cs typeface="Calibri"/>
            </a:endParaRPr>
          </a:p>
          <a:p>
            <a:r>
              <a:rPr lang="en-US" sz="2400">
                <a:latin typeface="Public Sans"/>
                <a:ea typeface="+mn-lt"/>
                <a:cs typeface="+mn-lt"/>
              </a:rPr>
              <a:t>Dr. Carl Wallace </a:t>
            </a:r>
          </a:p>
          <a:p>
            <a:pPr marL="0" indent="0">
              <a:buNone/>
            </a:pPr>
            <a:r>
              <a:rPr lang="en-US" sz="2400">
                <a:latin typeface="Public Sans"/>
                <a:ea typeface="+mn-lt"/>
                <a:cs typeface="+mn-lt"/>
              </a:rPr>
              <a:t>   </a:t>
            </a:r>
            <a:r>
              <a:rPr lang="en-US" sz="2400">
                <a:latin typeface="Public Sans"/>
              </a:rPr>
              <a:t>Chief Operating Officer</a:t>
            </a:r>
          </a:p>
          <a:p>
            <a:pPr marL="0" indent="0">
              <a:buNone/>
            </a:pPr>
            <a:r>
              <a:rPr lang="en-US" sz="2400">
                <a:latin typeface="Public Sans"/>
              </a:rPr>
              <a:t>   Abundant Life Farm</a:t>
            </a:r>
            <a:endParaRPr lang="en-US" sz="2400">
              <a:latin typeface="Public Sans"/>
              <a:cs typeface="Calibri" panose="020F0502020204030204"/>
            </a:endParaRPr>
          </a:p>
          <a:p>
            <a:pPr marL="0" indent="0">
              <a:buNone/>
            </a:pPr>
            <a:r>
              <a:rPr lang="en-US" sz="2400">
                <a:latin typeface="Public Sans"/>
                <a:cs typeface="Calibri" panose="020F0502020204030204"/>
              </a:rPr>
              <a:t>          </a:t>
            </a:r>
          </a:p>
          <a:p>
            <a:pPr marL="0" indent="0">
              <a:buNone/>
            </a:pPr>
            <a:r>
              <a:rPr lang="en-US">
                <a:latin typeface="Source Sans Pro" panose="020B0503030403020204" pitchFamily="34" charset="0"/>
                <a:ea typeface="Source Sans Pro" panose="020B0503030403020204" pitchFamily="34" charset="0"/>
                <a:cs typeface="+mn-lt"/>
              </a:rPr>
              <a:t>1 individual who represents business and economic </a:t>
            </a:r>
          </a:p>
          <a:p>
            <a:pPr marL="0" indent="0">
              <a:buNone/>
            </a:pPr>
            <a:r>
              <a:rPr lang="en-US">
                <a:latin typeface="Public Sans"/>
                <a:ea typeface="+mn-lt"/>
                <a:cs typeface="+mn-lt"/>
              </a:rPr>
              <a:t>development</a:t>
            </a:r>
            <a:endParaRPr lang="en-US" sz="2400">
              <a:latin typeface="Public Sans"/>
              <a:cs typeface="Calibri" panose="020F0502020204030204"/>
            </a:endParaRPr>
          </a:p>
          <a:p>
            <a:r>
              <a:rPr lang="en-US" sz="2400">
                <a:latin typeface="Public Sans"/>
                <a:ea typeface="+mn-lt"/>
                <a:cs typeface="+mn-lt"/>
              </a:rPr>
              <a:t>John Lebeaux</a:t>
            </a:r>
          </a:p>
          <a:p>
            <a:pPr marL="0" indent="0">
              <a:buNone/>
            </a:pPr>
            <a:r>
              <a:rPr lang="en-US" sz="2400">
                <a:latin typeface="Public Sans"/>
              </a:rPr>
              <a:t>  Commissioner</a:t>
            </a:r>
          </a:p>
          <a:p>
            <a:pPr marL="0" indent="0">
              <a:buNone/>
            </a:pPr>
            <a:r>
              <a:rPr lang="en-US" sz="2400">
                <a:latin typeface="Public Sans"/>
              </a:rPr>
              <a:t>  Massachusetts Department of Agricultural Resources (MDAR)</a:t>
            </a:r>
          </a:p>
          <a:p>
            <a:endParaRPr lang="en-US">
              <a:ea typeface="+mn-lt"/>
              <a:cs typeface="+mn-lt"/>
            </a:endParaRPr>
          </a:p>
          <a:p>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p:txBody>
      </p:sp>
      <p:sp>
        <p:nvSpPr>
          <p:cNvPr id="2" name="Slide Number Placeholder 1">
            <a:extLst>
              <a:ext uri="{FF2B5EF4-FFF2-40B4-BE49-F238E27FC236}">
                <a16:creationId xmlns:a16="http://schemas.microsoft.com/office/drawing/2014/main" id="{C67FEA96-21AC-498F-B4E4-DF80BE038014}"/>
              </a:ext>
            </a:extLst>
          </p:cNvPr>
          <p:cNvSpPr>
            <a:spLocks noGrp="1"/>
          </p:cNvSpPr>
          <p:nvPr>
            <p:ph type="sldNum" sz="quarter" idx="12"/>
          </p:nvPr>
        </p:nvSpPr>
        <p:spPr/>
        <p:txBody>
          <a:bodyPr/>
          <a:lstStyle/>
          <a:p>
            <a:fld id="{6DCD8ED2-5AD7-4E5C-BAAD-3F98A3F97B0E}" type="slidenum">
              <a:rPr lang="en-US" smtClean="0"/>
              <a:t>26</a:t>
            </a:fld>
            <a:endParaRPr lang="en-US"/>
          </a:p>
        </p:txBody>
      </p:sp>
      <p:pic>
        <p:nvPicPr>
          <p:cNvPr id="6" name="Picture 5" descr="Picture of Reverend Dr. Carl P. Wallace">
            <a:extLst>
              <a:ext uri="{FF2B5EF4-FFF2-40B4-BE49-F238E27FC236}">
                <a16:creationId xmlns:a16="http://schemas.microsoft.com/office/drawing/2014/main" id="{A86EF539-A5B6-446C-BA6D-E47143122610}"/>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 b="14316"/>
          <a:stretch/>
        </p:blipFill>
        <p:spPr>
          <a:xfrm>
            <a:off x="9159892" y="475515"/>
            <a:ext cx="2193910" cy="2694823"/>
          </a:xfrm>
          <a:prstGeom prst="rect">
            <a:avLst/>
          </a:prstGeom>
          <a:ln>
            <a:noFill/>
          </a:ln>
          <a:effectLst>
            <a:outerShdw blurRad="292100" dist="139700" dir="2700000" algn="tl" rotWithShape="0">
              <a:srgbClr val="333333">
                <a:alpha val="65000"/>
              </a:srgbClr>
            </a:outerShdw>
          </a:effectLst>
        </p:spPr>
      </p:pic>
      <p:pic>
        <p:nvPicPr>
          <p:cNvPr id="7" name="Picture 6" descr="Picture of John Lebeaux">
            <a:extLst>
              <a:ext uri="{FF2B5EF4-FFF2-40B4-BE49-F238E27FC236}">
                <a16:creationId xmlns:a16="http://schemas.microsoft.com/office/drawing/2014/main" id="{21DECC82-151C-4666-8CC2-57FA67D0D6E3}"/>
              </a:ext>
            </a:extLst>
          </p:cNvPr>
          <p:cNvPicPr>
            <a:picLocks noChangeAspect="1"/>
          </p:cNvPicPr>
          <p:nvPr/>
        </p:nvPicPr>
        <p:blipFill rotWithShape="1">
          <a:blip r:embed="rId4">
            <a:extLst>
              <a:ext uri="{28A0092B-C50C-407E-A947-70E740481C1C}">
                <a14:useLocalDpi xmlns:a14="http://schemas.microsoft.com/office/drawing/2010/main" val="0"/>
              </a:ext>
            </a:extLst>
          </a:blip>
          <a:srcRect r="-2" b="14316"/>
          <a:stretch/>
        </p:blipFill>
        <p:spPr>
          <a:xfrm>
            <a:off x="9159892" y="3376705"/>
            <a:ext cx="2193909" cy="2629099"/>
          </a:xfrm>
          <a:prstGeom prst="rect">
            <a:avLst/>
          </a:prstGeom>
          <a:ln>
            <a:noFill/>
          </a:ln>
          <a:effectLst>
            <a:outerShdw blurRad="292100" dist="139700" dir="2700000" algn="tl" rotWithShape="0">
              <a:srgbClr val="333333">
                <a:alpha val="65000"/>
              </a:srgbClr>
            </a:outerShdw>
          </a:effectLst>
        </p:spPr>
      </p:pic>
      <p:pic>
        <p:nvPicPr>
          <p:cNvPr id="8" name="Picture 7" descr="USDA logo">
            <a:extLst>
              <a:ext uri="{FF2B5EF4-FFF2-40B4-BE49-F238E27FC236}">
                <a16:creationId xmlns:a16="http://schemas.microsoft.com/office/drawing/2014/main" id="{A544691D-F204-430F-8115-F1B84BCC1E4C}"/>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9" name="Rectangle 8">
            <a:extLst>
              <a:ext uri="{FF2B5EF4-FFF2-40B4-BE49-F238E27FC236}">
                <a16:creationId xmlns:a16="http://schemas.microsoft.com/office/drawing/2014/main" id="{AC8AF577-4F07-413C-9A30-6BB931833ADB}"/>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749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8DBB2-BAC0-4234-A017-616B1430B766}"/>
              </a:ext>
            </a:extLst>
          </p:cNvPr>
          <p:cNvSpPr>
            <a:spLocks noGrp="1"/>
          </p:cNvSpPr>
          <p:nvPr>
            <p:ph idx="1"/>
          </p:nvPr>
        </p:nvSpPr>
        <p:spPr>
          <a:xfrm>
            <a:off x="838198" y="1140571"/>
            <a:ext cx="10704050" cy="5293595"/>
          </a:xfrm>
        </p:spPr>
        <p:txBody>
          <a:bodyPr vert="horz" lIns="91440" tIns="45720" rIns="91440" bIns="45720" rtlCol="0" anchor="t">
            <a:normAutofit/>
          </a:bodyPr>
          <a:lstStyle/>
          <a:p>
            <a:pPr marL="0" indent="0">
              <a:buNone/>
            </a:pPr>
            <a:r>
              <a:rPr lang="en-US">
                <a:latin typeface="Source Sans Pro" panose="020B0503030403020204" pitchFamily="34" charset="0"/>
                <a:ea typeface="Source Sans Pro" panose="020B0503030403020204" pitchFamily="34" charset="0"/>
                <a:cs typeface="+mn-lt"/>
              </a:rPr>
              <a:t>1 individual with supply chain experience</a:t>
            </a:r>
          </a:p>
          <a:p>
            <a:r>
              <a:rPr lang="en-US" sz="2400">
                <a:latin typeface="Public Sans"/>
                <a:cs typeface="Calibri"/>
              </a:rPr>
              <a:t>Zachari Curtis</a:t>
            </a:r>
          </a:p>
          <a:p>
            <a:pPr marL="0" indent="0">
              <a:buNone/>
            </a:pPr>
            <a:r>
              <a:rPr lang="en-US" sz="2400">
                <a:latin typeface="Public Sans"/>
              </a:rPr>
              <a:t>  Operations Director</a:t>
            </a:r>
          </a:p>
          <a:p>
            <a:pPr marL="0" indent="0">
              <a:buNone/>
            </a:pPr>
            <a:r>
              <a:rPr lang="en-US" sz="2400">
                <a:latin typeface="Public Sans"/>
              </a:rPr>
              <a:t>  Dreaming Out Loud, Inc.</a:t>
            </a:r>
          </a:p>
          <a:p>
            <a:endParaRPr lang="en-US" sz="2400">
              <a:latin typeface="Public Sans"/>
              <a:cs typeface="Calibri"/>
            </a:endParaRPr>
          </a:p>
          <a:p>
            <a:pPr marL="0" indent="0">
              <a:buNone/>
            </a:pPr>
            <a:r>
              <a:rPr lang="en-US" sz="2600">
                <a:latin typeface="Source Sans Pro" panose="020B0503030403020204" pitchFamily="34" charset="0"/>
                <a:ea typeface="Source Sans Pro" panose="020B0503030403020204" pitchFamily="34" charset="0"/>
                <a:cs typeface="+mn-lt"/>
              </a:rPr>
              <a:t>1 individual from a financing entity</a:t>
            </a:r>
            <a:endParaRPr lang="en-US" sz="2600">
              <a:latin typeface="Source Sans Pro" panose="020B0503030403020204" pitchFamily="34" charset="0"/>
              <a:ea typeface="Source Sans Pro" panose="020B0503030403020204" pitchFamily="34" charset="0"/>
              <a:cs typeface="Calibri"/>
            </a:endParaRPr>
          </a:p>
          <a:p>
            <a:r>
              <a:rPr lang="en-US" sz="2400">
                <a:latin typeface="Public Sans"/>
                <a:ea typeface="+mn-lt"/>
                <a:cs typeface="+mn-lt"/>
              </a:rPr>
              <a:t>Allison Paap</a:t>
            </a:r>
          </a:p>
          <a:p>
            <a:pPr marL="0" indent="0">
              <a:buNone/>
            </a:pPr>
            <a:r>
              <a:rPr lang="en-US" sz="2400">
                <a:latin typeface="Public Sans"/>
              </a:rPr>
              <a:t>   Vice President-Lending Manger</a:t>
            </a:r>
          </a:p>
          <a:p>
            <a:pPr marL="0" indent="0">
              <a:buNone/>
            </a:pPr>
            <a:r>
              <a:rPr lang="en-US" sz="2400">
                <a:latin typeface="Public Sans"/>
              </a:rPr>
              <a:t>   American AgCredit</a:t>
            </a:r>
          </a:p>
          <a:p>
            <a:endParaRPr lang="en-US">
              <a:ea typeface="+mn-lt"/>
              <a:cs typeface="+mn-lt"/>
            </a:endParaRPr>
          </a:p>
          <a:p>
            <a:endParaRPr lang="en-US">
              <a:cs typeface="Calibri"/>
            </a:endParaRPr>
          </a:p>
        </p:txBody>
      </p:sp>
      <p:sp>
        <p:nvSpPr>
          <p:cNvPr id="2" name="Slide Number Placeholder 1">
            <a:extLst>
              <a:ext uri="{FF2B5EF4-FFF2-40B4-BE49-F238E27FC236}">
                <a16:creationId xmlns:a16="http://schemas.microsoft.com/office/drawing/2014/main" id="{AF57F5C2-3F70-4482-88B5-2BF96AC74343}"/>
              </a:ext>
            </a:extLst>
          </p:cNvPr>
          <p:cNvSpPr>
            <a:spLocks noGrp="1"/>
          </p:cNvSpPr>
          <p:nvPr>
            <p:ph type="sldNum" sz="quarter" idx="12"/>
          </p:nvPr>
        </p:nvSpPr>
        <p:spPr/>
        <p:txBody>
          <a:bodyPr/>
          <a:lstStyle/>
          <a:p>
            <a:fld id="{6DCD8ED2-5AD7-4E5C-BAAD-3F98A3F97B0E}" type="slidenum">
              <a:rPr lang="en-US" smtClean="0"/>
              <a:t>27</a:t>
            </a:fld>
            <a:endParaRPr lang="en-US"/>
          </a:p>
        </p:txBody>
      </p:sp>
      <p:sp>
        <p:nvSpPr>
          <p:cNvPr id="6" name="Rectangle 5">
            <a:extLst>
              <a:ext uri="{FF2B5EF4-FFF2-40B4-BE49-F238E27FC236}">
                <a16:creationId xmlns:a16="http://schemas.microsoft.com/office/drawing/2014/main" id="{EA37C99C-9C5F-4781-9785-89184B5ABC26}"/>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SDA logo">
            <a:extLst>
              <a:ext uri="{FF2B5EF4-FFF2-40B4-BE49-F238E27FC236}">
                <a16:creationId xmlns:a16="http://schemas.microsoft.com/office/drawing/2014/main" id="{25AA0534-FF8F-40B9-82A4-34331CFBCA7E}"/>
              </a:ext>
            </a:extLst>
          </p:cNvPr>
          <p:cNvPicPr>
            <a:picLocks noChangeAspect="1"/>
          </p:cNvPicPr>
          <p:nvPr/>
        </p:nvPicPr>
        <p:blipFill rotWithShape="1">
          <a:blip r:embed="rId2">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pic>
        <p:nvPicPr>
          <p:cNvPr id="8" name="Picture 7" descr="Picture of Zachari Curtis">
            <a:extLst>
              <a:ext uri="{FF2B5EF4-FFF2-40B4-BE49-F238E27FC236}">
                <a16:creationId xmlns:a16="http://schemas.microsoft.com/office/drawing/2014/main" id="{A189722B-8852-4D50-968A-3836B90F19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390" b="6732"/>
          <a:stretch/>
        </p:blipFill>
        <p:spPr>
          <a:xfrm>
            <a:off x="7541656" y="190750"/>
            <a:ext cx="2362725" cy="2831402"/>
          </a:xfrm>
          <a:prstGeom prst="rect">
            <a:avLst/>
          </a:prstGeom>
          <a:ln>
            <a:noFill/>
          </a:ln>
          <a:effectLst>
            <a:outerShdw blurRad="292100" dist="139700" dir="2700000" algn="tl" rotWithShape="0">
              <a:srgbClr val="333333">
                <a:alpha val="65000"/>
              </a:srgbClr>
            </a:outerShdw>
          </a:effectLst>
        </p:spPr>
      </p:pic>
      <p:pic>
        <p:nvPicPr>
          <p:cNvPr id="9" name="Picture 8" descr="Picture of Allison Paap">
            <a:extLst>
              <a:ext uri="{FF2B5EF4-FFF2-40B4-BE49-F238E27FC236}">
                <a16:creationId xmlns:a16="http://schemas.microsoft.com/office/drawing/2014/main" id="{FB53D8D7-697D-48B0-8118-5ABFDB3E2FE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136"/>
          <a:stretch/>
        </p:blipFill>
        <p:spPr>
          <a:xfrm>
            <a:off x="7541656" y="3144382"/>
            <a:ext cx="2440546" cy="2924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0731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BD223-8A3C-4466-A193-4333B064FAB1}"/>
              </a:ext>
            </a:extLst>
          </p:cNvPr>
          <p:cNvSpPr>
            <a:spLocks noGrp="1"/>
          </p:cNvSpPr>
          <p:nvPr>
            <p:ph idx="1"/>
          </p:nvPr>
        </p:nvSpPr>
        <p:spPr>
          <a:xfrm>
            <a:off x="783185" y="926713"/>
            <a:ext cx="10625630" cy="1206355"/>
          </a:xfrm>
        </p:spPr>
        <p:txBody>
          <a:bodyPr vert="horz" lIns="91440" tIns="45720" rIns="91440" bIns="45720" rtlCol="0" anchor="t">
            <a:normAutofit/>
          </a:bodyPr>
          <a:lstStyle/>
          <a:p>
            <a:pPr marL="0" indent="0" algn="ctr">
              <a:buNone/>
            </a:pPr>
            <a:r>
              <a:rPr lang="en-US">
                <a:latin typeface="Source Sans Pro" panose="020B0503030403020204" pitchFamily="34" charset="0"/>
                <a:ea typeface="Source Sans Pro" panose="020B0503030403020204" pitchFamily="34" charset="0"/>
                <a:cs typeface="Calibri"/>
              </a:rPr>
              <a:t>2 individuals with related experience or expertise in urban, emerging agriculture production practices</a:t>
            </a:r>
            <a:endParaRPr lang="en-US">
              <a:latin typeface="Source Sans Pro" panose="020B0503030403020204" pitchFamily="34" charset="0"/>
              <a:ea typeface="Source Sans Pro" panose="020B0503030403020204" pitchFamily="34" charset="0"/>
              <a:cs typeface="+mn-lt"/>
            </a:endParaRPr>
          </a:p>
          <a:p>
            <a:pPr>
              <a:buFont typeface="Arial"/>
              <a:buChar char="•"/>
            </a:pPr>
            <a:endParaRPr lang="en-US">
              <a:ea typeface="+mn-lt"/>
              <a:cs typeface="+mn-lt"/>
            </a:endParaRPr>
          </a:p>
          <a:p>
            <a:pPr marL="0" indent="0">
              <a:buNone/>
            </a:pP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pPr marL="0" indent="0">
              <a:buNone/>
            </a:pPr>
            <a:endParaRPr lang="en-US">
              <a:ea typeface="+mn-lt"/>
              <a:cs typeface="+mn-lt"/>
            </a:endParaRPr>
          </a:p>
        </p:txBody>
      </p:sp>
      <p:sp>
        <p:nvSpPr>
          <p:cNvPr id="6" name="Slide Number Placeholder 5">
            <a:extLst>
              <a:ext uri="{FF2B5EF4-FFF2-40B4-BE49-F238E27FC236}">
                <a16:creationId xmlns:a16="http://schemas.microsoft.com/office/drawing/2014/main" id="{9ADEDD22-0B80-4A93-B910-9EBA92F95426}"/>
              </a:ext>
            </a:extLst>
          </p:cNvPr>
          <p:cNvSpPr>
            <a:spLocks noGrp="1"/>
          </p:cNvSpPr>
          <p:nvPr>
            <p:ph type="sldNum" sz="quarter" idx="12"/>
          </p:nvPr>
        </p:nvSpPr>
        <p:spPr/>
        <p:txBody>
          <a:bodyPr/>
          <a:lstStyle/>
          <a:p>
            <a:fld id="{6DCD8ED2-5AD7-4E5C-BAAD-3F98A3F97B0E}" type="slidenum">
              <a:rPr lang="en-US" smtClean="0"/>
              <a:t>28</a:t>
            </a:fld>
            <a:endParaRPr lang="en-US"/>
          </a:p>
        </p:txBody>
      </p:sp>
      <p:pic>
        <p:nvPicPr>
          <p:cNvPr id="7" name="Picture 6" descr="USDA logo">
            <a:extLst>
              <a:ext uri="{FF2B5EF4-FFF2-40B4-BE49-F238E27FC236}">
                <a16:creationId xmlns:a16="http://schemas.microsoft.com/office/drawing/2014/main" id="{BD7EA1CA-AA3D-4A2C-87E2-F8E1DA201896}"/>
              </a:ext>
            </a:extLst>
          </p:cNvPr>
          <p:cNvPicPr>
            <a:picLocks noChangeAspect="1"/>
          </p:cNvPicPr>
          <p:nvPr/>
        </p:nvPicPr>
        <p:blipFill rotWithShape="1">
          <a:blip r:embed="rId2">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8" name="Rectangle 7">
            <a:extLst>
              <a:ext uri="{FF2B5EF4-FFF2-40B4-BE49-F238E27FC236}">
                <a16:creationId xmlns:a16="http://schemas.microsoft.com/office/drawing/2014/main" id="{8018A45D-FE90-457D-A2CE-F864320D0972}"/>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icture of Angela Mason">
            <a:extLst>
              <a:ext uri="{FF2B5EF4-FFF2-40B4-BE49-F238E27FC236}">
                <a16:creationId xmlns:a16="http://schemas.microsoft.com/office/drawing/2014/main" id="{67D2D3A5-28AE-4E17-AD25-33B737F6A320}"/>
              </a:ext>
            </a:extLst>
          </p:cNvPr>
          <p:cNvPicPr>
            <a:picLocks noChangeAspect="1"/>
          </p:cNvPicPr>
          <p:nvPr/>
        </p:nvPicPr>
        <p:blipFill rotWithShape="1">
          <a:blip r:embed="rId3">
            <a:extLst>
              <a:ext uri="{28A0092B-C50C-407E-A947-70E740481C1C}">
                <a14:useLocalDpi xmlns:a14="http://schemas.microsoft.com/office/drawing/2010/main" val="0"/>
              </a:ext>
            </a:extLst>
          </a:blip>
          <a:srcRect r="1" b="20010"/>
          <a:stretch/>
        </p:blipFill>
        <p:spPr>
          <a:xfrm>
            <a:off x="2465185" y="1865232"/>
            <a:ext cx="2216865" cy="265660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34F31F3-6162-412C-BF42-C3ECBBCACA22}"/>
              </a:ext>
            </a:extLst>
          </p:cNvPr>
          <p:cNvSpPr txBox="1"/>
          <p:nvPr/>
        </p:nvSpPr>
        <p:spPr>
          <a:xfrm>
            <a:off x="1895679" y="4621063"/>
            <a:ext cx="3585682" cy="1569660"/>
          </a:xfrm>
          <a:prstGeom prst="rect">
            <a:avLst/>
          </a:prstGeom>
          <a:noFill/>
        </p:spPr>
        <p:txBody>
          <a:bodyPr wrap="square" rtlCol="0">
            <a:spAutoFit/>
          </a:bodyPr>
          <a:lstStyle/>
          <a:p>
            <a:pPr marL="0" indent="0" algn="ctr">
              <a:buNone/>
            </a:pPr>
            <a:r>
              <a:rPr lang="en-US" sz="2400">
                <a:latin typeface="Public Sans"/>
                <a:ea typeface="+mn-lt"/>
                <a:cs typeface="+mn-lt"/>
              </a:rPr>
              <a:t>Angela Mason</a:t>
            </a:r>
          </a:p>
          <a:p>
            <a:pPr marL="0" indent="0" algn="ctr">
              <a:buNone/>
            </a:pPr>
            <a:r>
              <a:rPr lang="en-US" sz="2400">
                <a:latin typeface="Public Sans"/>
                <a:ea typeface="+mn-lt"/>
                <a:cs typeface="+mn-lt"/>
              </a:rPr>
              <a:t>Senior Director </a:t>
            </a:r>
          </a:p>
          <a:p>
            <a:pPr marL="0" indent="0" algn="ctr">
              <a:buNone/>
            </a:pPr>
            <a:r>
              <a:rPr lang="en-US" sz="2400">
                <a:latin typeface="Public Sans"/>
                <a:ea typeface="+mn-lt"/>
                <a:cs typeface="+mn-lt"/>
              </a:rPr>
              <a:t>Shangri La Botanical Garden and Nature Center</a:t>
            </a:r>
            <a:endParaRPr lang="en-US" sz="2400"/>
          </a:p>
        </p:txBody>
      </p:sp>
      <p:pic>
        <p:nvPicPr>
          <p:cNvPr id="11" name="Picture 10" descr="Picture of Tara Chardwick">
            <a:extLst>
              <a:ext uri="{FF2B5EF4-FFF2-40B4-BE49-F238E27FC236}">
                <a16:creationId xmlns:a16="http://schemas.microsoft.com/office/drawing/2014/main" id="{6091227F-989F-4BA8-8E10-963754EEBB9D}"/>
              </a:ext>
            </a:extLst>
          </p:cNvPr>
          <p:cNvPicPr>
            <a:picLocks noChangeAspect="1"/>
          </p:cNvPicPr>
          <p:nvPr/>
        </p:nvPicPr>
        <p:blipFill rotWithShape="1">
          <a:blip r:embed="rId4">
            <a:extLst>
              <a:ext uri="{28A0092B-C50C-407E-A947-70E740481C1C}">
                <a14:useLocalDpi xmlns:a14="http://schemas.microsoft.com/office/drawing/2010/main" val="0"/>
              </a:ext>
            </a:extLst>
          </a:blip>
          <a:srcRect r="3" b="20311"/>
          <a:stretch/>
        </p:blipFill>
        <p:spPr>
          <a:xfrm>
            <a:off x="7111076" y="1782104"/>
            <a:ext cx="2286232" cy="273973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3B538C8-77D9-4FA9-8F43-41AC40AAED6B}"/>
              </a:ext>
            </a:extLst>
          </p:cNvPr>
          <p:cNvSpPr txBox="1"/>
          <p:nvPr/>
        </p:nvSpPr>
        <p:spPr>
          <a:xfrm>
            <a:off x="6396520" y="4598721"/>
            <a:ext cx="3585682" cy="1569660"/>
          </a:xfrm>
          <a:prstGeom prst="rect">
            <a:avLst/>
          </a:prstGeom>
          <a:noFill/>
        </p:spPr>
        <p:txBody>
          <a:bodyPr wrap="square" rtlCol="0">
            <a:spAutoFit/>
          </a:bodyPr>
          <a:lstStyle/>
          <a:p>
            <a:pPr marL="0" indent="0" algn="ctr">
              <a:buNone/>
            </a:pPr>
            <a:r>
              <a:rPr lang="en-US" sz="2400">
                <a:latin typeface="Public Sans"/>
                <a:ea typeface="+mn-lt"/>
                <a:cs typeface="+mn-lt"/>
              </a:rPr>
              <a:t>Tara Chadwick</a:t>
            </a:r>
          </a:p>
          <a:p>
            <a:pPr marL="0" indent="0" algn="ctr">
              <a:buNone/>
            </a:pPr>
            <a:r>
              <a:rPr lang="en-US" sz="2400">
                <a:latin typeface="Public Sans"/>
                <a:ea typeface="+mn-lt"/>
                <a:cs typeface="+mn-lt"/>
              </a:rPr>
              <a:t>Urban Farmer/Producer</a:t>
            </a:r>
          </a:p>
          <a:p>
            <a:pPr marL="0" indent="0" algn="ctr">
              <a:buNone/>
            </a:pPr>
            <a:r>
              <a:rPr lang="en-US" sz="2400">
                <a:latin typeface="Public Sans"/>
                <a:ea typeface="+mn-lt"/>
                <a:cs typeface="+mn-lt"/>
              </a:rPr>
              <a:t>Home Beautiful Park Civic Association</a:t>
            </a:r>
            <a:endParaRPr lang="en-US" sz="2400"/>
          </a:p>
        </p:txBody>
      </p:sp>
    </p:spTree>
    <p:extLst>
      <p:ext uri="{BB962C8B-B14F-4D97-AF65-F5344CB8AC3E}">
        <p14:creationId xmlns:p14="http://schemas.microsoft.com/office/powerpoint/2010/main" val="3825320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69B2A0-BD0E-4D7E-B0D0-40A27C51F22D}"/>
              </a:ext>
            </a:extLst>
          </p:cNvPr>
          <p:cNvSpPr txBox="1"/>
          <p:nvPr/>
        </p:nvSpPr>
        <p:spPr>
          <a:xfrm>
            <a:off x="681318" y="2126215"/>
            <a:ext cx="1102658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u="sng">
                <a:latin typeface="Public Sans"/>
                <a:cs typeface="Arial"/>
              </a:rPr>
              <a:t>The Committee Initial Appointments:</a:t>
            </a:r>
          </a:p>
          <a:p>
            <a:pPr marL="914400" indent="-457200">
              <a:buFont typeface="Arial"/>
              <a:buChar char="•"/>
            </a:pPr>
            <a:r>
              <a:rPr lang="en-US" sz="2600">
                <a:latin typeface="Public Sans"/>
                <a:ea typeface="+mn-lt"/>
                <a:cs typeface="+mn-lt"/>
              </a:rPr>
              <a:t>4 of the members have been appointed to a term of 3 years;</a:t>
            </a:r>
            <a:endParaRPr lang="en-US" sz="2600">
              <a:latin typeface="Public Sans"/>
              <a:cs typeface="Calibri"/>
            </a:endParaRPr>
          </a:p>
          <a:p>
            <a:pPr marL="914400" lvl="1" indent="-457200">
              <a:buFont typeface="Arial"/>
              <a:buChar char="•"/>
            </a:pPr>
            <a:r>
              <a:rPr lang="en-US" sz="2600">
                <a:latin typeface="Public Sans"/>
                <a:ea typeface="+mn-lt"/>
                <a:cs typeface="+mn-lt"/>
              </a:rPr>
              <a:t>4 of the members have been be appointed for a term of 2 years; and</a:t>
            </a:r>
            <a:endParaRPr lang="en-US" sz="2600">
              <a:latin typeface="Public Sans"/>
              <a:cs typeface="Calibri" panose="020F0502020204030204"/>
            </a:endParaRPr>
          </a:p>
          <a:p>
            <a:pPr marL="914400" lvl="1" indent="-457200">
              <a:buFont typeface="Arial"/>
              <a:buChar char="•"/>
            </a:pPr>
            <a:r>
              <a:rPr lang="en-US" sz="2600">
                <a:latin typeface="Public Sans"/>
                <a:ea typeface="+mn-lt"/>
                <a:cs typeface="+mn-lt"/>
              </a:rPr>
              <a:t>4 of the members have been appointed for a term of 1 year.</a:t>
            </a:r>
          </a:p>
          <a:p>
            <a:pPr marL="914400" lvl="1" indent="-457200">
              <a:buFont typeface="Arial"/>
              <a:buChar char="•"/>
            </a:pPr>
            <a:r>
              <a:rPr lang="en-US" sz="2600">
                <a:latin typeface="Public Sans"/>
                <a:cs typeface="Calibri"/>
              </a:rPr>
              <a:t>Vacancies on the Committee will be posted on </a:t>
            </a:r>
            <a:r>
              <a:rPr lang="en-US" sz="2600">
                <a:latin typeface="Public Sans"/>
                <a:ea typeface="+mn-lt"/>
                <a:cs typeface="+mn-lt"/>
                <a:hlinkClick r:id="rId3"/>
              </a:rPr>
              <a:t>https://www.farmers.gov/urban</a:t>
            </a:r>
          </a:p>
          <a:p>
            <a:pPr marL="914400" lvl="1" indent="-457200">
              <a:buFont typeface="Arial"/>
              <a:buChar char="•"/>
            </a:pPr>
            <a:r>
              <a:rPr lang="en-US" sz="2600">
                <a:latin typeface="Public Sans"/>
                <a:cs typeface="Calibri"/>
              </a:rPr>
              <a:t>Vacancies will be filled</a:t>
            </a:r>
            <a:r>
              <a:rPr lang="en-US" sz="2600">
                <a:latin typeface="Public Sans"/>
                <a:ea typeface="+mn-lt"/>
                <a:cs typeface="+mn-lt"/>
              </a:rPr>
              <a:t> as soon as practicable in the same manner as the original appointment.</a:t>
            </a:r>
            <a:endParaRPr lang="en-US" sz="2600">
              <a:latin typeface="Public Sans"/>
              <a:cs typeface="Calibri"/>
            </a:endParaRPr>
          </a:p>
          <a:p>
            <a:pPr lvl="1"/>
            <a:endParaRPr lang="en-US" sz="2600">
              <a:latin typeface="Public Sans"/>
              <a:cs typeface="Calibri"/>
            </a:endParaRPr>
          </a:p>
        </p:txBody>
      </p:sp>
      <p:sp>
        <p:nvSpPr>
          <p:cNvPr id="6" name="Rectangle 5">
            <a:extLst>
              <a:ext uri="{FF2B5EF4-FFF2-40B4-BE49-F238E27FC236}">
                <a16:creationId xmlns:a16="http://schemas.microsoft.com/office/drawing/2014/main" id="{B7BB5C89-01F1-4252-B301-F9955333A6C5}"/>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SDA logo">
            <a:extLst>
              <a:ext uri="{FF2B5EF4-FFF2-40B4-BE49-F238E27FC236}">
                <a16:creationId xmlns:a16="http://schemas.microsoft.com/office/drawing/2014/main" id="{69C75ECF-0BD3-491D-9A70-3B846A3408C4}"/>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11" name="Title 1">
            <a:extLst>
              <a:ext uri="{FF2B5EF4-FFF2-40B4-BE49-F238E27FC236}">
                <a16:creationId xmlns:a16="http://schemas.microsoft.com/office/drawing/2014/main" id="{E843A8A7-F8C6-4C3F-9835-A5691AAF5099}"/>
              </a:ext>
            </a:extLst>
          </p:cNvPr>
          <p:cNvSpPr>
            <a:spLocks noGrp="1"/>
          </p:cNvSpPr>
          <p:nvPr>
            <p:ph type="title"/>
          </p:nvPr>
        </p:nvSpPr>
        <p:spPr>
          <a:xfrm>
            <a:off x="569259" y="953102"/>
            <a:ext cx="11053481" cy="1186187"/>
          </a:xfrm>
        </p:spPr>
        <p:txBody>
          <a:bodyPr>
            <a:normAutofit fontScale="90000"/>
          </a:bodyPr>
          <a:lstStyle/>
          <a:p>
            <a:pPr algn="ctr"/>
            <a:r>
              <a:rPr lang="en-US" sz="4000">
                <a:latin typeface="Source Sans Pro" panose="020B0503030403020204" pitchFamily="34" charset="0"/>
                <a:ea typeface="Source Sans Pro" panose="020B0503030403020204" pitchFamily="34" charset="0"/>
                <a:cs typeface="+mj-lt"/>
              </a:rPr>
              <a:t>Urban Agriculture and Innovative Production Advisory Committee (UAIPAC)</a:t>
            </a:r>
            <a:endParaRPr lang="en-US" sz="4000">
              <a:latin typeface="Source Sans Pro" panose="020B0503030403020204" pitchFamily="34" charset="0"/>
              <a:ea typeface="Source Sans Pro" panose="020B0503030403020204" pitchFamily="34" charset="0"/>
              <a:cs typeface="Calibri Light"/>
            </a:endParaRPr>
          </a:p>
        </p:txBody>
      </p:sp>
      <p:sp>
        <p:nvSpPr>
          <p:cNvPr id="2" name="Slide Number Placeholder 1">
            <a:extLst>
              <a:ext uri="{FF2B5EF4-FFF2-40B4-BE49-F238E27FC236}">
                <a16:creationId xmlns:a16="http://schemas.microsoft.com/office/drawing/2014/main" id="{47393AA1-F93C-4AF7-B181-0677C220D080}"/>
              </a:ext>
            </a:extLst>
          </p:cNvPr>
          <p:cNvSpPr>
            <a:spLocks noGrp="1"/>
          </p:cNvSpPr>
          <p:nvPr>
            <p:ph type="sldNum" sz="quarter" idx="12"/>
          </p:nvPr>
        </p:nvSpPr>
        <p:spPr/>
        <p:txBody>
          <a:bodyPr/>
          <a:lstStyle/>
          <a:p>
            <a:fld id="{6DCD8ED2-5AD7-4E5C-BAAD-3F98A3F97B0E}" type="slidenum">
              <a:rPr lang="en-US" smtClean="0"/>
              <a:t>29</a:t>
            </a:fld>
            <a:endParaRPr lang="en-US"/>
          </a:p>
        </p:txBody>
      </p:sp>
    </p:spTree>
    <p:extLst>
      <p:ext uri="{BB962C8B-B14F-4D97-AF65-F5344CB8AC3E}">
        <p14:creationId xmlns:p14="http://schemas.microsoft.com/office/powerpoint/2010/main" val="406530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A50D-E9E0-4466-92D9-E263C7A430EE}"/>
              </a:ext>
            </a:extLst>
          </p:cNvPr>
          <p:cNvSpPr>
            <a:spLocks noGrp="1"/>
          </p:cNvSpPr>
          <p:nvPr>
            <p:ph type="title"/>
          </p:nvPr>
        </p:nvSpPr>
        <p:spPr>
          <a:xfrm>
            <a:off x="1214667" y="733222"/>
            <a:ext cx="8969062" cy="806938"/>
          </a:xfrm>
        </p:spPr>
        <p:txBody>
          <a:bodyPr lIns="91440" tIns="45720" rIns="91440" bIns="45720" anchor="t">
            <a:normAutofit/>
          </a:bodyPr>
          <a:lstStyle/>
          <a:p>
            <a:pPr algn="ctr"/>
            <a:r>
              <a:rPr lang="en-US" sz="4100">
                <a:solidFill>
                  <a:schemeClr val="tx1"/>
                </a:solidFill>
                <a:latin typeface="Source Sans Pro" panose="020B0503030403020204" pitchFamily="34" charset="0"/>
                <a:ea typeface="Source Sans Pro" panose="020B0503030403020204" pitchFamily="34" charset="0"/>
                <a:cs typeface="Arial" panose="020B0604020202020204" pitchFamily="34" charset="0"/>
              </a:rPr>
              <a:t>Urban Ag History</a:t>
            </a:r>
          </a:p>
        </p:txBody>
      </p:sp>
      <p:sp>
        <p:nvSpPr>
          <p:cNvPr id="2" name="Rectangle 1">
            <a:extLst>
              <a:ext uri="{FF2B5EF4-FFF2-40B4-BE49-F238E27FC236}">
                <a16:creationId xmlns:a16="http://schemas.microsoft.com/office/drawing/2014/main" id="{9A42FF95-6F7D-4722-BCAC-0921B1217A95}"/>
              </a:ext>
            </a:extLst>
          </p:cNvPr>
          <p:cNvSpPr/>
          <p:nvPr/>
        </p:nvSpPr>
        <p:spPr>
          <a:xfrm>
            <a:off x="0" y="4989250"/>
            <a:ext cx="838201" cy="186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239EFCE-CF5A-4E02-8B45-A068DE198B8F}"/>
              </a:ext>
            </a:extLst>
          </p:cNvPr>
          <p:cNvSpPr>
            <a:spLocks noGrp="1"/>
          </p:cNvSpPr>
          <p:nvPr>
            <p:ph idx="1"/>
          </p:nvPr>
        </p:nvSpPr>
        <p:spPr>
          <a:xfrm>
            <a:off x="181487" y="1540160"/>
            <a:ext cx="5443458" cy="4076464"/>
          </a:xfrm>
        </p:spPr>
        <p:txBody>
          <a:bodyPr lIns="91440" tIns="45720" rIns="91440" bIns="45720" anchor="t">
            <a:noAutofit/>
          </a:bodyPr>
          <a:lstStyle/>
          <a:p>
            <a:pPr marL="342900" indent="-342900">
              <a:buFont typeface="Arial" panose="020B0604020202020204" pitchFamily="34" charset="0"/>
              <a:buChar char="•"/>
            </a:pPr>
            <a:r>
              <a:rPr lang="en-US" sz="2400">
                <a:solidFill>
                  <a:schemeClr val="tx1"/>
                </a:solidFill>
                <a:latin typeface="Public Sans"/>
                <a:cs typeface="Arial" panose="020B0604020202020204" pitchFamily="34" charset="0"/>
              </a:rPr>
              <a:t>Panic of 1893 – 430 acres fed 975 families</a:t>
            </a:r>
          </a:p>
          <a:p>
            <a:pPr marL="342900" indent="-342900">
              <a:buFont typeface="Arial" panose="020B0604020202020204" pitchFamily="34" charset="0"/>
              <a:buChar char="•"/>
            </a:pPr>
            <a:r>
              <a:rPr lang="en-US" sz="2400" b="0">
                <a:solidFill>
                  <a:schemeClr val="tx1"/>
                </a:solidFill>
                <a:latin typeface="Public Sans"/>
                <a:cs typeface="Arial" panose="020B0604020202020204" pitchFamily="34" charset="0"/>
              </a:rPr>
              <a:t>WWI – 5 million ‘war gardens’ produced 528 million pound of food</a:t>
            </a:r>
          </a:p>
          <a:p>
            <a:pPr marL="342900" indent="-342900">
              <a:buFont typeface="Arial" panose="020B0604020202020204" pitchFamily="34" charset="0"/>
              <a:buChar char="•"/>
            </a:pPr>
            <a:r>
              <a:rPr lang="en-US" sz="2400">
                <a:solidFill>
                  <a:schemeClr val="tx1"/>
                </a:solidFill>
                <a:latin typeface="Public Sans"/>
                <a:cs typeface="Arial" panose="020B0604020202020204" pitchFamily="34" charset="0"/>
              </a:rPr>
              <a:t>Great Depression </a:t>
            </a:r>
            <a:r>
              <a:rPr lang="en-US" sz="2400" b="0">
                <a:solidFill>
                  <a:schemeClr val="tx1"/>
                </a:solidFill>
                <a:latin typeface="Public Sans"/>
                <a:cs typeface="Arial" panose="020B0604020202020204" pitchFamily="34" charset="0"/>
              </a:rPr>
              <a:t>–gardens fed 23 million households</a:t>
            </a:r>
          </a:p>
          <a:p>
            <a:pPr marL="342900" indent="-342900">
              <a:buFont typeface="Arial" panose="020B0604020202020204" pitchFamily="34" charset="0"/>
              <a:buChar char="•"/>
            </a:pPr>
            <a:r>
              <a:rPr lang="en-US" sz="2400">
                <a:solidFill>
                  <a:schemeClr val="tx1"/>
                </a:solidFill>
                <a:latin typeface="Public Sans"/>
                <a:cs typeface="Arial" panose="020B0604020202020204" pitchFamily="34" charset="0"/>
              </a:rPr>
              <a:t>WWII – 20 million ‘victory gardens’ produced ½ the country’s produce</a:t>
            </a:r>
          </a:p>
          <a:p>
            <a:pPr marL="342900" indent="-342900">
              <a:buFont typeface="Arial" panose="020B0604020202020204" pitchFamily="34" charset="0"/>
              <a:buChar char="•"/>
            </a:pPr>
            <a:r>
              <a:rPr lang="en-US" sz="2400" b="0">
                <a:solidFill>
                  <a:schemeClr val="tx1"/>
                </a:solidFill>
                <a:latin typeface="Public Sans"/>
                <a:cs typeface="Arial" panose="020B0604020202020204" pitchFamily="34" charset="0"/>
              </a:rPr>
              <a:t>Civil Rights</a:t>
            </a:r>
            <a:r>
              <a:rPr lang="en-US" sz="2400">
                <a:solidFill>
                  <a:schemeClr val="tx1"/>
                </a:solidFill>
                <a:latin typeface="Public Sans"/>
                <a:cs typeface="Arial" panose="020B0604020202020204" pitchFamily="34" charset="0"/>
              </a:rPr>
              <a:t> Era– inspired grassroots movement for food justice and sovereignty</a:t>
            </a:r>
            <a:endParaRPr lang="en-US" sz="2400" b="0">
              <a:solidFill>
                <a:schemeClr val="tx1"/>
              </a:solidFill>
              <a:latin typeface="Public Sans"/>
              <a:cs typeface="Arial" panose="020B0604020202020204" pitchFamily="34" charset="0"/>
            </a:endParaRPr>
          </a:p>
        </p:txBody>
      </p:sp>
      <p:pic>
        <p:nvPicPr>
          <p:cNvPr id="5" name="Picture 6">
            <a:extLst>
              <a:ext uri="{FF2B5EF4-FFF2-40B4-BE49-F238E27FC236}">
                <a16:creationId xmlns:a16="http://schemas.microsoft.com/office/drawing/2014/main" id="{74316977-3CD1-4277-A52C-DB14A0F8F8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6131" y="1540161"/>
            <a:ext cx="5061202" cy="4016250"/>
          </a:xfrm>
          <a:prstGeom prst="rect">
            <a:avLst/>
          </a:prstGeom>
        </p:spPr>
      </p:pic>
      <p:sp>
        <p:nvSpPr>
          <p:cNvPr id="7" name="TextBox 6">
            <a:extLst>
              <a:ext uri="{FF2B5EF4-FFF2-40B4-BE49-F238E27FC236}">
                <a16:creationId xmlns:a16="http://schemas.microsoft.com/office/drawing/2014/main" id="{630DE3A0-7777-4237-849B-97838606981B}"/>
              </a:ext>
            </a:extLst>
          </p:cNvPr>
          <p:cNvSpPr txBox="1"/>
          <p:nvPr/>
        </p:nvSpPr>
        <p:spPr>
          <a:xfrm>
            <a:off x="5624945" y="5556411"/>
            <a:ext cx="50157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 Medium" panose="02000604030000020004"/>
                <a:ea typeface="+mn-ea"/>
                <a:cs typeface="+mn-cs"/>
              </a:rPr>
              <a:t>WWII Victory Garden in San Francisco</a:t>
            </a:r>
          </a:p>
        </p:txBody>
      </p:sp>
      <p:sp>
        <p:nvSpPr>
          <p:cNvPr id="8" name="Rectangle 7">
            <a:extLst>
              <a:ext uri="{FF2B5EF4-FFF2-40B4-BE49-F238E27FC236}">
                <a16:creationId xmlns:a16="http://schemas.microsoft.com/office/drawing/2014/main" id="{A7017205-94A9-407E-BF9F-F9C2DD973DC2}"/>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SDA Logo">
            <a:extLst>
              <a:ext uri="{FF2B5EF4-FFF2-40B4-BE49-F238E27FC236}">
                <a16:creationId xmlns:a16="http://schemas.microsoft.com/office/drawing/2014/main" id="{D2AAF25A-4FC7-479A-AA2D-74FEFF8E233D}"/>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Tree>
    <p:extLst>
      <p:ext uri="{BB962C8B-B14F-4D97-AF65-F5344CB8AC3E}">
        <p14:creationId xmlns:p14="http://schemas.microsoft.com/office/powerpoint/2010/main" val="177886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4B814-0300-47DA-89CF-C87BDE442068}"/>
              </a:ext>
            </a:extLst>
          </p:cNvPr>
          <p:cNvSpPr>
            <a:spLocks noGrp="1"/>
          </p:cNvSpPr>
          <p:nvPr>
            <p:ph idx="1"/>
          </p:nvPr>
        </p:nvSpPr>
        <p:spPr>
          <a:xfrm>
            <a:off x="422259" y="2082299"/>
            <a:ext cx="7866157" cy="3521359"/>
          </a:xfrm>
        </p:spPr>
        <p:txBody>
          <a:bodyPr vert="horz" lIns="91440" tIns="45720" rIns="91440" bIns="45720" rtlCol="0" anchor="t">
            <a:normAutofit/>
          </a:bodyPr>
          <a:lstStyle/>
          <a:p>
            <a:pPr marL="0" indent="0">
              <a:buNone/>
            </a:pPr>
            <a:r>
              <a:rPr lang="en-US" sz="2600" b="1" u="sng">
                <a:latin typeface="Public Sans"/>
                <a:ea typeface="+mn-lt"/>
                <a:cs typeface="+mn-lt"/>
              </a:rPr>
              <a:t>Committee Duties:</a:t>
            </a:r>
          </a:p>
          <a:p>
            <a:pPr marL="685800">
              <a:spcBef>
                <a:spcPts val="500"/>
              </a:spcBef>
              <a:buFont typeface="Arial"/>
            </a:pPr>
            <a:r>
              <a:rPr lang="en-US" sz="2600">
                <a:latin typeface="Public Sans"/>
                <a:ea typeface="+mn-lt"/>
                <a:cs typeface="+mn-lt"/>
              </a:rPr>
              <a:t>Develop recommendations and advise the Director</a:t>
            </a:r>
            <a:endParaRPr lang="en-US" sz="2600">
              <a:solidFill>
                <a:srgbClr val="FF0000"/>
              </a:solidFill>
              <a:latin typeface="Public Sans"/>
              <a:ea typeface="+mn-lt"/>
              <a:cs typeface="+mn-lt"/>
            </a:endParaRPr>
          </a:p>
          <a:p>
            <a:pPr marL="685800">
              <a:spcBef>
                <a:spcPts val="500"/>
              </a:spcBef>
              <a:buFont typeface="Arial"/>
            </a:pPr>
            <a:r>
              <a:rPr lang="en-US" sz="2600">
                <a:latin typeface="Public Sans"/>
                <a:ea typeface="+mn-lt"/>
                <a:cs typeface="+mn-lt"/>
              </a:rPr>
              <a:t>Evaluate and review ongoing research</a:t>
            </a:r>
          </a:p>
          <a:p>
            <a:pPr marL="685800">
              <a:spcBef>
                <a:spcPts val="500"/>
              </a:spcBef>
              <a:buFont typeface="Arial"/>
            </a:pPr>
            <a:r>
              <a:rPr lang="en-US" sz="2600">
                <a:latin typeface="Public Sans"/>
                <a:ea typeface="+mn-lt"/>
                <a:cs typeface="+mn-lt"/>
              </a:rPr>
              <a:t>Identify new and existing barriers </a:t>
            </a:r>
          </a:p>
          <a:p>
            <a:pPr marL="685800">
              <a:spcBef>
                <a:spcPts val="500"/>
              </a:spcBef>
              <a:buFont typeface="Arial"/>
            </a:pPr>
            <a:r>
              <a:rPr lang="en-US" sz="2600">
                <a:latin typeface="Public Sans"/>
                <a:ea typeface="+mn-lt"/>
                <a:cs typeface="+mn-lt"/>
              </a:rPr>
              <a:t>Provide additional assistance to the Director as appropriate.</a:t>
            </a:r>
            <a:endParaRPr lang="en-US">
              <a:latin typeface="Public Sans"/>
              <a:cs typeface="Calibri"/>
            </a:endParaRPr>
          </a:p>
        </p:txBody>
      </p:sp>
      <p:pic>
        <p:nvPicPr>
          <p:cNvPr id="5" name="Picture 5" descr="Picture of Community Garden">
            <a:extLst>
              <a:ext uri="{FF2B5EF4-FFF2-40B4-BE49-F238E27FC236}">
                <a16:creationId xmlns:a16="http://schemas.microsoft.com/office/drawing/2014/main" id="{FB870978-DFA8-4D19-B6A4-C834F60F4F91}"/>
              </a:ext>
            </a:extLst>
          </p:cNvPr>
          <p:cNvPicPr>
            <a:picLocks noChangeAspect="1"/>
          </p:cNvPicPr>
          <p:nvPr/>
        </p:nvPicPr>
        <p:blipFill>
          <a:blip r:embed="rId3"/>
          <a:stretch>
            <a:fillRect/>
          </a:stretch>
        </p:blipFill>
        <p:spPr>
          <a:xfrm>
            <a:off x="8807764" y="1621203"/>
            <a:ext cx="2707341" cy="3934300"/>
          </a:xfrm>
          <a:prstGeom prst="rect">
            <a:avLst/>
          </a:prstGeom>
        </p:spPr>
      </p:pic>
      <p:sp>
        <p:nvSpPr>
          <p:cNvPr id="6" name="Rectangle 5">
            <a:extLst>
              <a:ext uri="{FF2B5EF4-FFF2-40B4-BE49-F238E27FC236}">
                <a16:creationId xmlns:a16="http://schemas.microsoft.com/office/drawing/2014/main" id="{19C0BACB-566F-4F82-B1E5-B5DDDE7FEB36}"/>
              </a:ext>
            </a:extLst>
          </p:cNvPr>
          <p:cNvSpPr/>
          <p:nvPr/>
        </p:nvSpPr>
        <p:spPr>
          <a:xfrm>
            <a:off x="0" y="677682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SDA logo">
            <a:extLst>
              <a:ext uri="{FF2B5EF4-FFF2-40B4-BE49-F238E27FC236}">
                <a16:creationId xmlns:a16="http://schemas.microsoft.com/office/drawing/2014/main" id="{FBD8DB1B-5752-4DF7-BA7A-BBA9546456D4}"/>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11" name="Title 1">
            <a:extLst>
              <a:ext uri="{FF2B5EF4-FFF2-40B4-BE49-F238E27FC236}">
                <a16:creationId xmlns:a16="http://schemas.microsoft.com/office/drawing/2014/main" id="{1A64BA43-8920-4873-B280-220C76298196}"/>
              </a:ext>
            </a:extLst>
          </p:cNvPr>
          <p:cNvSpPr>
            <a:spLocks noGrp="1"/>
          </p:cNvSpPr>
          <p:nvPr>
            <p:ph type="title"/>
          </p:nvPr>
        </p:nvSpPr>
        <p:spPr>
          <a:xfrm>
            <a:off x="569259" y="990804"/>
            <a:ext cx="11053481" cy="1186187"/>
          </a:xfrm>
        </p:spPr>
        <p:txBody>
          <a:bodyPr>
            <a:normAutofit fontScale="90000"/>
          </a:bodyPr>
          <a:lstStyle/>
          <a:p>
            <a:pPr algn="ctr"/>
            <a:r>
              <a:rPr lang="en-US" sz="4000">
                <a:latin typeface="Source Sans Pro" panose="020B0503030403020204" pitchFamily="34" charset="0"/>
                <a:ea typeface="Source Sans Pro" panose="020B0503030403020204" pitchFamily="34" charset="0"/>
                <a:cs typeface="+mj-lt"/>
              </a:rPr>
              <a:t>Urban Agriculture and Innovative Production Advisory Committee (UAIPAC)</a:t>
            </a:r>
            <a:endParaRPr lang="en-US" sz="4000">
              <a:latin typeface="Source Sans Pro" panose="020B0503030403020204" pitchFamily="34" charset="0"/>
              <a:ea typeface="Source Sans Pro" panose="020B0503030403020204" pitchFamily="34" charset="0"/>
              <a:cs typeface="Calibri Light"/>
            </a:endParaRPr>
          </a:p>
        </p:txBody>
      </p:sp>
      <p:sp>
        <p:nvSpPr>
          <p:cNvPr id="2" name="Slide Number Placeholder 1">
            <a:extLst>
              <a:ext uri="{FF2B5EF4-FFF2-40B4-BE49-F238E27FC236}">
                <a16:creationId xmlns:a16="http://schemas.microsoft.com/office/drawing/2014/main" id="{ADDD62DC-F85F-418C-B8D5-9480D71F2B8C}"/>
              </a:ext>
            </a:extLst>
          </p:cNvPr>
          <p:cNvSpPr>
            <a:spLocks noGrp="1"/>
          </p:cNvSpPr>
          <p:nvPr>
            <p:ph type="sldNum" sz="quarter" idx="12"/>
          </p:nvPr>
        </p:nvSpPr>
        <p:spPr/>
        <p:txBody>
          <a:bodyPr/>
          <a:lstStyle/>
          <a:p>
            <a:fld id="{6DCD8ED2-5AD7-4E5C-BAAD-3F98A3F97B0E}" type="slidenum">
              <a:rPr lang="en-US" smtClean="0"/>
              <a:t>30</a:t>
            </a:fld>
            <a:endParaRPr lang="en-US"/>
          </a:p>
        </p:txBody>
      </p:sp>
    </p:spTree>
    <p:extLst>
      <p:ext uri="{BB962C8B-B14F-4D97-AF65-F5344CB8AC3E}">
        <p14:creationId xmlns:p14="http://schemas.microsoft.com/office/powerpoint/2010/main" val="130159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EDCD-FC72-445A-A190-E60F29984532}"/>
              </a:ext>
            </a:extLst>
          </p:cNvPr>
          <p:cNvSpPr>
            <a:spLocks noGrp="1"/>
          </p:cNvSpPr>
          <p:nvPr>
            <p:ph type="title"/>
          </p:nvPr>
        </p:nvSpPr>
        <p:spPr>
          <a:xfrm>
            <a:off x="692458" y="963210"/>
            <a:ext cx="11095590" cy="1119975"/>
          </a:xfrm>
        </p:spPr>
        <p:txBody>
          <a:bodyPr>
            <a:noAutofit/>
          </a:bodyPr>
          <a:lstStyle/>
          <a:p>
            <a:r>
              <a:rPr lang="en-US" sz="3600">
                <a:latin typeface="Source Sans Pro" panose="020B0503030403020204" pitchFamily="34" charset="0"/>
                <a:ea typeface="Source Sans Pro" panose="020B0503030403020204" pitchFamily="34" charset="0"/>
              </a:rPr>
              <a:t>Designated Federal Official (DFO) Role and Responsibilities</a:t>
            </a:r>
          </a:p>
        </p:txBody>
      </p:sp>
      <p:sp>
        <p:nvSpPr>
          <p:cNvPr id="3" name="Content Placeholder 2">
            <a:extLst>
              <a:ext uri="{FF2B5EF4-FFF2-40B4-BE49-F238E27FC236}">
                <a16:creationId xmlns:a16="http://schemas.microsoft.com/office/drawing/2014/main" id="{11C92BA2-54FC-4827-B4BD-A4FD9DEA36F8}"/>
              </a:ext>
            </a:extLst>
          </p:cNvPr>
          <p:cNvSpPr>
            <a:spLocks noGrp="1"/>
          </p:cNvSpPr>
          <p:nvPr>
            <p:ph idx="1"/>
          </p:nvPr>
        </p:nvSpPr>
        <p:spPr>
          <a:xfrm>
            <a:off x="692458" y="2165130"/>
            <a:ext cx="10412792" cy="3682091"/>
          </a:xfrm>
        </p:spPr>
        <p:txBody>
          <a:bodyPr vert="horz" lIns="91440" tIns="45720" rIns="91440" bIns="45720" rtlCol="0" anchor="t">
            <a:normAutofit/>
          </a:bodyPr>
          <a:lstStyle/>
          <a:p>
            <a:r>
              <a:rPr lang="en-US" sz="2600">
                <a:latin typeface="Public Sans"/>
              </a:rPr>
              <a:t>Ensure compliance with the Federal Advisory Committee Act Data Base (FACA-DB)</a:t>
            </a:r>
            <a:endParaRPr lang="en-US" sz="2600">
              <a:latin typeface="Public Sans"/>
              <a:cs typeface="Calibri" panose="020F0502020204030204"/>
            </a:endParaRPr>
          </a:p>
          <a:p>
            <a:r>
              <a:rPr lang="en-US" sz="2600">
                <a:latin typeface="Public Sans"/>
              </a:rPr>
              <a:t>Call, attend, and adjourn committee meetings;</a:t>
            </a:r>
          </a:p>
          <a:p>
            <a:r>
              <a:rPr lang="en-US" sz="2600">
                <a:latin typeface="Public Sans"/>
              </a:rPr>
              <a:t>Approve agendas;</a:t>
            </a:r>
          </a:p>
          <a:p>
            <a:r>
              <a:rPr lang="en-US" sz="2600">
                <a:latin typeface="Public Sans"/>
              </a:rPr>
              <a:t>Maintain required records on costs and membership;</a:t>
            </a:r>
          </a:p>
          <a:p>
            <a:r>
              <a:rPr lang="en-US" sz="2600">
                <a:latin typeface="Public Sans"/>
              </a:rPr>
              <a:t>Maintain records for availability to the public; and</a:t>
            </a:r>
          </a:p>
          <a:p>
            <a:r>
              <a:rPr lang="en-US" sz="2600">
                <a:latin typeface="Public Sans"/>
              </a:rPr>
              <a:t>Provide copies of committee reports to the Committee Management Officer.</a:t>
            </a:r>
          </a:p>
        </p:txBody>
      </p:sp>
      <p:pic>
        <p:nvPicPr>
          <p:cNvPr id="5" name="Picture 4" descr="USDA logo">
            <a:extLst>
              <a:ext uri="{FF2B5EF4-FFF2-40B4-BE49-F238E27FC236}">
                <a16:creationId xmlns:a16="http://schemas.microsoft.com/office/drawing/2014/main" id="{D6B30E6B-BDE6-44D5-8375-295805CE482E}"/>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6" name="Rectangle 5">
            <a:extLst>
              <a:ext uri="{FF2B5EF4-FFF2-40B4-BE49-F238E27FC236}">
                <a16:creationId xmlns:a16="http://schemas.microsoft.com/office/drawing/2014/main" id="{3D37FA5B-0F22-464F-A46B-944AC341D602}"/>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8F2360D-4D63-4876-A5A7-9084688CD5C3}"/>
              </a:ext>
            </a:extLst>
          </p:cNvPr>
          <p:cNvSpPr>
            <a:spLocks noGrp="1"/>
          </p:cNvSpPr>
          <p:nvPr>
            <p:ph type="sldNum" sz="quarter" idx="12"/>
          </p:nvPr>
        </p:nvSpPr>
        <p:spPr/>
        <p:txBody>
          <a:bodyPr/>
          <a:lstStyle/>
          <a:p>
            <a:fld id="{6DCD8ED2-5AD7-4E5C-BAAD-3F98A3F97B0E}" type="slidenum">
              <a:rPr lang="en-US" smtClean="0"/>
              <a:t>31</a:t>
            </a:fld>
            <a:endParaRPr lang="en-US"/>
          </a:p>
        </p:txBody>
      </p:sp>
    </p:spTree>
    <p:extLst>
      <p:ext uri="{BB962C8B-B14F-4D97-AF65-F5344CB8AC3E}">
        <p14:creationId xmlns:p14="http://schemas.microsoft.com/office/powerpoint/2010/main" val="3425827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E521-1FEA-4C88-AF7B-68D3427F5348}"/>
              </a:ext>
            </a:extLst>
          </p:cNvPr>
          <p:cNvSpPr>
            <a:spLocks noGrp="1"/>
          </p:cNvSpPr>
          <p:nvPr>
            <p:ph type="title"/>
          </p:nvPr>
        </p:nvSpPr>
        <p:spPr>
          <a:xfrm>
            <a:off x="838200" y="1162693"/>
            <a:ext cx="10515600" cy="705267"/>
          </a:xfrm>
        </p:spPr>
        <p:txBody>
          <a:bodyPr>
            <a:noAutofit/>
          </a:bodyPr>
          <a:lstStyle/>
          <a:p>
            <a:r>
              <a:rPr lang="en-US" sz="4100">
                <a:latin typeface="Source Sans Pro" panose="020B0503030403020204" pitchFamily="34" charset="0"/>
                <a:ea typeface="Source Sans Pro" panose="020B0503030403020204" pitchFamily="34" charset="0"/>
              </a:rPr>
              <a:t>UAIPAC Chair, Role and Responsibilities</a:t>
            </a:r>
          </a:p>
        </p:txBody>
      </p:sp>
      <p:sp>
        <p:nvSpPr>
          <p:cNvPr id="3" name="Content Placeholder 2">
            <a:extLst>
              <a:ext uri="{FF2B5EF4-FFF2-40B4-BE49-F238E27FC236}">
                <a16:creationId xmlns:a16="http://schemas.microsoft.com/office/drawing/2014/main" id="{C78C225E-E6D1-46E6-8287-96B7E9B260A7}"/>
              </a:ext>
            </a:extLst>
          </p:cNvPr>
          <p:cNvSpPr>
            <a:spLocks noGrp="1"/>
          </p:cNvSpPr>
          <p:nvPr>
            <p:ph idx="1"/>
          </p:nvPr>
        </p:nvSpPr>
        <p:spPr>
          <a:xfrm>
            <a:off x="838200" y="2013680"/>
            <a:ext cx="10515600" cy="3634142"/>
          </a:xfrm>
        </p:spPr>
        <p:txBody>
          <a:bodyPr>
            <a:normAutofit/>
          </a:bodyPr>
          <a:lstStyle/>
          <a:p>
            <a:r>
              <a:rPr lang="en-US">
                <a:latin typeface="Public Sans"/>
              </a:rPr>
              <a:t>Leadership: understand FACA requirements, ethics, bylaws, key issues, etc.</a:t>
            </a:r>
          </a:p>
          <a:p>
            <a:r>
              <a:rPr lang="en-US">
                <a:latin typeface="Public Sans"/>
              </a:rPr>
              <a:t>Knows the agenda and agency-needs more than any other member</a:t>
            </a:r>
          </a:p>
          <a:p>
            <a:r>
              <a:rPr lang="en-US">
                <a:latin typeface="Public Sans"/>
              </a:rPr>
              <a:t>Help identify fact-finding needs</a:t>
            </a:r>
          </a:p>
          <a:p>
            <a:r>
              <a:rPr lang="en-US">
                <a:latin typeface="Public Sans"/>
              </a:rPr>
              <a:t>Problems with members</a:t>
            </a:r>
          </a:p>
          <a:p>
            <a:r>
              <a:rPr lang="en-US">
                <a:latin typeface="Public Sans"/>
              </a:rPr>
              <a:t>Certify minutes within 90 calendar days</a:t>
            </a:r>
          </a:p>
          <a:p>
            <a:pPr marL="0" indent="0">
              <a:buNone/>
            </a:pPr>
            <a:endParaRPr lang="en-US">
              <a:latin typeface="Public Sans"/>
            </a:endParaRPr>
          </a:p>
        </p:txBody>
      </p:sp>
      <p:pic>
        <p:nvPicPr>
          <p:cNvPr id="5" name="Picture 4" descr="USDA logo">
            <a:extLst>
              <a:ext uri="{FF2B5EF4-FFF2-40B4-BE49-F238E27FC236}">
                <a16:creationId xmlns:a16="http://schemas.microsoft.com/office/drawing/2014/main" id="{99586D05-C435-46BF-B212-7681C0DB546C}"/>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81429"/>
            <a:ext cx="2838984" cy="614683"/>
          </a:xfrm>
          <a:prstGeom prst="rect">
            <a:avLst/>
          </a:prstGeom>
        </p:spPr>
      </p:pic>
      <p:sp>
        <p:nvSpPr>
          <p:cNvPr id="6" name="Rectangle 5">
            <a:extLst>
              <a:ext uri="{FF2B5EF4-FFF2-40B4-BE49-F238E27FC236}">
                <a16:creationId xmlns:a16="http://schemas.microsoft.com/office/drawing/2014/main" id="{FA670D40-C4D4-4E19-B13D-88B5CCB7DB67}"/>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BC48B08-6D8F-4FAE-A7F0-D68D66838DFE}"/>
              </a:ext>
            </a:extLst>
          </p:cNvPr>
          <p:cNvSpPr>
            <a:spLocks noGrp="1"/>
          </p:cNvSpPr>
          <p:nvPr>
            <p:ph type="sldNum" sz="quarter" idx="12"/>
          </p:nvPr>
        </p:nvSpPr>
        <p:spPr/>
        <p:txBody>
          <a:bodyPr/>
          <a:lstStyle/>
          <a:p>
            <a:fld id="{6DCD8ED2-5AD7-4E5C-BAAD-3F98A3F97B0E}" type="slidenum">
              <a:rPr lang="en-US" smtClean="0"/>
              <a:t>32</a:t>
            </a:fld>
            <a:endParaRPr lang="en-US"/>
          </a:p>
        </p:txBody>
      </p:sp>
    </p:spTree>
    <p:extLst>
      <p:ext uri="{BB962C8B-B14F-4D97-AF65-F5344CB8AC3E}">
        <p14:creationId xmlns:p14="http://schemas.microsoft.com/office/powerpoint/2010/main" val="9922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E521-1FEA-4C88-AF7B-68D3427F5348}"/>
              </a:ext>
            </a:extLst>
          </p:cNvPr>
          <p:cNvSpPr>
            <a:spLocks noGrp="1"/>
          </p:cNvSpPr>
          <p:nvPr>
            <p:ph type="title"/>
          </p:nvPr>
        </p:nvSpPr>
        <p:spPr>
          <a:xfrm>
            <a:off x="481361" y="1100344"/>
            <a:ext cx="9822478" cy="705267"/>
          </a:xfrm>
        </p:spPr>
        <p:txBody>
          <a:bodyPr>
            <a:noAutofit/>
          </a:bodyPr>
          <a:lstStyle/>
          <a:p>
            <a:r>
              <a:rPr lang="en-US" sz="4100">
                <a:latin typeface="Source Sans Pro" panose="020B0503030403020204" pitchFamily="34" charset="0"/>
                <a:ea typeface="Source Sans Pro" panose="020B0503030403020204" pitchFamily="34" charset="0"/>
              </a:rPr>
              <a:t>UAIPAC Vice Chair, Role and Responsibilities</a:t>
            </a:r>
          </a:p>
        </p:txBody>
      </p:sp>
      <p:sp>
        <p:nvSpPr>
          <p:cNvPr id="3" name="Content Placeholder 2">
            <a:extLst>
              <a:ext uri="{FF2B5EF4-FFF2-40B4-BE49-F238E27FC236}">
                <a16:creationId xmlns:a16="http://schemas.microsoft.com/office/drawing/2014/main" id="{C78C225E-E6D1-46E6-8287-96B7E9B260A7}"/>
              </a:ext>
            </a:extLst>
          </p:cNvPr>
          <p:cNvSpPr>
            <a:spLocks noGrp="1"/>
          </p:cNvSpPr>
          <p:nvPr>
            <p:ph idx="1"/>
          </p:nvPr>
        </p:nvSpPr>
        <p:spPr>
          <a:xfrm>
            <a:off x="481361" y="2087593"/>
            <a:ext cx="10515600" cy="3634142"/>
          </a:xfrm>
        </p:spPr>
        <p:txBody>
          <a:bodyPr>
            <a:normAutofit/>
          </a:bodyPr>
          <a:lstStyle/>
          <a:p>
            <a:r>
              <a:rPr lang="en-US">
                <a:latin typeface="Public Sans"/>
              </a:rPr>
              <a:t>Chair Committee meetings when the Chairperson is unavailable</a:t>
            </a:r>
          </a:p>
          <a:p>
            <a:r>
              <a:rPr lang="en-US">
                <a:latin typeface="Public Sans"/>
              </a:rPr>
              <a:t>Serve as a member of the Committee</a:t>
            </a:r>
          </a:p>
          <a:p>
            <a:r>
              <a:rPr lang="en-US">
                <a:latin typeface="Public Sans"/>
              </a:rPr>
              <a:t>Serve as a member of subcommittee(s)</a:t>
            </a:r>
          </a:p>
          <a:p>
            <a:r>
              <a:rPr lang="en-US">
                <a:latin typeface="Public Sans"/>
              </a:rPr>
              <a:t>Help maintain the Committee Operating Procedure Guide</a:t>
            </a:r>
          </a:p>
        </p:txBody>
      </p:sp>
      <p:pic>
        <p:nvPicPr>
          <p:cNvPr id="5" name="Picture 4" descr="USDA">
            <a:extLst>
              <a:ext uri="{FF2B5EF4-FFF2-40B4-BE49-F238E27FC236}">
                <a16:creationId xmlns:a16="http://schemas.microsoft.com/office/drawing/2014/main" id="{A2C57BB6-862E-4B05-89AE-93995BF6748B}"/>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47976"/>
            <a:ext cx="2838984" cy="614683"/>
          </a:xfrm>
          <a:prstGeom prst="rect">
            <a:avLst/>
          </a:prstGeom>
        </p:spPr>
      </p:pic>
      <p:sp>
        <p:nvSpPr>
          <p:cNvPr id="6" name="Rectangle 5">
            <a:extLst>
              <a:ext uri="{FF2B5EF4-FFF2-40B4-BE49-F238E27FC236}">
                <a16:creationId xmlns:a16="http://schemas.microsoft.com/office/drawing/2014/main" id="{37AD8A29-7617-451B-9C53-AE508A679A72}"/>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9C0FF1C-9EC9-4E54-903A-28AED9E517FB}"/>
              </a:ext>
            </a:extLst>
          </p:cNvPr>
          <p:cNvSpPr>
            <a:spLocks noGrp="1"/>
          </p:cNvSpPr>
          <p:nvPr>
            <p:ph type="sldNum" sz="quarter" idx="12"/>
          </p:nvPr>
        </p:nvSpPr>
        <p:spPr/>
        <p:txBody>
          <a:bodyPr/>
          <a:lstStyle/>
          <a:p>
            <a:fld id="{6DCD8ED2-5AD7-4E5C-BAAD-3F98A3F97B0E}" type="slidenum">
              <a:rPr lang="en-US" smtClean="0"/>
              <a:t>33</a:t>
            </a:fld>
            <a:endParaRPr lang="en-US"/>
          </a:p>
        </p:txBody>
      </p:sp>
    </p:spTree>
    <p:extLst>
      <p:ext uri="{BB962C8B-B14F-4D97-AF65-F5344CB8AC3E}">
        <p14:creationId xmlns:p14="http://schemas.microsoft.com/office/powerpoint/2010/main" val="1744116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33A6D5-EC6B-45A3-8F79-E11A8302719D}"/>
              </a:ext>
            </a:extLst>
          </p:cNvPr>
          <p:cNvSpPr>
            <a:spLocks noGrp="1"/>
          </p:cNvSpPr>
          <p:nvPr>
            <p:ph type="title"/>
          </p:nvPr>
        </p:nvSpPr>
        <p:spPr>
          <a:xfrm>
            <a:off x="638390" y="1374454"/>
            <a:ext cx="9014348" cy="2402006"/>
          </a:xfrm>
        </p:spPr>
        <p:txBody>
          <a:bodyPr vert="horz" lIns="91440" tIns="45720" rIns="91440" bIns="45720" rtlCol="0" anchor="b">
            <a:normAutofit/>
          </a:bodyPr>
          <a:lstStyle/>
          <a:p>
            <a:r>
              <a:rPr lang="en-US" kern="1200">
                <a:solidFill>
                  <a:schemeClr val="tx1"/>
                </a:solidFill>
                <a:latin typeface="Source Sans Pro" panose="020B0503030403020204" pitchFamily="34" charset="0"/>
                <a:ea typeface="Source Sans Pro" panose="020B0503030403020204" pitchFamily="34" charset="0"/>
              </a:rPr>
              <a:t>Urban Agriculture Toolkit and UAIPAC Feedback</a:t>
            </a:r>
          </a:p>
        </p:txBody>
      </p:sp>
      <p:sp>
        <p:nvSpPr>
          <p:cNvPr id="28" name="Rectangle 2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21D4F46-AA28-44A8-BE80-54BC2A432337}"/>
              </a:ext>
            </a:extLst>
          </p:cNvPr>
          <p:cNvSpPr>
            <a:spLocks noGrp="1"/>
          </p:cNvSpPr>
          <p:nvPr>
            <p:ph type="body" idx="1"/>
          </p:nvPr>
        </p:nvSpPr>
        <p:spPr>
          <a:xfrm>
            <a:off x="638390" y="4698126"/>
            <a:ext cx="7122859" cy="1078173"/>
          </a:xfrm>
        </p:spPr>
        <p:txBody>
          <a:bodyPr vert="horz" lIns="91440" tIns="45720" rIns="91440" bIns="45720" rtlCol="0" anchor="ctr">
            <a:noAutofit/>
          </a:bodyPr>
          <a:lstStyle/>
          <a:p>
            <a:r>
              <a:rPr lang="en-US" sz="2600" kern="1200">
                <a:solidFill>
                  <a:srgbClr val="FFFFFF"/>
                </a:solidFill>
                <a:latin typeface="Public Sans"/>
              </a:rPr>
              <a:t>Havala Schumacher, OUAIP</a:t>
            </a:r>
          </a:p>
          <a:p>
            <a:r>
              <a:rPr lang="en-US" sz="2600" kern="1200">
                <a:solidFill>
                  <a:srgbClr val="FFFFFF"/>
                </a:solidFill>
                <a:latin typeface="Public Sans"/>
              </a:rPr>
              <a:t>Suzanne Pender, Farm Production and Conservation</a:t>
            </a:r>
          </a:p>
        </p:txBody>
      </p:sp>
      <p:pic>
        <p:nvPicPr>
          <p:cNvPr id="10" name="Picture 9" descr="USDA logo">
            <a:extLst>
              <a:ext uri="{FF2B5EF4-FFF2-40B4-BE49-F238E27FC236}">
                <a16:creationId xmlns:a16="http://schemas.microsoft.com/office/drawing/2014/main" id="{4AAF6B9A-3770-4099-B722-D789F5BD077C}"/>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03908"/>
            <a:ext cx="2838984" cy="614683"/>
          </a:xfrm>
          <a:prstGeom prst="rect">
            <a:avLst/>
          </a:prstGeom>
        </p:spPr>
      </p:pic>
      <p:sp>
        <p:nvSpPr>
          <p:cNvPr id="2" name="Slide Number Placeholder 1">
            <a:extLst>
              <a:ext uri="{FF2B5EF4-FFF2-40B4-BE49-F238E27FC236}">
                <a16:creationId xmlns:a16="http://schemas.microsoft.com/office/drawing/2014/main" id="{18323D1E-B734-48B2-AD94-774CDD939CE7}"/>
              </a:ext>
            </a:extLst>
          </p:cNvPr>
          <p:cNvSpPr>
            <a:spLocks noGrp="1"/>
          </p:cNvSpPr>
          <p:nvPr>
            <p:ph type="sldNum" sz="quarter" idx="12"/>
          </p:nvPr>
        </p:nvSpPr>
        <p:spPr/>
        <p:txBody>
          <a:bodyPr/>
          <a:lstStyle/>
          <a:p>
            <a:fld id="{6DCD8ED2-5AD7-4E5C-BAAD-3F98A3F97B0E}" type="slidenum">
              <a:rPr lang="en-US" smtClean="0"/>
              <a:t>34</a:t>
            </a:fld>
            <a:endParaRPr lang="en-US"/>
          </a:p>
        </p:txBody>
      </p:sp>
    </p:spTree>
    <p:extLst>
      <p:ext uri="{BB962C8B-B14F-4D97-AF65-F5344CB8AC3E}">
        <p14:creationId xmlns:p14="http://schemas.microsoft.com/office/powerpoint/2010/main" val="113722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Toolkit: Prior Approach</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7085165" cy="3289440"/>
          </a:xfrm>
        </p:spPr>
        <p:txBody>
          <a:bodyPr anchor="t">
            <a:normAutofit fontScale="92500" lnSpcReduction="20000"/>
          </a:bodyPr>
          <a:lstStyle/>
          <a:p>
            <a:pPr marL="914400" lvl="2" indent="0">
              <a:buNone/>
            </a:pPr>
            <a:endParaRPr lang="en-US" sz="1600">
              <a:latin typeface="Public Sans"/>
            </a:endParaRPr>
          </a:p>
          <a:p>
            <a:pPr>
              <a:lnSpc>
                <a:spcPct val="100000"/>
              </a:lnSpc>
              <a:spcAft>
                <a:spcPts val="1200"/>
              </a:spcAft>
            </a:pPr>
            <a:r>
              <a:rPr lang="en-US">
                <a:latin typeface="Public Sans"/>
                <a:cs typeface="Times New Roman" panose="02020603050405020304" pitchFamily="18" charset="0"/>
              </a:rPr>
              <a:t>USDA Urban Ag Toolkit 1.0:</a:t>
            </a:r>
          </a:p>
          <a:p>
            <a:pPr lvl="1">
              <a:lnSpc>
                <a:spcPct val="100000"/>
              </a:lnSpc>
              <a:spcAft>
                <a:spcPts val="1200"/>
              </a:spcAft>
            </a:pPr>
            <a:r>
              <a:rPr lang="en-US" sz="2800">
                <a:latin typeface="Public Sans"/>
                <a:cs typeface="Times New Roman" panose="02020603050405020304" pitchFamily="18" charset="0"/>
              </a:rPr>
              <a:t>18-page PDF</a:t>
            </a:r>
          </a:p>
          <a:p>
            <a:pPr lvl="1">
              <a:lnSpc>
                <a:spcPct val="100000"/>
              </a:lnSpc>
              <a:spcAft>
                <a:spcPts val="1200"/>
              </a:spcAft>
            </a:pPr>
            <a:r>
              <a:rPr lang="en-US" sz="2800">
                <a:latin typeface="Public Sans"/>
                <a:cs typeface="Times New Roman" panose="02020603050405020304" pitchFamily="18" charset="0"/>
              </a:rPr>
              <a:t>Large number of external links:</a:t>
            </a:r>
          </a:p>
          <a:p>
            <a:pPr lvl="2">
              <a:lnSpc>
                <a:spcPct val="100000"/>
              </a:lnSpc>
              <a:spcAft>
                <a:spcPts val="1200"/>
              </a:spcAft>
            </a:pPr>
            <a:r>
              <a:rPr lang="en-US" sz="2800">
                <a:latin typeface="Public Sans"/>
                <a:cs typeface="Times New Roman" panose="02020603050405020304" pitchFamily="18" charset="0"/>
              </a:rPr>
              <a:t>Challenging to validate non-USDA links</a:t>
            </a:r>
          </a:p>
          <a:p>
            <a:pPr lvl="2">
              <a:lnSpc>
                <a:spcPct val="100000"/>
              </a:lnSpc>
              <a:spcAft>
                <a:spcPts val="1200"/>
              </a:spcAft>
            </a:pPr>
            <a:r>
              <a:rPr lang="en-US" sz="2800">
                <a:latin typeface="Public Sans"/>
                <a:cs typeface="Times New Roman" panose="02020603050405020304" pitchFamily="18" charset="0"/>
              </a:rPr>
              <a:t>Resource was often printed, limiting the use of links</a:t>
            </a: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5" y="2186691"/>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cture of Urban Agriculture Toolkit Brochure Previous Version">
            <a:extLst>
              <a:ext uri="{FF2B5EF4-FFF2-40B4-BE49-F238E27FC236}">
                <a16:creationId xmlns:a16="http://schemas.microsoft.com/office/drawing/2014/main" id="{84625D12-A3DF-483C-8B41-DAF43A034D40}"/>
              </a:ext>
            </a:extLst>
          </p:cNvPr>
          <p:cNvPicPr>
            <a:picLocks noChangeAspect="1"/>
          </p:cNvPicPr>
          <p:nvPr/>
        </p:nvPicPr>
        <p:blipFill>
          <a:blip r:embed="rId3"/>
          <a:stretch>
            <a:fillRect/>
          </a:stretch>
        </p:blipFill>
        <p:spPr>
          <a:xfrm>
            <a:off x="8084626" y="755710"/>
            <a:ext cx="3589879" cy="4674515"/>
          </a:xfrm>
          <a:prstGeom prst="rect">
            <a:avLst/>
          </a:prstGeom>
        </p:spPr>
      </p:pic>
      <p:pic>
        <p:nvPicPr>
          <p:cNvPr id="9" name="Picture 8" descr="USDA logo">
            <a:extLst>
              <a:ext uri="{FF2B5EF4-FFF2-40B4-BE49-F238E27FC236}">
                <a16:creationId xmlns:a16="http://schemas.microsoft.com/office/drawing/2014/main" id="{38461F01-3B33-4447-A0BD-6F49383C0692}"/>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181876"/>
            <a:ext cx="2838984" cy="614683"/>
          </a:xfrm>
          <a:prstGeom prst="rect">
            <a:avLst/>
          </a:prstGeom>
        </p:spPr>
      </p:pic>
      <p:sp>
        <p:nvSpPr>
          <p:cNvPr id="4" name="Slide Number Placeholder 3">
            <a:extLst>
              <a:ext uri="{FF2B5EF4-FFF2-40B4-BE49-F238E27FC236}">
                <a16:creationId xmlns:a16="http://schemas.microsoft.com/office/drawing/2014/main" id="{7D5D3163-5B1A-40BB-AF1B-43BB3B626510}"/>
              </a:ext>
            </a:extLst>
          </p:cNvPr>
          <p:cNvSpPr>
            <a:spLocks noGrp="1"/>
          </p:cNvSpPr>
          <p:nvPr>
            <p:ph type="sldNum" sz="quarter" idx="12"/>
          </p:nvPr>
        </p:nvSpPr>
        <p:spPr/>
        <p:txBody>
          <a:bodyPr/>
          <a:lstStyle/>
          <a:p>
            <a:fld id="{6DCD8ED2-5AD7-4E5C-BAAD-3F98A3F97B0E}" type="slidenum">
              <a:rPr lang="en-US" smtClean="0"/>
              <a:t>35</a:t>
            </a:fld>
            <a:endParaRPr lang="en-US"/>
          </a:p>
        </p:txBody>
      </p:sp>
    </p:spTree>
    <p:extLst>
      <p:ext uri="{BB962C8B-B14F-4D97-AF65-F5344CB8AC3E}">
        <p14:creationId xmlns:p14="http://schemas.microsoft.com/office/powerpoint/2010/main" val="2242580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3" y="844121"/>
            <a:ext cx="10515600" cy="1109573"/>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Toolkit 2.0</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1823022"/>
            <a:ext cx="11663962" cy="4444122"/>
          </a:xfrm>
        </p:spPr>
        <p:txBody>
          <a:bodyPr anchor="t">
            <a:normAutofit/>
          </a:bodyPr>
          <a:lstStyle/>
          <a:p>
            <a:pPr marL="0" indent="0">
              <a:lnSpc>
                <a:spcPct val="100000"/>
              </a:lnSpc>
              <a:buNone/>
            </a:pPr>
            <a:r>
              <a:rPr lang="en-US" sz="2500">
                <a:latin typeface="Public Sans"/>
                <a:cs typeface="Times New Roman" panose="02020603050405020304" pitchFamily="18" charset="0"/>
              </a:rPr>
              <a:t>Quick-reference guides:</a:t>
            </a:r>
          </a:p>
          <a:p>
            <a:pPr lvl="2">
              <a:lnSpc>
                <a:spcPct val="100000"/>
              </a:lnSpc>
            </a:pPr>
            <a:r>
              <a:rPr lang="en-US" sz="2500">
                <a:latin typeface="Public Sans"/>
                <a:cs typeface="Times New Roman" panose="02020603050405020304" pitchFamily="18" charset="0"/>
              </a:rPr>
              <a:t>Get Started (new)</a:t>
            </a:r>
          </a:p>
          <a:p>
            <a:pPr lvl="2">
              <a:lnSpc>
                <a:spcPct val="100000"/>
              </a:lnSpc>
            </a:pPr>
            <a:r>
              <a:rPr lang="en-US" sz="2500">
                <a:latin typeface="Public Sans"/>
                <a:cs typeface="Times New Roman" panose="02020603050405020304" pitchFamily="18" charset="0"/>
              </a:rPr>
              <a:t>UAIP Grants (new)</a:t>
            </a:r>
          </a:p>
          <a:p>
            <a:pPr lvl="2">
              <a:lnSpc>
                <a:spcPct val="100000"/>
              </a:lnSpc>
            </a:pPr>
            <a:r>
              <a:rPr lang="en-US" sz="2500">
                <a:latin typeface="Public Sans"/>
                <a:cs typeface="Times New Roman" panose="02020603050405020304" pitchFamily="18" charset="0"/>
              </a:rPr>
              <a:t>Federal Advisory Committee (new)</a:t>
            </a:r>
          </a:p>
          <a:p>
            <a:pPr lvl="2">
              <a:lnSpc>
                <a:spcPct val="100000"/>
              </a:lnSpc>
            </a:pPr>
            <a:r>
              <a:rPr lang="en-US" sz="2500">
                <a:latin typeface="Public Sans"/>
                <a:cs typeface="Times New Roman" panose="02020603050405020304" pitchFamily="18" charset="0"/>
              </a:rPr>
              <a:t>Composting and Food Waste Reduction (existing)</a:t>
            </a:r>
          </a:p>
          <a:p>
            <a:pPr marL="0" indent="0">
              <a:lnSpc>
                <a:spcPct val="100000"/>
              </a:lnSpc>
              <a:buNone/>
            </a:pPr>
            <a:r>
              <a:rPr lang="en-US" sz="2500">
                <a:latin typeface="Public Sans"/>
                <a:cs typeface="Times New Roman" panose="02020603050405020304" pitchFamily="18" charset="0"/>
              </a:rPr>
              <a:t>Urban Agriculture At-a-Glance</a:t>
            </a:r>
          </a:p>
          <a:p>
            <a:pPr lvl="2">
              <a:lnSpc>
                <a:spcPct val="100000"/>
              </a:lnSpc>
            </a:pPr>
            <a:r>
              <a:rPr lang="en-US" sz="2500">
                <a:latin typeface="Public Sans"/>
                <a:cs typeface="Times New Roman" panose="02020603050405020304" pitchFamily="18" charset="0"/>
              </a:rPr>
              <a:t>6-7 pages </a:t>
            </a:r>
          </a:p>
          <a:p>
            <a:pPr lvl="2">
              <a:lnSpc>
                <a:spcPct val="100000"/>
              </a:lnSpc>
            </a:pPr>
            <a:r>
              <a:rPr lang="en-US" sz="2500">
                <a:latin typeface="Public Sans"/>
                <a:cs typeface="Times New Roman" panose="02020603050405020304" pitchFamily="18" charset="0"/>
              </a:rPr>
              <a:t>Focus on key USDA resources available to urban producers and to others who want to support urban food systems</a:t>
            </a: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2" y="1717710"/>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56DE844-A6CE-4137-AC08-9A35E9940BDC}"/>
              </a:ext>
            </a:extLst>
          </p:cNvPr>
          <p:cNvCxnSpPr/>
          <p:nvPr/>
        </p:nvCxnSpPr>
        <p:spPr>
          <a:xfrm>
            <a:off x="4282864" y="2500034"/>
            <a:ext cx="383822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B414EC-6981-4536-93ED-9E6AA9074ACC}"/>
              </a:ext>
            </a:extLst>
          </p:cNvPr>
          <p:cNvPicPr>
            <a:picLocks noChangeAspect="1"/>
          </p:cNvPicPr>
          <p:nvPr/>
        </p:nvPicPr>
        <p:blipFill>
          <a:blip r:embed="rId3"/>
          <a:stretch>
            <a:fillRect/>
          </a:stretch>
        </p:blipFill>
        <p:spPr>
          <a:xfrm>
            <a:off x="8489245" y="1324856"/>
            <a:ext cx="3038264" cy="2720227"/>
          </a:xfrm>
          <a:prstGeom prst="rect">
            <a:avLst/>
          </a:prstGeom>
          <a:ln>
            <a:noFill/>
          </a:ln>
          <a:effectLst>
            <a:outerShdw blurRad="190500" algn="tl" rotWithShape="0">
              <a:srgbClr val="000000">
                <a:alpha val="70000"/>
              </a:srgbClr>
            </a:outerShdw>
          </a:effectLst>
        </p:spPr>
      </p:pic>
      <p:pic>
        <p:nvPicPr>
          <p:cNvPr id="10" name="Picture 9" descr="USDA logo">
            <a:extLst>
              <a:ext uri="{FF2B5EF4-FFF2-40B4-BE49-F238E27FC236}">
                <a16:creationId xmlns:a16="http://schemas.microsoft.com/office/drawing/2014/main" id="{16BBC9C8-9C60-4C2B-83A0-854B2FC6D4C1}"/>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181876"/>
            <a:ext cx="2838984" cy="614683"/>
          </a:xfrm>
          <a:prstGeom prst="rect">
            <a:avLst/>
          </a:prstGeom>
        </p:spPr>
      </p:pic>
      <p:sp>
        <p:nvSpPr>
          <p:cNvPr id="4" name="Slide Number Placeholder 3">
            <a:extLst>
              <a:ext uri="{FF2B5EF4-FFF2-40B4-BE49-F238E27FC236}">
                <a16:creationId xmlns:a16="http://schemas.microsoft.com/office/drawing/2014/main" id="{36BC9F52-73D2-495D-802D-8F66B0182501}"/>
              </a:ext>
            </a:extLst>
          </p:cNvPr>
          <p:cNvSpPr>
            <a:spLocks noGrp="1"/>
          </p:cNvSpPr>
          <p:nvPr>
            <p:ph type="sldNum" sz="quarter" idx="12"/>
          </p:nvPr>
        </p:nvSpPr>
        <p:spPr/>
        <p:txBody>
          <a:bodyPr/>
          <a:lstStyle/>
          <a:p>
            <a:fld id="{6DCD8ED2-5AD7-4E5C-BAAD-3F98A3F97B0E}" type="slidenum">
              <a:rPr lang="en-US" smtClean="0"/>
              <a:t>36</a:t>
            </a:fld>
            <a:endParaRPr lang="en-US"/>
          </a:p>
        </p:txBody>
      </p:sp>
    </p:spTree>
    <p:extLst>
      <p:ext uri="{BB962C8B-B14F-4D97-AF65-F5344CB8AC3E}">
        <p14:creationId xmlns:p14="http://schemas.microsoft.com/office/powerpoint/2010/main" val="2359852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Toolkit 2.0</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232410"/>
            <a:ext cx="10515600" cy="4248840"/>
          </a:xfrm>
        </p:spPr>
        <p:txBody>
          <a:bodyPr anchor="t">
            <a:normAutofit/>
          </a:bodyPr>
          <a:lstStyle/>
          <a:p>
            <a:pPr marL="0" indent="0">
              <a:lnSpc>
                <a:spcPct val="100000"/>
              </a:lnSpc>
              <a:spcAft>
                <a:spcPts val="1200"/>
              </a:spcAft>
              <a:buNone/>
            </a:pPr>
            <a:r>
              <a:rPr lang="en-US">
                <a:latin typeface="Public Sans"/>
                <a:cs typeface="Times New Roman" panose="02020603050405020304" pitchFamily="18" charset="0"/>
              </a:rPr>
              <a:t>Website updates:</a:t>
            </a:r>
          </a:p>
          <a:p>
            <a:pPr lvl="2">
              <a:lnSpc>
                <a:spcPct val="100000"/>
              </a:lnSpc>
              <a:spcAft>
                <a:spcPts val="1200"/>
              </a:spcAft>
            </a:pPr>
            <a:r>
              <a:rPr lang="en-US" sz="2800">
                <a:latin typeface="Public Sans"/>
                <a:cs typeface="Times New Roman" panose="02020603050405020304" pitchFamily="18" charset="0"/>
              </a:rPr>
              <a:t>Enhancements to </a:t>
            </a:r>
            <a:r>
              <a:rPr lang="en-US" sz="2800" b="1">
                <a:latin typeface="Public Sans"/>
                <a:cs typeface="Times New Roman" panose="02020603050405020304" pitchFamily="18" charset="0"/>
              </a:rPr>
              <a:t>Farmers.gov/urban </a:t>
            </a:r>
            <a:r>
              <a:rPr lang="en-US" sz="2800">
                <a:latin typeface="Public Sans"/>
                <a:cs typeface="Times New Roman" panose="02020603050405020304" pitchFamily="18" charset="0"/>
              </a:rPr>
              <a:t>to focus specifically on urban producers</a:t>
            </a:r>
          </a:p>
          <a:p>
            <a:pPr lvl="2">
              <a:lnSpc>
                <a:spcPct val="100000"/>
              </a:lnSpc>
              <a:spcAft>
                <a:spcPts val="1200"/>
              </a:spcAft>
            </a:pPr>
            <a:r>
              <a:rPr lang="en-US" sz="2800">
                <a:latin typeface="Public Sans"/>
                <a:cs typeface="Times New Roman" panose="02020603050405020304" pitchFamily="18" charset="0"/>
              </a:rPr>
              <a:t>Develop new </a:t>
            </a:r>
            <a:r>
              <a:rPr lang="en-US" sz="2800" b="1">
                <a:latin typeface="Public Sans"/>
                <a:cs typeface="Times New Roman" panose="02020603050405020304" pitchFamily="18" charset="0"/>
              </a:rPr>
              <a:t>USDA.gov/urban </a:t>
            </a:r>
            <a:r>
              <a:rPr lang="en-US" sz="2800">
                <a:latin typeface="Public Sans"/>
                <a:cs typeface="Times New Roman" panose="02020603050405020304" pitchFamily="18" charset="0"/>
              </a:rPr>
              <a:t>website focusing on non-producer urban agriculture resources and USDA organizational information</a:t>
            </a:r>
          </a:p>
          <a:p>
            <a:pPr lvl="1">
              <a:lnSpc>
                <a:spcPct val="100000"/>
              </a:lnSpc>
              <a:spcAft>
                <a:spcPts val="1200"/>
              </a:spcAft>
            </a:pPr>
            <a:endParaRPr lang="en-US" sz="1400">
              <a:latin typeface="Public Sans"/>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5" y="2186691"/>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SDA Logo">
            <a:extLst>
              <a:ext uri="{FF2B5EF4-FFF2-40B4-BE49-F238E27FC236}">
                <a16:creationId xmlns:a16="http://schemas.microsoft.com/office/drawing/2014/main" id="{8B021A19-6129-4962-90CC-F14A23842CC6}"/>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181876"/>
            <a:ext cx="2838984" cy="614683"/>
          </a:xfrm>
          <a:prstGeom prst="rect">
            <a:avLst/>
          </a:prstGeom>
        </p:spPr>
      </p:pic>
      <p:sp>
        <p:nvSpPr>
          <p:cNvPr id="4" name="Slide Number Placeholder 3">
            <a:extLst>
              <a:ext uri="{FF2B5EF4-FFF2-40B4-BE49-F238E27FC236}">
                <a16:creationId xmlns:a16="http://schemas.microsoft.com/office/drawing/2014/main" id="{10883122-CB20-4C61-8831-4507152E7D87}"/>
              </a:ext>
            </a:extLst>
          </p:cNvPr>
          <p:cNvSpPr>
            <a:spLocks noGrp="1"/>
          </p:cNvSpPr>
          <p:nvPr>
            <p:ph type="sldNum" sz="quarter" idx="12"/>
          </p:nvPr>
        </p:nvSpPr>
        <p:spPr/>
        <p:txBody>
          <a:bodyPr/>
          <a:lstStyle/>
          <a:p>
            <a:fld id="{6DCD8ED2-5AD7-4E5C-BAAD-3F98A3F97B0E}" type="slidenum">
              <a:rPr lang="en-US" smtClean="0"/>
              <a:t>37</a:t>
            </a:fld>
            <a:endParaRPr lang="en-US"/>
          </a:p>
        </p:txBody>
      </p:sp>
    </p:spTree>
    <p:extLst>
      <p:ext uri="{BB962C8B-B14F-4D97-AF65-F5344CB8AC3E}">
        <p14:creationId xmlns:p14="http://schemas.microsoft.com/office/powerpoint/2010/main" val="672509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815763"/>
            <a:ext cx="10515600" cy="887628"/>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Approach Taken</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1703391"/>
            <a:ext cx="11957473" cy="4009862"/>
          </a:xfrm>
        </p:spPr>
        <p:txBody>
          <a:bodyPr anchor="t">
            <a:noAutofit/>
          </a:bodyPr>
          <a:lstStyle/>
          <a:p>
            <a:pPr>
              <a:lnSpc>
                <a:spcPct val="100000"/>
              </a:lnSpc>
              <a:spcAft>
                <a:spcPts val="1200"/>
              </a:spcAft>
            </a:pPr>
            <a:r>
              <a:rPr lang="en-US" sz="2500">
                <a:latin typeface="Public Sans"/>
                <a:cs typeface="Times New Roman" panose="02020603050405020304" pitchFamily="18" charset="0"/>
              </a:rPr>
              <a:t>Compile and re-organize resources gathered through:</a:t>
            </a:r>
          </a:p>
          <a:p>
            <a:pPr lvl="1">
              <a:lnSpc>
                <a:spcPct val="100000"/>
              </a:lnSpc>
              <a:spcAft>
                <a:spcPts val="1200"/>
              </a:spcAft>
            </a:pPr>
            <a:r>
              <a:rPr lang="en-US" sz="2500">
                <a:latin typeface="Public Sans"/>
                <a:cs typeface="Times New Roman" panose="02020603050405020304" pitchFamily="18" charset="0"/>
              </a:rPr>
              <a:t>Input provided by USDA counterparts</a:t>
            </a:r>
          </a:p>
          <a:p>
            <a:pPr lvl="1">
              <a:lnSpc>
                <a:spcPct val="100000"/>
              </a:lnSpc>
              <a:spcAft>
                <a:spcPts val="1200"/>
              </a:spcAft>
            </a:pPr>
            <a:r>
              <a:rPr lang="en-US" sz="2500">
                <a:latin typeface="Public Sans"/>
                <a:cs typeface="Times New Roman" panose="02020603050405020304" pitchFamily="18" charset="0"/>
              </a:rPr>
              <a:t>Existing toolkit and other USDA resources</a:t>
            </a:r>
          </a:p>
          <a:p>
            <a:pPr>
              <a:lnSpc>
                <a:spcPct val="100000"/>
              </a:lnSpc>
              <a:spcAft>
                <a:spcPts val="1200"/>
              </a:spcAft>
            </a:pPr>
            <a:r>
              <a:rPr lang="en-US" sz="2500">
                <a:latin typeface="Public Sans"/>
                <a:cs typeface="Times New Roman" panose="02020603050405020304" pitchFamily="18" charset="0"/>
              </a:rPr>
              <a:t>Organize these resources:</a:t>
            </a:r>
          </a:p>
          <a:p>
            <a:pPr lvl="1">
              <a:lnSpc>
                <a:spcPct val="100000"/>
              </a:lnSpc>
              <a:spcAft>
                <a:spcPts val="1200"/>
              </a:spcAft>
            </a:pPr>
            <a:r>
              <a:rPr lang="en-US" sz="2500">
                <a:latin typeface="Public Sans"/>
                <a:cs typeface="Times New Roman" panose="02020603050405020304" pitchFamily="18" charset="0"/>
              </a:rPr>
              <a:t>What can they be used for?</a:t>
            </a:r>
          </a:p>
          <a:p>
            <a:pPr lvl="1">
              <a:lnSpc>
                <a:spcPct val="100000"/>
              </a:lnSpc>
              <a:spcAft>
                <a:spcPts val="1200"/>
              </a:spcAft>
            </a:pPr>
            <a:r>
              <a:rPr lang="en-US" sz="2500">
                <a:latin typeface="Public Sans"/>
                <a:cs typeface="Times New Roman" panose="02020603050405020304" pitchFamily="18" charset="0"/>
              </a:rPr>
              <a:t>Who are they most useful to?</a:t>
            </a:r>
          </a:p>
          <a:p>
            <a:pPr lvl="1">
              <a:lnSpc>
                <a:spcPct val="100000"/>
              </a:lnSpc>
              <a:spcAft>
                <a:spcPts val="1200"/>
              </a:spcAft>
            </a:pPr>
            <a:r>
              <a:rPr lang="en-US" sz="2500">
                <a:latin typeface="Public Sans"/>
                <a:cs typeface="Times New Roman" panose="02020603050405020304" pitchFamily="18" charset="0"/>
              </a:rPr>
              <a:t>Where should information about them be accessed?</a:t>
            </a:r>
          </a:p>
          <a:p>
            <a:pPr lvl="1">
              <a:lnSpc>
                <a:spcPct val="100000"/>
              </a:lnSpc>
              <a:spcAft>
                <a:spcPts val="1200"/>
              </a:spcAft>
            </a:pPr>
            <a:endParaRPr lang="en-US" sz="2600">
              <a:latin typeface="Public Sans"/>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SDA logo">
            <a:extLst>
              <a:ext uri="{FF2B5EF4-FFF2-40B4-BE49-F238E27FC236}">
                <a16:creationId xmlns:a16="http://schemas.microsoft.com/office/drawing/2014/main" id="{78FB770F-0FEC-4535-984F-EA8136402DA8}"/>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14925"/>
            <a:ext cx="2838984" cy="614683"/>
          </a:xfrm>
          <a:prstGeom prst="rect">
            <a:avLst/>
          </a:prstGeom>
        </p:spPr>
      </p:pic>
      <p:sp>
        <p:nvSpPr>
          <p:cNvPr id="10" name="Rectangle 9">
            <a:extLst>
              <a:ext uri="{FF2B5EF4-FFF2-40B4-BE49-F238E27FC236}">
                <a16:creationId xmlns:a16="http://schemas.microsoft.com/office/drawing/2014/main" id="{F73E6F02-9704-48A8-910B-9AD872331B6E}"/>
              </a:ext>
            </a:extLst>
          </p:cNvPr>
          <p:cNvSpPr/>
          <p:nvPr/>
        </p:nvSpPr>
        <p:spPr>
          <a:xfrm>
            <a:off x="369994" y="1637842"/>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4DDE4C4-75B9-4CCE-BCFD-7A3B2B32B485}"/>
              </a:ext>
            </a:extLst>
          </p:cNvPr>
          <p:cNvSpPr>
            <a:spLocks noGrp="1"/>
          </p:cNvSpPr>
          <p:nvPr>
            <p:ph type="sldNum" sz="quarter" idx="12"/>
          </p:nvPr>
        </p:nvSpPr>
        <p:spPr/>
        <p:txBody>
          <a:bodyPr/>
          <a:lstStyle/>
          <a:p>
            <a:fld id="{6DCD8ED2-5AD7-4E5C-BAAD-3F98A3F97B0E}" type="slidenum">
              <a:rPr lang="en-US" smtClean="0"/>
              <a:t>38</a:t>
            </a:fld>
            <a:endParaRPr lang="en-US"/>
          </a:p>
        </p:txBody>
      </p:sp>
    </p:spTree>
    <p:extLst>
      <p:ext uri="{BB962C8B-B14F-4D97-AF65-F5344CB8AC3E}">
        <p14:creationId xmlns:p14="http://schemas.microsoft.com/office/powerpoint/2010/main" val="593227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3" y="1077023"/>
            <a:ext cx="4279124" cy="78847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Approach Taken</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3" y="1883042"/>
            <a:ext cx="11957473" cy="4477898"/>
          </a:xfrm>
        </p:spPr>
        <p:txBody>
          <a:bodyPr anchor="t">
            <a:normAutofit/>
          </a:bodyPr>
          <a:lstStyle/>
          <a:p>
            <a:pPr>
              <a:lnSpc>
                <a:spcPct val="100000"/>
              </a:lnSpc>
              <a:spcAft>
                <a:spcPts val="1200"/>
              </a:spcAft>
            </a:pPr>
            <a:r>
              <a:rPr lang="en-US" sz="2600">
                <a:latin typeface="Public Sans"/>
                <a:cs typeface="Times New Roman" panose="02020603050405020304" pitchFamily="18" charset="0"/>
              </a:rPr>
              <a:t>Avoid duplication of other Toolkits:</a:t>
            </a:r>
          </a:p>
          <a:p>
            <a:pPr lvl="1">
              <a:lnSpc>
                <a:spcPct val="100000"/>
              </a:lnSpc>
              <a:spcAft>
                <a:spcPts val="1200"/>
              </a:spcAft>
            </a:pPr>
            <a:r>
              <a:rPr lang="en-US" sz="2600">
                <a:latin typeface="Public Sans"/>
                <a:cs typeface="Times New Roman" panose="02020603050405020304" pitchFamily="18" charset="0"/>
                <a:hlinkClick r:id="rId3"/>
              </a:rPr>
              <a:t>US Forest Service Urban Forestry Toolkit</a:t>
            </a:r>
            <a:endParaRPr lang="en-US" sz="2600">
              <a:latin typeface="Public Sans"/>
              <a:cs typeface="Times New Roman" panose="02020603050405020304" pitchFamily="18" charset="0"/>
            </a:endParaRPr>
          </a:p>
          <a:p>
            <a:pPr lvl="1">
              <a:lnSpc>
                <a:spcPct val="100000"/>
              </a:lnSpc>
              <a:spcAft>
                <a:spcPts val="1200"/>
              </a:spcAft>
            </a:pPr>
            <a:r>
              <a:rPr lang="en-US" sz="2600">
                <a:latin typeface="Public Sans"/>
                <a:cs typeface="Times New Roman" panose="02020603050405020304" pitchFamily="18" charset="0"/>
                <a:hlinkClick r:id="rId4"/>
              </a:rPr>
              <a:t>US Botanical Gardens Urban Agriculture Toolkit</a:t>
            </a:r>
            <a:endParaRPr lang="en-US" sz="2600">
              <a:latin typeface="Public Sans"/>
              <a:cs typeface="Times New Roman" panose="02020603050405020304" pitchFamily="18" charset="0"/>
            </a:endParaRPr>
          </a:p>
          <a:p>
            <a:pPr lvl="1">
              <a:lnSpc>
                <a:spcPct val="100000"/>
              </a:lnSpc>
              <a:spcAft>
                <a:spcPts val="1200"/>
              </a:spcAft>
            </a:pPr>
            <a:r>
              <a:rPr lang="en-US" sz="2600">
                <a:latin typeface="Public Sans"/>
                <a:cs typeface="Times New Roman" panose="02020603050405020304" pitchFamily="18" charset="0"/>
                <a:hlinkClick r:id="rId5"/>
              </a:rPr>
              <a:t>Sustainable Agriculture Research and Education (SARE) How-To Guide</a:t>
            </a:r>
            <a:endParaRPr lang="en-US" sz="2600">
              <a:latin typeface="Public Sans"/>
              <a:cs typeface="Times New Roman" panose="02020603050405020304" pitchFamily="18" charset="0"/>
            </a:endParaRPr>
          </a:p>
          <a:p>
            <a:pPr>
              <a:lnSpc>
                <a:spcPct val="100000"/>
              </a:lnSpc>
              <a:spcAft>
                <a:spcPts val="1200"/>
              </a:spcAft>
            </a:pPr>
            <a:endParaRPr lang="en-US" sz="2600">
              <a:latin typeface="Public Sans"/>
              <a:cs typeface="Times New Roman" panose="02020603050405020304" pitchFamily="18" charset="0"/>
            </a:endParaRPr>
          </a:p>
          <a:p>
            <a:pPr>
              <a:lnSpc>
                <a:spcPct val="100000"/>
              </a:lnSpc>
              <a:spcAft>
                <a:spcPts val="1200"/>
              </a:spcAft>
            </a:pPr>
            <a:r>
              <a:rPr lang="en-US" sz="2600">
                <a:latin typeface="Public Sans"/>
                <a:cs typeface="Times New Roman" panose="02020603050405020304" pitchFamily="18" charset="0"/>
              </a:rPr>
              <a:t>Focus FIRST on what USDA can provide our urban customers</a:t>
            </a: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cture of &quot;Building Capacity for Urban Agriculture Programs: Tools from the Windy City Harvest Model&quot;">
            <a:extLst>
              <a:ext uri="{FF2B5EF4-FFF2-40B4-BE49-F238E27FC236}">
                <a16:creationId xmlns:a16="http://schemas.microsoft.com/office/drawing/2014/main" id="{76317ED0-6801-406C-9443-0FCCE936CAEB}"/>
              </a:ext>
            </a:extLst>
          </p:cNvPr>
          <p:cNvPicPr>
            <a:picLocks noChangeAspect="1"/>
          </p:cNvPicPr>
          <p:nvPr/>
        </p:nvPicPr>
        <p:blipFill>
          <a:blip r:embed="rId6"/>
          <a:stretch>
            <a:fillRect/>
          </a:stretch>
        </p:blipFill>
        <p:spPr>
          <a:xfrm>
            <a:off x="9543832" y="1250901"/>
            <a:ext cx="2437579" cy="1852294"/>
          </a:xfrm>
          <a:prstGeom prst="rect">
            <a:avLst/>
          </a:prstGeom>
          <a:ln>
            <a:solidFill>
              <a:schemeClr val="bg2"/>
            </a:solidFill>
          </a:ln>
        </p:spPr>
      </p:pic>
      <p:pic>
        <p:nvPicPr>
          <p:cNvPr id="7" name="Picture 6" descr="picture of urban forestry toolkit">
            <a:extLst>
              <a:ext uri="{FF2B5EF4-FFF2-40B4-BE49-F238E27FC236}">
                <a16:creationId xmlns:a16="http://schemas.microsoft.com/office/drawing/2014/main" id="{1450A331-E217-4D15-8C17-E47A00CBB1F8}"/>
              </a:ext>
            </a:extLst>
          </p:cNvPr>
          <p:cNvPicPr>
            <a:picLocks noChangeAspect="1"/>
          </p:cNvPicPr>
          <p:nvPr/>
        </p:nvPicPr>
        <p:blipFill>
          <a:blip r:embed="rId7"/>
          <a:stretch>
            <a:fillRect/>
          </a:stretch>
        </p:blipFill>
        <p:spPr>
          <a:xfrm>
            <a:off x="6096000" y="386454"/>
            <a:ext cx="3357753" cy="1441227"/>
          </a:xfrm>
          <a:prstGeom prst="rect">
            <a:avLst/>
          </a:prstGeom>
          <a:ln>
            <a:solidFill>
              <a:schemeClr val="bg2"/>
            </a:solidFill>
          </a:ln>
        </p:spPr>
      </p:pic>
      <p:pic>
        <p:nvPicPr>
          <p:cNvPr id="10" name="Picture 9" descr="image of &quot;How-to-Guide for Aspiring Urban Micro-Agricultural Entrepreneurs&quot;">
            <a:extLst>
              <a:ext uri="{FF2B5EF4-FFF2-40B4-BE49-F238E27FC236}">
                <a16:creationId xmlns:a16="http://schemas.microsoft.com/office/drawing/2014/main" id="{877BC6B9-210D-4C9C-9FCB-C32AC01289A6}"/>
              </a:ext>
            </a:extLst>
          </p:cNvPr>
          <p:cNvPicPr>
            <a:picLocks noChangeAspect="1"/>
          </p:cNvPicPr>
          <p:nvPr/>
        </p:nvPicPr>
        <p:blipFill>
          <a:blip r:embed="rId8"/>
          <a:stretch>
            <a:fillRect/>
          </a:stretch>
        </p:blipFill>
        <p:spPr>
          <a:xfrm>
            <a:off x="3044329" y="4285689"/>
            <a:ext cx="6022553" cy="823255"/>
          </a:xfrm>
          <a:prstGeom prst="rect">
            <a:avLst/>
          </a:prstGeom>
          <a:ln>
            <a:solidFill>
              <a:schemeClr val="accent3"/>
            </a:solidFill>
          </a:ln>
        </p:spPr>
      </p:pic>
      <p:pic>
        <p:nvPicPr>
          <p:cNvPr id="11" name="Picture 10" descr="USDA logo">
            <a:extLst>
              <a:ext uri="{FF2B5EF4-FFF2-40B4-BE49-F238E27FC236}">
                <a16:creationId xmlns:a16="http://schemas.microsoft.com/office/drawing/2014/main" id="{BAC70DDF-A82A-431A-9272-0C6997652F86}"/>
              </a:ext>
            </a:extLst>
          </p:cNvPr>
          <p:cNvPicPr>
            <a:picLocks noChangeAspect="1"/>
          </p:cNvPicPr>
          <p:nvPr/>
        </p:nvPicPr>
        <p:blipFill rotWithShape="1">
          <a:blip r:embed="rId9">
            <a:extLst>
              <a:ext uri="{28A0092B-C50C-407E-A947-70E740481C1C}">
                <a14:useLocalDpi xmlns:a14="http://schemas.microsoft.com/office/drawing/2010/main" val="0"/>
              </a:ext>
            </a:extLst>
          </a:blip>
          <a:srcRect b="22431"/>
          <a:stretch/>
        </p:blipFill>
        <p:spPr>
          <a:xfrm>
            <a:off x="256757" y="214926"/>
            <a:ext cx="2838984" cy="614683"/>
          </a:xfrm>
          <a:prstGeom prst="rect">
            <a:avLst/>
          </a:prstGeom>
        </p:spPr>
      </p:pic>
      <p:sp>
        <p:nvSpPr>
          <p:cNvPr id="12" name="Rectangle 11">
            <a:extLst>
              <a:ext uri="{FF2B5EF4-FFF2-40B4-BE49-F238E27FC236}">
                <a16:creationId xmlns:a16="http://schemas.microsoft.com/office/drawing/2014/main" id="{ECE46CBD-E055-4DAD-B0DC-D70104A0B09E}"/>
              </a:ext>
            </a:extLst>
          </p:cNvPr>
          <p:cNvSpPr/>
          <p:nvPr/>
        </p:nvSpPr>
        <p:spPr>
          <a:xfrm>
            <a:off x="369993" y="1806771"/>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882D647-05BE-45CF-8059-EAA0619CE215}"/>
              </a:ext>
            </a:extLst>
          </p:cNvPr>
          <p:cNvSpPr>
            <a:spLocks noGrp="1"/>
          </p:cNvSpPr>
          <p:nvPr>
            <p:ph type="sldNum" sz="quarter" idx="12"/>
          </p:nvPr>
        </p:nvSpPr>
        <p:spPr/>
        <p:txBody>
          <a:bodyPr/>
          <a:lstStyle/>
          <a:p>
            <a:fld id="{6DCD8ED2-5AD7-4E5C-BAAD-3F98A3F97B0E}" type="slidenum">
              <a:rPr lang="en-US" smtClean="0"/>
              <a:t>39</a:t>
            </a:fld>
            <a:endParaRPr lang="en-US"/>
          </a:p>
        </p:txBody>
      </p:sp>
    </p:spTree>
    <p:extLst>
      <p:ext uri="{BB962C8B-B14F-4D97-AF65-F5344CB8AC3E}">
        <p14:creationId xmlns:p14="http://schemas.microsoft.com/office/powerpoint/2010/main" val="102569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A50D-E9E0-4466-92D9-E263C7A430EE}"/>
              </a:ext>
            </a:extLst>
          </p:cNvPr>
          <p:cNvSpPr>
            <a:spLocks noGrp="1"/>
          </p:cNvSpPr>
          <p:nvPr>
            <p:ph type="title"/>
          </p:nvPr>
        </p:nvSpPr>
        <p:spPr/>
        <p:txBody>
          <a:bodyPr>
            <a:normAutofit/>
          </a:bodyPr>
          <a:lstStyle/>
          <a:p>
            <a:pPr algn="ctr"/>
            <a:r>
              <a:rPr lang="en-US" sz="4100">
                <a:solidFill>
                  <a:schemeClr val="tx1"/>
                </a:solidFill>
                <a:latin typeface="Source Sans Pro" panose="020B0503030403020204" pitchFamily="34" charset="0"/>
                <a:ea typeface="Source Sans Pro" panose="020B0503030403020204" pitchFamily="34" charset="0"/>
                <a:cs typeface="Arial" panose="020B0604020202020204" pitchFamily="34" charset="0"/>
              </a:rPr>
              <a:t>1976 Urban Garden Program </a:t>
            </a:r>
          </a:p>
        </p:txBody>
      </p:sp>
      <p:sp>
        <p:nvSpPr>
          <p:cNvPr id="4" name="Content Placeholder 3">
            <a:extLst>
              <a:ext uri="{FF2B5EF4-FFF2-40B4-BE49-F238E27FC236}">
                <a16:creationId xmlns:a16="http://schemas.microsoft.com/office/drawing/2014/main" id="{4239EFCE-CF5A-4E02-8B45-A068DE198B8F}"/>
              </a:ext>
            </a:extLst>
          </p:cNvPr>
          <p:cNvSpPr>
            <a:spLocks noGrp="1"/>
          </p:cNvSpPr>
          <p:nvPr>
            <p:ph idx="1"/>
          </p:nvPr>
        </p:nvSpPr>
        <p:spPr>
          <a:xfrm>
            <a:off x="495300" y="2247900"/>
            <a:ext cx="6386209" cy="3904558"/>
          </a:xfrm>
        </p:spPr>
        <p:txBody>
          <a:bodyPr anchor="ctr">
            <a:normAutofit/>
          </a:bodyPr>
          <a:lstStyle/>
          <a:p>
            <a:r>
              <a:rPr kumimoji="0" lang="en-US" sz="3600" b="0" i="0" u="none" strike="noStrike" kern="1200" cap="none" spc="0" normalizeH="0" baseline="0" noProof="0">
                <a:ln>
                  <a:noFill/>
                </a:ln>
                <a:solidFill>
                  <a:schemeClr val="tx1"/>
                </a:solidFill>
                <a:effectLst/>
                <a:uLnTx/>
                <a:uFillTx/>
                <a:latin typeface="Public Sans"/>
                <a:cs typeface="Arial" panose="020B0604020202020204" pitchFamily="34" charset="0"/>
              </a:rPr>
              <a:t>Funded over $23 million in projects in 16 cities with over 300,000 participants between 1976  thru 1993 </a:t>
            </a:r>
          </a:p>
          <a:p>
            <a:endParaRPr lang="en-US" sz="3600"/>
          </a:p>
        </p:txBody>
      </p:sp>
      <p:pic>
        <p:nvPicPr>
          <p:cNvPr id="6" name="Picture Placeholder 5" descr="A picture containing person, outdoor, person, old&#10;&#10;Description automatically generated">
            <a:extLst>
              <a:ext uri="{FF2B5EF4-FFF2-40B4-BE49-F238E27FC236}">
                <a16:creationId xmlns:a16="http://schemas.microsoft.com/office/drawing/2014/main" id="{7540370E-A0F4-4AE7-9BE5-6F49B5F2367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915" r="10915"/>
          <a:stretch>
            <a:fillRect/>
          </a:stretch>
        </p:blipFill>
        <p:spPr>
          <a:xfrm>
            <a:off x="7445375" y="2122488"/>
            <a:ext cx="3754443" cy="3770312"/>
          </a:xfrm>
        </p:spPr>
      </p:pic>
      <p:sp>
        <p:nvSpPr>
          <p:cNvPr id="5" name="Rectangle 4">
            <a:extLst>
              <a:ext uri="{FF2B5EF4-FFF2-40B4-BE49-F238E27FC236}">
                <a16:creationId xmlns:a16="http://schemas.microsoft.com/office/drawing/2014/main" id="{5C3D7DAC-6768-4255-BD2C-562610A169E1}"/>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SDA Logo">
            <a:extLst>
              <a:ext uri="{FF2B5EF4-FFF2-40B4-BE49-F238E27FC236}">
                <a16:creationId xmlns:a16="http://schemas.microsoft.com/office/drawing/2014/main" id="{DDCE44C7-B8EF-4FF2-A5E7-A9FA9B18FCAE}"/>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Tree>
    <p:extLst>
      <p:ext uri="{BB962C8B-B14F-4D97-AF65-F5344CB8AC3E}">
        <p14:creationId xmlns:p14="http://schemas.microsoft.com/office/powerpoint/2010/main" val="3934309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We Asked…</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346938"/>
            <a:ext cx="11584939" cy="4248840"/>
          </a:xfrm>
        </p:spPr>
        <p:txBody>
          <a:bodyPr anchor="t">
            <a:normAutofit/>
          </a:bodyPr>
          <a:lstStyle/>
          <a:p>
            <a:pPr>
              <a:lnSpc>
                <a:spcPct val="100000"/>
              </a:lnSpc>
              <a:spcAft>
                <a:spcPts val="1200"/>
              </a:spcAft>
            </a:pPr>
            <a:r>
              <a:rPr lang="en-US" sz="2600">
                <a:latin typeface="Public Sans"/>
                <a:cs typeface="Times New Roman" panose="02020603050405020304" pitchFamily="18" charset="0"/>
              </a:rPr>
              <a:t>Is this resource </a:t>
            </a:r>
            <a:r>
              <a:rPr lang="en-US" sz="2600" i="1">
                <a:latin typeface="Public Sans"/>
                <a:cs typeface="Times New Roman" panose="02020603050405020304" pitchFamily="18" charset="0"/>
              </a:rPr>
              <a:t>directly relevant </a:t>
            </a:r>
            <a:r>
              <a:rPr lang="en-US" sz="2600">
                <a:latin typeface="Public Sans"/>
                <a:cs typeface="Times New Roman" panose="02020603050405020304" pitchFamily="18" charset="0"/>
              </a:rPr>
              <a:t>to urban producers?</a:t>
            </a:r>
          </a:p>
          <a:p>
            <a:pPr>
              <a:lnSpc>
                <a:spcPct val="100000"/>
              </a:lnSpc>
              <a:spcAft>
                <a:spcPts val="1200"/>
              </a:spcAft>
            </a:pPr>
            <a:r>
              <a:rPr lang="en-US" sz="2600">
                <a:latin typeface="Public Sans"/>
                <a:cs typeface="Times New Roman" panose="02020603050405020304" pitchFamily="18" charset="0"/>
              </a:rPr>
              <a:t>Do the webpages for these resources clearly communicate to target audiences?</a:t>
            </a:r>
          </a:p>
          <a:p>
            <a:pPr>
              <a:lnSpc>
                <a:spcPct val="100000"/>
              </a:lnSpc>
              <a:spcAft>
                <a:spcPts val="1200"/>
              </a:spcAft>
            </a:pPr>
            <a:r>
              <a:rPr lang="en-US" sz="2600">
                <a:latin typeface="Public Sans"/>
                <a:cs typeface="Times New Roman" panose="02020603050405020304" pitchFamily="18" charset="0"/>
              </a:rPr>
              <a:t>What are our customers looking for when they visit one of our offices or websites?  Are there barriers to entry that we can address in our communications?</a:t>
            </a:r>
          </a:p>
          <a:p>
            <a:pPr lvl="1">
              <a:lnSpc>
                <a:spcPct val="100000"/>
              </a:lnSpc>
              <a:spcAft>
                <a:spcPts val="1200"/>
              </a:spcAft>
            </a:pPr>
            <a:endParaRPr lang="en-US" sz="2600">
              <a:latin typeface="Public Sans"/>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4" y="2193897"/>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SDA logo">
            <a:extLst>
              <a:ext uri="{FF2B5EF4-FFF2-40B4-BE49-F238E27FC236}">
                <a16:creationId xmlns:a16="http://schemas.microsoft.com/office/drawing/2014/main" id="{054860DF-EA98-45FF-9399-09C8983500FF}"/>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14925"/>
            <a:ext cx="2838984" cy="614683"/>
          </a:xfrm>
          <a:prstGeom prst="rect">
            <a:avLst/>
          </a:prstGeom>
        </p:spPr>
      </p:pic>
      <p:sp>
        <p:nvSpPr>
          <p:cNvPr id="4" name="Slide Number Placeholder 3">
            <a:extLst>
              <a:ext uri="{FF2B5EF4-FFF2-40B4-BE49-F238E27FC236}">
                <a16:creationId xmlns:a16="http://schemas.microsoft.com/office/drawing/2014/main" id="{9702C1E5-098F-4CC5-B185-BA7F35BC2EAF}"/>
              </a:ext>
            </a:extLst>
          </p:cNvPr>
          <p:cNvSpPr>
            <a:spLocks noGrp="1"/>
          </p:cNvSpPr>
          <p:nvPr>
            <p:ph type="sldNum" sz="quarter" idx="12"/>
          </p:nvPr>
        </p:nvSpPr>
        <p:spPr/>
        <p:txBody>
          <a:bodyPr/>
          <a:lstStyle/>
          <a:p>
            <a:fld id="{6DCD8ED2-5AD7-4E5C-BAAD-3F98A3F97B0E}" type="slidenum">
              <a:rPr lang="en-US" smtClean="0"/>
              <a:t>40</a:t>
            </a:fld>
            <a:endParaRPr lang="en-US"/>
          </a:p>
        </p:txBody>
      </p:sp>
    </p:spTree>
    <p:extLst>
      <p:ext uri="{BB962C8B-B14F-4D97-AF65-F5344CB8AC3E}">
        <p14:creationId xmlns:p14="http://schemas.microsoft.com/office/powerpoint/2010/main" val="2482519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365424"/>
            <a:ext cx="10515600" cy="1265946"/>
          </a:xfrm>
        </p:spPr>
        <p:txBody>
          <a:bodyPr anchor="ctr">
            <a:normAutofit/>
          </a:bodyPr>
          <a:lstStyle/>
          <a:p>
            <a:r>
              <a:rPr lang="en-US">
                <a:latin typeface="Source Sans Pro" panose="020B0503030403020204" pitchFamily="34" charset="0"/>
                <a:ea typeface="Source Sans Pro" panose="020B0503030403020204" pitchFamily="34" charset="0"/>
                <a:cs typeface="Times New Roman" panose="02020603050405020304" pitchFamily="18" charset="0"/>
              </a:rPr>
              <a:t>Urban Ag At-A-Glance</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10515600" cy="4248840"/>
          </a:xfrm>
        </p:spPr>
        <p:txBody>
          <a:bodyPr anchor="t">
            <a:normAutofit/>
          </a:bodyPr>
          <a:lstStyle/>
          <a:p>
            <a:pPr marL="914400" lvl="2" indent="0">
              <a:buNone/>
            </a:pPr>
            <a:endParaRPr lang="en-US" sz="1600"/>
          </a:p>
          <a:p>
            <a:pPr marL="457200" lvl="1" indent="0">
              <a:lnSpc>
                <a:spcPct val="100000"/>
              </a:lnSpc>
              <a:spcAft>
                <a:spcPts val="1200"/>
              </a:spcAft>
              <a:buNone/>
            </a:pPr>
            <a:endParaRPr lang="en-US" sz="14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3E0B44B-87E6-4C2D-A560-F5F9D3E05262}"/>
              </a:ext>
            </a:extLst>
          </p:cNvPr>
          <p:cNvSpPr/>
          <p:nvPr/>
        </p:nvSpPr>
        <p:spPr>
          <a:xfrm>
            <a:off x="369994" y="1469344"/>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022FDAD5-FED1-45B6-A7FE-D365680DB6A8}"/>
              </a:ext>
            </a:extLst>
          </p:cNvPr>
          <p:cNvSpPr txBox="1">
            <a:spLocks/>
          </p:cNvSpPr>
          <p:nvPr/>
        </p:nvSpPr>
        <p:spPr>
          <a:xfrm>
            <a:off x="128016" y="1729421"/>
            <a:ext cx="7051717" cy="42488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Public Sans"/>
                <a:cs typeface="Times New Roman" panose="02020603050405020304" pitchFamily="18" charset="0"/>
              </a:rPr>
              <a:t>Details about programs to help with financing, marketing, selling, and getting technical assistance.</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Public Sans"/>
                <a:cs typeface="Times New Roman" panose="02020603050405020304" pitchFamily="18" charset="0"/>
              </a:rPr>
              <a:t>Description, type of program, and who it is most relevant to.</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Public Sans"/>
                <a:cs typeface="Times New Roman" panose="02020603050405020304" pitchFamily="18" charset="0"/>
              </a:rPr>
              <a:t>Separate section for operations at the rural-urban interface</a:t>
            </a:r>
          </a:p>
        </p:txBody>
      </p:sp>
      <p:pic>
        <p:nvPicPr>
          <p:cNvPr id="6" name="Picture 5">
            <a:extLst>
              <a:ext uri="{FF2B5EF4-FFF2-40B4-BE49-F238E27FC236}">
                <a16:creationId xmlns:a16="http://schemas.microsoft.com/office/drawing/2014/main" id="{6DFDC326-EECE-48A8-BB7B-AC44CD200FCB}"/>
              </a:ext>
            </a:extLst>
          </p:cNvPr>
          <p:cNvPicPr>
            <a:picLocks noChangeAspect="1"/>
          </p:cNvPicPr>
          <p:nvPr/>
        </p:nvPicPr>
        <p:blipFill>
          <a:blip r:embed="rId3"/>
          <a:stretch>
            <a:fillRect/>
          </a:stretch>
        </p:blipFill>
        <p:spPr>
          <a:xfrm>
            <a:off x="7411545" y="410526"/>
            <a:ext cx="4038600" cy="4857750"/>
          </a:xfrm>
          <a:prstGeom prst="rect">
            <a:avLst/>
          </a:prstGeom>
        </p:spPr>
      </p:pic>
      <p:sp>
        <p:nvSpPr>
          <p:cNvPr id="4" name="Slide Number Placeholder 3">
            <a:extLst>
              <a:ext uri="{FF2B5EF4-FFF2-40B4-BE49-F238E27FC236}">
                <a16:creationId xmlns:a16="http://schemas.microsoft.com/office/drawing/2014/main" id="{CBD28104-4037-47CF-9114-17579A2ECBAB}"/>
              </a:ext>
            </a:extLst>
          </p:cNvPr>
          <p:cNvSpPr>
            <a:spLocks noGrp="1"/>
          </p:cNvSpPr>
          <p:nvPr>
            <p:ph type="sldNum" sz="quarter" idx="12"/>
          </p:nvPr>
        </p:nvSpPr>
        <p:spPr/>
        <p:txBody>
          <a:bodyPr/>
          <a:lstStyle/>
          <a:p>
            <a:fld id="{6DCD8ED2-5AD7-4E5C-BAAD-3F98A3F97B0E}" type="slidenum">
              <a:rPr lang="en-US" smtClean="0"/>
              <a:t>41</a:t>
            </a:fld>
            <a:endParaRPr lang="en-US"/>
          </a:p>
        </p:txBody>
      </p:sp>
    </p:spTree>
    <p:extLst>
      <p:ext uri="{BB962C8B-B14F-4D97-AF65-F5344CB8AC3E}">
        <p14:creationId xmlns:p14="http://schemas.microsoft.com/office/powerpoint/2010/main" val="4124970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76579"/>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5" y="2186691"/>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 of farmer.gov/urban main page">
            <a:extLst>
              <a:ext uri="{FF2B5EF4-FFF2-40B4-BE49-F238E27FC236}">
                <a16:creationId xmlns:a16="http://schemas.microsoft.com/office/drawing/2014/main" id="{7E20B34C-3ED9-429D-BECC-434C924DFB48}"/>
              </a:ext>
            </a:extLst>
          </p:cNvPr>
          <p:cNvPicPr>
            <a:picLocks noChangeAspect="1"/>
          </p:cNvPicPr>
          <p:nvPr/>
        </p:nvPicPr>
        <p:blipFill rotWithShape="1">
          <a:blip r:embed="rId3"/>
          <a:srcRect t="1" b="16133"/>
          <a:stretch/>
        </p:blipFill>
        <p:spPr>
          <a:xfrm>
            <a:off x="416759" y="1326851"/>
            <a:ext cx="5254368" cy="4487395"/>
          </a:xfrm>
          <a:prstGeom prst="rect">
            <a:avLst/>
          </a:prstGeom>
        </p:spPr>
      </p:pic>
      <p:pic>
        <p:nvPicPr>
          <p:cNvPr id="12" name="Picture 11" descr="image of farmers.gov/urban main page.">
            <a:extLst>
              <a:ext uri="{FF2B5EF4-FFF2-40B4-BE49-F238E27FC236}">
                <a16:creationId xmlns:a16="http://schemas.microsoft.com/office/drawing/2014/main" id="{4E16C9B2-BA4F-4BFA-954C-45E763C2ECF9}"/>
              </a:ext>
            </a:extLst>
          </p:cNvPr>
          <p:cNvPicPr>
            <a:picLocks noChangeAspect="1"/>
          </p:cNvPicPr>
          <p:nvPr/>
        </p:nvPicPr>
        <p:blipFill>
          <a:blip r:embed="rId4"/>
          <a:stretch>
            <a:fillRect/>
          </a:stretch>
        </p:blipFill>
        <p:spPr>
          <a:xfrm>
            <a:off x="6474110" y="62747"/>
            <a:ext cx="5507892" cy="5751499"/>
          </a:xfrm>
          <a:prstGeom prst="rect">
            <a:avLst/>
          </a:prstGeom>
        </p:spPr>
      </p:pic>
      <p:pic>
        <p:nvPicPr>
          <p:cNvPr id="9" name="Picture 8" descr="Text&#10;&#10;Description automatically generated">
            <a:extLst>
              <a:ext uri="{FF2B5EF4-FFF2-40B4-BE49-F238E27FC236}">
                <a16:creationId xmlns:a16="http://schemas.microsoft.com/office/drawing/2014/main" id="{1D5134FF-FA0A-42BB-94A6-E9D0E540651D}"/>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256757" y="247976"/>
            <a:ext cx="2838984" cy="614683"/>
          </a:xfrm>
          <a:prstGeom prst="rect">
            <a:avLst/>
          </a:prstGeom>
        </p:spPr>
      </p:pic>
      <p:sp>
        <p:nvSpPr>
          <p:cNvPr id="2" name="Slide Number Placeholder 1">
            <a:extLst>
              <a:ext uri="{FF2B5EF4-FFF2-40B4-BE49-F238E27FC236}">
                <a16:creationId xmlns:a16="http://schemas.microsoft.com/office/drawing/2014/main" id="{C45E5AF2-B1BD-4CD1-B3C4-F178B767CE38}"/>
              </a:ext>
            </a:extLst>
          </p:cNvPr>
          <p:cNvSpPr>
            <a:spLocks noGrp="1"/>
          </p:cNvSpPr>
          <p:nvPr>
            <p:ph type="sldNum" sz="quarter" idx="12"/>
          </p:nvPr>
        </p:nvSpPr>
        <p:spPr/>
        <p:txBody>
          <a:bodyPr/>
          <a:lstStyle/>
          <a:p>
            <a:fld id="{6DCD8ED2-5AD7-4E5C-BAAD-3F98A3F97B0E}" type="slidenum">
              <a:rPr lang="en-US" smtClean="0"/>
              <a:t>42</a:t>
            </a:fld>
            <a:endParaRPr lang="en-US"/>
          </a:p>
        </p:txBody>
      </p:sp>
      <p:sp>
        <p:nvSpPr>
          <p:cNvPr id="11" name="TextBox 10">
            <a:extLst>
              <a:ext uri="{FF2B5EF4-FFF2-40B4-BE49-F238E27FC236}">
                <a16:creationId xmlns:a16="http://schemas.microsoft.com/office/drawing/2014/main" id="{06EE1206-5394-40B6-8120-9083DCD5C3B0}"/>
              </a:ext>
            </a:extLst>
          </p:cNvPr>
          <p:cNvSpPr txBox="1"/>
          <p:nvPr/>
        </p:nvSpPr>
        <p:spPr>
          <a:xfrm>
            <a:off x="209998" y="900033"/>
            <a:ext cx="5640296" cy="369332"/>
          </a:xfrm>
          <a:prstGeom prst="rect">
            <a:avLst/>
          </a:prstGeom>
          <a:solidFill>
            <a:srgbClr val="70AD4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Current Farmers.gov/Urban page</a:t>
            </a:r>
          </a:p>
        </p:txBody>
      </p:sp>
    </p:spTree>
    <p:extLst>
      <p:ext uri="{BB962C8B-B14F-4D97-AF65-F5344CB8AC3E}">
        <p14:creationId xmlns:p14="http://schemas.microsoft.com/office/powerpoint/2010/main" val="3279430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Planned Website Update: Farmers.gov/urban</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10515600" cy="4248840"/>
          </a:xfrm>
        </p:spPr>
        <p:txBody>
          <a:bodyPr anchor="t">
            <a:normAutofit/>
          </a:bodyPr>
          <a:lstStyle/>
          <a:p>
            <a:pPr marL="914400" lvl="2" indent="0">
              <a:buNone/>
            </a:pPr>
            <a:endParaRPr lang="en-US" sz="1600"/>
          </a:p>
          <a:p>
            <a:pPr marL="457200" lvl="1" indent="0">
              <a:lnSpc>
                <a:spcPct val="100000"/>
              </a:lnSpc>
              <a:spcAft>
                <a:spcPts val="1200"/>
              </a:spcAft>
              <a:buNone/>
            </a:pPr>
            <a:endParaRPr lang="en-US" sz="14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4" y="1961377"/>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4C43BA-D34C-43A5-91F4-BE1CB7FF364B}"/>
              </a:ext>
            </a:extLst>
          </p:cNvPr>
          <p:cNvSpPr txBox="1"/>
          <p:nvPr/>
        </p:nvSpPr>
        <p:spPr>
          <a:xfrm>
            <a:off x="369994" y="2177048"/>
            <a:ext cx="11829522" cy="3293209"/>
          </a:xfrm>
          <a:prstGeom prst="rect">
            <a:avLst/>
          </a:prstGeom>
          <a:noFill/>
        </p:spPr>
        <p:txBody>
          <a:bodyPr wrap="square" rtlCol="0">
            <a:spAutoFit/>
          </a:bodyPr>
          <a:lstStyle/>
          <a:p>
            <a:pPr marL="285750" indent="-285750">
              <a:buFont typeface="Arial" panose="020B0604020202020204" pitchFamily="34" charset="0"/>
              <a:buChar char="•"/>
            </a:pPr>
            <a:r>
              <a:rPr lang="en-US" sz="2600">
                <a:latin typeface="Public Sans"/>
              </a:rPr>
              <a:t>Producer-focused</a:t>
            </a:r>
          </a:p>
          <a:p>
            <a:endParaRPr lang="en-US" sz="2600">
              <a:latin typeface="Public Sans"/>
            </a:endParaRPr>
          </a:p>
          <a:p>
            <a:pPr marL="285750" indent="-285750">
              <a:buFont typeface="Arial" panose="020B0604020202020204" pitchFamily="34" charset="0"/>
              <a:buChar char="•"/>
            </a:pPr>
            <a:r>
              <a:rPr lang="en-US" sz="2600">
                <a:latin typeface="Public Sans"/>
              </a:rPr>
              <a:t>Will include specific sections for:</a:t>
            </a:r>
          </a:p>
          <a:p>
            <a:pPr marL="742950" lvl="1" indent="-285750">
              <a:buFont typeface="Arial" panose="020B0604020202020204" pitchFamily="34" charset="0"/>
              <a:buChar char="•"/>
            </a:pPr>
            <a:r>
              <a:rPr lang="en-US" sz="2600">
                <a:latin typeface="Public Sans"/>
              </a:rPr>
              <a:t>Starting, financing, and protecting a farm</a:t>
            </a:r>
          </a:p>
          <a:p>
            <a:pPr marL="742950" lvl="1" indent="-285750">
              <a:buFont typeface="Arial" panose="020B0604020202020204" pitchFamily="34" charset="0"/>
              <a:buChar char="•"/>
            </a:pPr>
            <a:r>
              <a:rPr lang="en-US" sz="2600">
                <a:latin typeface="Public Sans"/>
              </a:rPr>
              <a:t>Acquiring guidance and technical assistance</a:t>
            </a:r>
          </a:p>
          <a:p>
            <a:pPr marL="742950" lvl="1" indent="-285750">
              <a:buFont typeface="Arial" panose="020B0604020202020204" pitchFamily="34" charset="0"/>
              <a:buChar char="•"/>
            </a:pPr>
            <a:r>
              <a:rPr lang="en-US" sz="2600">
                <a:latin typeface="Public Sans"/>
              </a:rPr>
              <a:t>Marketing or selling products.  </a:t>
            </a:r>
          </a:p>
          <a:p>
            <a:pPr lvl="1"/>
            <a:endParaRPr lang="en-US" sz="2600">
              <a:latin typeface="Public Sans"/>
            </a:endParaRPr>
          </a:p>
          <a:p>
            <a:pPr marL="285750" indent="-285750">
              <a:buFont typeface="Arial" panose="020B0604020202020204" pitchFamily="34" charset="0"/>
              <a:buChar char="•"/>
            </a:pPr>
            <a:r>
              <a:rPr lang="en-US" sz="2600">
                <a:latin typeface="Public Sans"/>
              </a:rPr>
              <a:t>Resources for specific groups (community groups, schools, and others)</a:t>
            </a:r>
          </a:p>
        </p:txBody>
      </p:sp>
      <p:pic>
        <p:nvPicPr>
          <p:cNvPr id="9" name="Picture 8" descr="USDA logo">
            <a:extLst>
              <a:ext uri="{FF2B5EF4-FFF2-40B4-BE49-F238E27FC236}">
                <a16:creationId xmlns:a16="http://schemas.microsoft.com/office/drawing/2014/main" id="{3E6415B9-6AC3-429A-AE23-46179D97CA66}"/>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14926"/>
            <a:ext cx="2838984" cy="614683"/>
          </a:xfrm>
          <a:prstGeom prst="rect">
            <a:avLst/>
          </a:prstGeom>
        </p:spPr>
      </p:pic>
      <p:sp>
        <p:nvSpPr>
          <p:cNvPr id="4" name="Slide Number Placeholder 3">
            <a:extLst>
              <a:ext uri="{FF2B5EF4-FFF2-40B4-BE49-F238E27FC236}">
                <a16:creationId xmlns:a16="http://schemas.microsoft.com/office/drawing/2014/main" id="{FCA460FA-5966-47E2-8391-07D75B649940}"/>
              </a:ext>
            </a:extLst>
          </p:cNvPr>
          <p:cNvSpPr>
            <a:spLocks noGrp="1"/>
          </p:cNvSpPr>
          <p:nvPr>
            <p:ph type="sldNum" sz="quarter" idx="12"/>
          </p:nvPr>
        </p:nvSpPr>
        <p:spPr/>
        <p:txBody>
          <a:bodyPr/>
          <a:lstStyle/>
          <a:p>
            <a:fld id="{6DCD8ED2-5AD7-4E5C-BAAD-3F98A3F97B0E}" type="slidenum">
              <a:rPr lang="en-US" smtClean="0"/>
              <a:t>43</a:t>
            </a:fld>
            <a:endParaRPr lang="en-US"/>
          </a:p>
        </p:txBody>
      </p:sp>
    </p:spTree>
    <p:extLst>
      <p:ext uri="{BB962C8B-B14F-4D97-AF65-F5344CB8AC3E}">
        <p14:creationId xmlns:p14="http://schemas.microsoft.com/office/powerpoint/2010/main" val="2033751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Website Update: USDA.gov/urban</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10515600" cy="4248840"/>
          </a:xfrm>
        </p:spPr>
        <p:txBody>
          <a:bodyPr anchor="t">
            <a:normAutofit/>
          </a:bodyPr>
          <a:lstStyle/>
          <a:p>
            <a:pPr marL="914400" lvl="2" indent="0">
              <a:buNone/>
            </a:pPr>
            <a:endParaRPr lang="en-US" sz="1600"/>
          </a:p>
          <a:p>
            <a:pPr marL="457200" lvl="1" indent="0">
              <a:lnSpc>
                <a:spcPct val="100000"/>
              </a:lnSpc>
              <a:spcAft>
                <a:spcPts val="1200"/>
              </a:spcAft>
              <a:buNone/>
            </a:pPr>
            <a:endParaRPr lang="en-US" sz="14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4" y="1998639"/>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4C43BA-D34C-43A5-91F4-BE1CB7FF364B}"/>
              </a:ext>
            </a:extLst>
          </p:cNvPr>
          <p:cNvSpPr txBox="1"/>
          <p:nvPr/>
        </p:nvSpPr>
        <p:spPr>
          <a:xfrm>
            <a:off x="256757" y="2210098"/>
            <a:ext cx="11829522" cy="2893100"/>
          </a:xfrm>
          <a:prstGeom prst="rect">
            <a:avLst/>
          </a:prstGeom>
          <a:noFill/>
        </p:spPr>
        <p:txBody>
          <a:bodyPr wrap="square" rtlCol="0">
            <a:spAutoFit/>
          </a:bodyPr>
          <a:lstStyle/>
          <a:p>
            <a:pPr marL="285750" indent="-285750">
              <a:buFont typeface="Arial" panose="020B0604020202020204" pitchFamily="34" charset="0"/>
              <a:buChar char="•"/>
            </a:pPr>
            <a:r>
              <a:rPr lang="en-US" sz="2600">
                <a:latin typeface="Public Sans"/>
              </a:rPr>
              <a:t>Public - focused</a:t>
            </a:r>
          </a:p>
          <a:p>
            <a:endParaRPr lang="en-US" sz="2600">
              <a:latin typeface="Public Sans"/>
            </a:endParaRPr>
          </a:p>
          <a:p>
            <a:r>
              <a:rPr lang="en-US" sz="2600">
                <a:latin typeface="Public Sans"/>
              </a:rPr>
              <a:t>Will Include:</a:t>
            </a:r>
          </a:p>
          <a:p>
            <a:endParaRPr lang="en-US" sz="2600">
              <a:latin typeface="Public Sans"/>
            </a:endParaRPr>
          </a:p>
          <a:p>
            <a:pPr marL="285750" indent="-285750">
              <a:buFont typeface="Arial" panose="020B0604020202020204" pitchFamily="34" charset="0"/>
              <a:buChar char="•"/>
            </a:pPr>
            <a:r>
              <a:rPr lang="en-US" sz="2600">
                <a:latin typeface="Public Sans"/>
              </a:rPr>
              <a:t>Training/guidance for groups and communities</a:t>
            </a:r>
          </a:p>
          <a:p>
            <a:pPr marL="285750" indent="-285750">
              <a:buFont typeface="Arial" panose="020B0604020202020204" pitchFamily="34" charset="0"/>
              <a:buChar char="•"/>
            </a:pPr>
            <a:r>
              <a:rPr lang="en-US" sz="2600">
                <a:latin typeface="Public Sans"/>
              </a:rPr>
              <a:t>Resources for strengthening local and regional food systems</a:t>
            </a:r>
          </a:p>
          <a:p>
            <a:pPr marL="285750" indent="-285750">
              <a:buFont typeface="Arial" panose="020B0604020202020204" pitchFamily="34" charset="0"/>
              <a:buChar char="•"/>
            </a:pPr>
            <a:r>
              <a:rPr lang="en-US" sz="2600">
                <a:latin typeface="Public Sans"/>
              </a:rPr>
              <a:t>Programs (like WIC) designed to directly improve access to healthy foods</a:t>
            </a:r>
          </a:p>
        </p:txBody>
      </p:sp>
      <p:pic>
        <p:nvPicPr>
          <p:cNvPr id="9" name="Picture 8" descr="USDA logo">
            <a:extLst>
              <a:ext uri="{FF2B5EF4-FFF2-40B4-BE49-F238E27FC236}">
                <a16:creationId xmlns:a16="http://schemas.microsoft.com/office/drawing/2014/main" id="{906232C6-7082-448B-97D5-BA14D9620B8F}"/>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14926"/>
            <a:ext cx="2838984" cy="614683"/>
          </a:xfrm>
          <a:prstGeom prst="rect">
            <a:avLst/>
          </a:prstGeom>
        </p:spPr>
      </p:pic>
      <p:sp>
        <p:nvSpPr>
          <p:cNvPr id="4" name="Slide Number Placeholder 3">
            <a:extLst>
              <a:ext uri="{FF2B5EF4-FFF2-40B4-BE49-F238E27FC236}">
                <a16:creationId xmlns:a16="http://schemas.microsoft.com/office/drawing/2014/main" id="{88692B0F-39AA-4F1B-A968-37B1DA37FBEA}"/>
              </a:ext>
            </a:extLst>
          </p:cNvPr>
          <p:cNvSpPr>
            <a:spLocks noGrp="1"/>
          </p:cNvSpPr>
          <p:nvPr>
            <p:ph type="sldNum" sz="quarter" idx="12"/>
          </p:nvPr>
        </p:nvSpPr>
        <p:spPr/>
        <p:txBody>
          <a:bodyPr/>
          <a:lstStyle/>
          <a:p>
            <a:fld id="{6DCD8ED2-5AD7-4E5C-BAAD-3F98A3F97B0E}" type="slidenum">
              <a:rPr lang="en-US" smtClean="0"/>
              <a:t>44</a:t>
            </a:fld>
            <a:endParaRPr lang="en-US"/>
          </a:p>
        </p:txBody>
      </p:sp>
    </p:spTree>
    <p:extLst>
      <p:ext uri="{BB962C8B-B14F-4D97-AF65-F5344CB8AC3E}">
        <p14:creationId xmlns:p14="http://schemas.microsoft.com/office/powerpoint/2010/main" val="2198793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Tell Us!</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10515600" cy="4248840"/>
          </a:xfrm>
        </p:spPr>
        <p:txBody>
          <a:bodyPr anchor="t">
            <a:normAutofit/>
          </a:bodyPr>
          <a:lstStyle/>
          <a:p>
            <a:pPr marL="914400" lvl="2" indent="0">
              <a:buNone/>
            </a:pPr>
            <a:endParaRPr lang="en-US" sz="1600"/>
          </a:p>
          <a:p>
            <a:pPr marL="457200" lvl="1" indent="0">
              <a:lnSpc>
                <a:spcPct val="100000"/>
              </a:lnSpc>
              <a:spcAft>
                <a:spcPts val="1200"/>
              </a:spcAft>
              <a:buNone/>
            </a:pPr>
            <a:endParaRPr lang="en-US" sz="14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4" y="1885790"/>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4C43BA-D34C-43A5-91F4-BE1CB7FF364B}"/>
              </a:ext>
            </a:extLst>
          </p:cNvPr>
          <p:cNvSpPr txBox="1"/>
          <p:nvPr/>
        </p:nvSpPr>
        <p:spPr>
          <a:xfrm>
            <a:off x="302228" y="2108882"/>
            <a:ext cx="11587544" cy="3816429"/>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2600">
                <a:latin typeface="Public Sans"/>
              </a:rPr>
              <a:t>What information does your community need most from USDA?</a:t>
            </a:r>
          </a:p>
          <a:p>
            <a:pPr marL="285750" indent="-285750">
              <a:spcBef>
                <a:spcPts val="1800"/>
              </a:spcBef>
              <a:buFont typeface="Arial" panose="020B0604020202020204" pitchFamily="34" charset="0"/>
              <a:buChar char="•"/>
            </a:pPr>
            <a:r>
              <a:rPr lang="en-US" sz="2600">
                <a:latin typeface="Public Sans"/>
              </a:rPr>
              <a:t>How can we better inform urban producers about our assistance?</a:t>
            </a:r>
          </a:p>
          <a:p>
            <a:pPr marL="285750" indent="-285750">
              <a:spcBef>
                <a:spcPts val="1800"/>
              </a:spcBef>
              <a:buFont typeface="Arial" panose="020B0604020202020204" pitchFamily="34" charset="0"/>
              <a:buChar char="•"/>
            </a:pPr>
            <a:r>
              <a:rPr lang="en-US" sz="2600">
                <a:latin typeface="Public Sans"/>
              </a:rPr>
              <a:t>What other kinds of tools should we add to our Toolkit?</a:t>
            </a:r>
          </a:p>
          <a:p>
            <a:pPr marL="285750" indent="-285750">
              <a:spcBef>
                <a:spcPts val="1800"/>
              </a:spcBef>
              <a:buFont typeface="Arial" panose="020B0604020202020204" pitchFamily="34" charset="0"/>
              <a:buChar char="•"/>
            </a:pPr>
            <a:r>
              <a:rPr lang="en-US" sz="2600">
                <a:latin typeface="Public Sans"/>
              </a:rPr>
              <a:t>What has been your experience when asking USDA about Urban Ag resources? </a:t>
            </a:r>
            <a:r>
              <a:rPr lang="en-US" sz="2600">
                <a:latin typeface="Public Sans"/>
                <a:cs typeface="Times New Roman" panose="02020603050405020304" pitchFamily="18" charset="0"/>
              </a:rPr>
              <a:t>Are there barriers to entry that we can address?</a:t>
            </a:r>
            <a:endParaRPr lang="en-US" sz="2600">
              <a:latin typeface="Public Sans"/>
            </a:endParaRPr>
          </a:p>
          <a:p>
            <a:pPr marL="285750" indent="-285750">
              <a:spcBef>
                <a:spcPts val="1800"/>
              </a:spcBef>
              <a:buFont typeface="Arial" panose="020B0604020202020204" pitchFamily="34" charset="0"/>
              <a:buChar char="•"/>
            </a:pPr>
            <a:r>
              <a:rPr lang="en-US" sz="2600">
                <a:latin typeface="Public Sans"/>
              </a:rPr>
              <a:t>We’ve taken recent steps to update our websites.  Let us know – how can we be even more accessible, clear, and easy to understand?</a:t>
            </a:r>
          </a:p>
        </p:txBody>
      </p:sp>
      <p:pic>
        <p:nvPicPr>
          <p:cNvPr id="9" name="Picture 8" descr="USDA logo">
            <a:extLst>
              <a:ext uri="{FF2B5EF4-FFF2-40B4-BE49-F238E27FC236}">
                <a16:creationId xmlns:a16="http://schemas.microsoft.com/office/drawing/2014/main" id="{9228CBA7-7FC5-4F48-A606-A916B3E840EF}"/>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302228" y="241805"/>
            <a:ext cx="2838984" cy="614683"/>
          </a:xfrm>
          <a:prstGeom prst="rect">
            <a:avLst/>
          </a:prstGeom>
        </p:spPr>
      </p:pic>
      <p:sp>
        <p:nvSpPr>
          <p:cNvPr id="4" name="Slide Number Placeholder 3">
            <a:extLst>
              <a:ext uri="{FF2B5EF4-FFF2-40B4-BE49-F238E27FC236}">
                <a16:creationId xmlns:a16="http://schemas.microsoft.com/office/drawing/2014/main" id="{AD39E933-50B8-4311-8669-5A4212949DEE}"/>
              </a:ext>
            </a:extLst>
          </p:cNvPr>
          <p:cNvSpPr>
            <a:spLocks noGrp="1"/>
          </p:cNvSpPr>
          <p:nvPr>
            <p:ph type="sldNum" sz="quarter" idx="12"/>
          </p:nvPr>
        </p:nvSpPr>
        <p:spPr/>
        <p:txBody>
          <a:bodyPr/>
          <a:lstStyle/>
          <a:p>
            <a:fld id="{6DCD8ED2-5AD7-4E5C-BAAD-3F98A3F97B0E}" type="slidenum">
              <a:rPr lang="en-US" smtClean="0"/>
              <a:t>45</a:t>
            </a:fld>
            <a:endParaRPr lang="en-US"/>
          </a:p>
        </p:txBody>
      </p:sp>
    </p:spTree>
    <p:extLst>
      <p:ext uri="{BB962C8B-B14F-4D97-AF65-F5344CB8AC3E}">
        <p14:creationId xmlns:p14="http://schemas.microsoft.com/office/powerpoint/2010/main" val="1047766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OUAIP Contact Information</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10515600" cy="4248840"/>
          </a:xfrm>
        </p:spPr>
        <p:txBody>
          <a:bodyPr anchor="t">
            <a:normAutofit/>
          </a:bodyPr>
          <a:lstStyle/>
          <a:p>
            <a:pPr marL="914400" lvl="2" indent="0">
              <a:buNone/>
            </a:pPr>
            <a:endParaRPr lang="en-US" sz="1600"/>
          </a:p>
          <a:p>
            <a:pPr marL="457200" lvl="1" indent="0">
              <a:lnSpc>
                <a:spcPct val="100000"/>
              </a:lnSpc>
              <a:spcAft>
                <a:spcPts val="1200"/>
              </a:spcAft>
              <a:buNone/>
            </a:pPr>
            <a:endParaRPr lang="en-US" sz="14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4" y="1885790"/>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4C43BA-D34C-43A5-91F4-BE1CB7FF364B}"/>
              </a:ext>
            </a:extLst>
          </p:cNvPr>
          <p:cNvSpPr txBox="1"/>
          <p:nvPr/>
        </p:nvSpPr>
        <p:spPr>
          <a:xfrm>
            <a:off x="302228" y="2108882"/>
            <a:ext cx="11587544" cy="3647152"/>
          </a:xfrm>
          <a:prstGeom prst="rect">
            <a:avLst/>
          </a:prstGeom>
          <a:noFill/>
        </p:spPr>
        <p:txBody>
          <a:bodyPr wrap="square" rtlCol="0">
            <a:spAutoFit/>
          </a:bodyPr>
          <a:lstStyle/>
          <a:p>
            <a:pPr>
              <a:spcBef>
                <a:spcPts val="1800"/>
              </a:spcBef>
            </a:pPr>
            <a:r>
              <a:rPr lang="en-US" sz="2600" dirty="0">
                <a:latin typeface="Public Sans"/>
              </a:rPr>
              <a:t>Leslie Glover, Program Manager, </a:t>
            </a:r>
            <a:r>
              <a:rPr lang="en-US" sz="2600" dirty="0">
                <a:latin typeface="Public Sans"/>
                <a:hlinkClick r:id="rId3"/>
              </a:rPr>
              <a:t>leslie.glover@usda.gov</a:t>
            </a:r>
            <a:r>
              <a:rPr lang="en-US" sz="2600" dirty="0">
                <a:latin typeface="Public Sans"/>
              </a:rPr>
              <a:t> </a:t>
            </a:r>
          </a:p>
          <a:p>
            <a:pPr>
              <a:spcBef>
                <a:spcPts val="1800"/>
              </a:spcBef>
            </a:pPr>
            <a:r>
              <a:rPr lang="en-US" sz="2600" dirty="0">
                <a:latin typeface="Public Sans"/>
              </a:rPr>
              <a:t>Tammy Willis, UAIP Advisory Committee Coordinator, </a:t>
            </a:r>
            <a:r>
              <a:rPr lang="en-US" sz="2600" dirty="0">
                <a:latin typeface="Public Sans"/>
                <a:hlinkClick r:id="rId4"/>
              </a:rPr>
              <a:t>tammy.willis@usda.gov</a:t>
            </a:r>
            <a:r>
              <a:rPr lang="en-US" sz="2600" dirty="0">
                <a:latin typeface="Public Sans"/>
              </a:rPr>
              <a:t> </a:t>
            </a:r>
          </a:p>
          <a:p>
            <a:pPr>
              <a:spcBef>
                <a:spcPts val="1800"/>
              </a:spcBef>
            </a:pPr>
            <a:r>
              <a:rPr lang="en-US" sz="2600" dirty="0">
                <a:latin typeface="Public Sans"/>
              </a:rPr>
              <a:t>Havala Schumacher, Management Analyst, </a:t>
            </a:r>
            <a:r>
              <a:rPr lang="en-US" sz="2600" dirty="0">
                <a:latin typeface="Public Sans"/>
                <a:hlinkClick r:id="rId5"/>
              </a:rPr>
              <a:t>havala.schumacher@usda.gov</a:t>
            </a:r>
            <a:r>
              <a:rPr lang="en-US" sz="2600" dirty="0">
                <a:latin typeface="Public Sans"/>
              </a:rPr>
              <a:t> </a:t>
            </a:r>
          </a:p>
          <a:p>
            <a:pPr>
              <a:spcBef>
                <a:spcPts val="1800"/>
              </a:spcBef>
            </a:pPr>
            <a:r>
              <a:rPr lang="en-US" sz="2600" dirty="0">
                <a:latin typeface="Public Sans"/>
              </a:rPr>
              <a:t>Suzanne Pender, Strategic Communications, </a:t>
            </a:r>
            <a:r>
              <a:rPr lang="en-US" sz="2600" dirty="0">
                <a:latin typeface="Public Sans"/>
                <a:hlinkClick r:id="rId6"/>
              </a:rPr>
              <a:t>suzanne.pender@usda.gov</a:t>
            </a:r>
            <a:r>
              <a:rPr lang="en-US" sz="2600" dirty="0">
                <a:latin typeface="Public Sans"/>
              </a:rPr>
              <a:t> </a:t>
            </a:r>
          </a:p>
          <a:p>
            <a:pPr>
              <a:spcBef>
                <a:spcPts val="1800"/>
              </a:spcBef>
            </a:pPr>
            <a:endParaRPr lang="en-US" sz="2600" dirty="0">
              <a:latin typeface="Public Sans"/>
            </a:endParaRPr>
          </a:p>
          <a:p>
            <a:pPr>
              <a:spcBef>
                <a:spcPts val="1800"/>
              </a:spcBef>
            </a:pPr>
            <a:r>
              <a:rPr lang="en-US" sz="2600" dirty="0">
                <a:latin typeface="Public Sans"/>
              </a:rPr>
              <a:t>General OUAIP Staff Email Box: </a:t>
            </a:r>
            <a:r>
              <a:rPr lang="en-US" sz="2600" dirty="0">
                <a:latin typeface="Public Sans"/>
                <a:hlinkClick r:id="rId7"/>
              </a:rPr>
              <a:t>UrbanAgriculture@usda.gov</a:t>
            </a:r>
            <a:r>
              <a:rPr lang="en-US" sz="2600" dirty="0">
                <a:latin typeface="Public Sans"/>
              </a:rPr>
              <a:t> </a:t>
            </a:r>
          </a:p>
        </p:txBody>
      </p:sp>
      <p:pic>
        <p:nvPicPr>
          <p:cNvPr id="9" name="Picture 8" descr="USDA logo">
            <a:extLst>
              <a:ext uri="{FF2B5EF4-FFF2-40B4-BE49-F238E27FC236}">
                <a16:creationId xmlns:a16="http://schemas.microsoft.com/office/drawing/2014/main" id="{9228CBA7-7FC5-4F48-A606-A916B3E840EF}"/>
              </a:ext>
            </a:extLst>
          </p:cNvPr>
          <p:cNvPicPr>
            <a:picLocks noChangeAspect="1"/>
          </p:cNvPicPr>
          <p:nvPr/>
        </p:nvPicPr>
        <p:blipFill rotWithShape="1">
          <a:blip r:embed="rId8">
            <a:extLst>
              <a:ext uri="{28A0092B-C50C-407E-A947-70E740481C1C}">
                <a14:useLocalDpi xmlns:a14="http://schemas.microsoft.com/office/drawing/2010/main" val="0"/>
              </a:ext>
            </a:extLst>
          </a:blip>
          <a:srcRect b="22431"/>
          <a:stretch/>
        </p:blipFill>
        <p:spPr>
          <a:xfrm>
            <a:off x="302228" y="241805"/>
            <a:ext cx="2838984" cy="614683"/>
          </a:xfrm>
          <a:prstGeom prst="rect">
            <a:avLst/>
          </a:prstGeom>
        </p:spPr>
      </p:pic>
      <p:sp>
        <p:nvSpPr>
          <p:cNvPr id="4" name="Slide Number Placeholder 3">
            <a:extLst>
              <a:ext uri="{FF2B5EF4-FFF2-40B4-BE49-F238E27FC236}">
                <a16:creationId xmlns:a16="http://schemas.microsoft.com/office/drawing/2014/main" id="{AD39E933-50B8-4311-8669-5A4212949DEE}"/>
              </a:ext>
            </a:extLst>
          </p:cNvPr>
          <p:cNvSpPr>
            <a:spLocks noGrp="1"/>
          </p:cNvSpPr>
          <p:nvPr>
            <p:ph type="sldNum" sz="quarter" idx="12"/>
          </p:nvPr>
        </p:nvSpPr>
        <p:spPr/>
        <p:txBody>
          <a:bodyPr/>
          <a:lstStyle/>
          <a:p>
            <a:fld id="{6DCD8ED2-5AD7-4E5C-BAAD-3F98A3F97B0E}" type="slidenum">
              <a:rPr lang="en-US" smtClean="0"/>
              <a:t>46</a:t>
            </a:fld>
            <a:endParaRPr lang="en-US"/>
          </a:p>
        </p:txBody>
      </p:sp>
    </p:spTree>
    <p:extLst>
      <p:ext uri="{BB962C8B-B14F-4D97-AF65-F5344CB8AC3E}">
        <p14:creationId xmlns:p14="http://schemas.microsoft.com/office/powerpoint/2010/main" val="3511145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33A6D5-EC6B-45A3-8F79-E11A8302719D}"/>
              </a:ext>
            </a:extLst>
          </p:cNvPr>
          <p:cNvSpPr>
            <a:spLocks noGrp="1"/>
          </p:cNvSpPr>
          <p:nvPr>
            <p:ph type="title"/>
          </p:nvPr>
        </p:nvSpPr>
        <p:spPr>
          <a:xfrm>
            <a:off x="602653" y="1921607"/>
            <a:ext cx="9014348" cy="1895888"/>
          </a:xfrm>
        </p:spPr>
        <p:txBody>
          <a:bodyPr vert="horz" lIns="91440" tIns="45720" rIns="91440" bIns="45720" rtlCol="0" anchor="b">
            <a:normAutofit/>
          </a:bodyPr>
          <a:lstStyle/>
          <a:p>
            <a:r>
              <a:rPr lang="en-US" sz="6100" kern="1200">
                <a:solidFill>
                  <a:schemeClr val="tx1"/>
                </a:solidFill>
                <a:latin typeface="Source Sans Pro" panose="020B0503030403020204" pitchFamily="34" charset="0"/>
                <a:ea typeface="Source Sans Pro" panose="020B0503030403020204" pitchFamily="34" charset="0"/>
              </a:rPr>
              <a:t>Urban, Indoor, and Emerging Agriculture Grant</a:t>
            </a:r>
          </a:p>
        </p:txBody>
      </p:sp>
      <p:sp>
        <p:nvSpPr>
          <p:cNvPr id="28" name="Rectangle 2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21D4F46-AA28-44A8-BE80-54BC2A432337}"/>
              </a:ext>
            </a:extLst>
          </p:cNvPr>
          <p:cNvSpPr>
            <a:spLocks noGrp="1"/>
          </p:cNvSpPr>
          <p:nvPr>
            <p:ph type="body" idx="1"/>
          </p:nvPr>
        </p:nvSpPr>
        <p:spPr>
          <a:xfrm>
            <a:off x="602653" y="4698126"/>
            <a:ext cx="9654052" cy="1078173"/>
          </a:xfrm>
        </p:spPr>
        <p:txBody>
          <a:bodyPr vert="horz" lIns="91440" tIns="45720" rIns="91440" bIns="45720" rtlCol="0" anchor="ctr">
            <a:noAutofit/>
          </a:bodyPr>
          <a:lstStyle/>
          <a:p>
            <a:r>
              <a:rPr lang="en-US" sz="2600" kern="1200">
                <a:solidFill>
                  <a:srgbClr val="FFFFFF"/>
                </a:solidFill>
                <a:latin typeface="Public Sans"/>
              </a:rPr>
              <a:t>Bradley Rein, National Science Liaison</a:t>
            </a:r>
            <a:endParaRPr lang="en-US" sz="2600">
              <a:solidFill>
                <a:srgbClr val="FFFFFF"/>
              </a:solidFill>
              <a:latin typeface="Public Sans"/>
            </a:endParaRPr>
          </a:p>
          <a:p>
            <a:r>
              <a:rPr lang="en-US" sz="2600" kern="1200">
                <a:solidFill>
                  <a:srgbClr val="FFFFFF"/>
                </a:solidFill>
                <a:latin typeface="Public Sans"/>
              </a:rPr>
              <a:t>National Institute of Food and Agriculture</a:t>
            </a:r>
          </a:p>
        </p:txBody>
      </p:sp>
      <p:pic>
        <p:nvPicPr>
          <p:cNvPr id="10" name="Picture 9" descr="USDA logo">
            <a:extLst>
              <a:ext uri="{FF2B5EF4-FFF2-40B4-BE49-F238E27FC236}">
                <a16:creationId xmlns:a16="http://schemas.microsoft.com/office/drawing/2014/main" id="{C6145DA2-9411-47AD-8CEF-8A54519DD83D}"/>
              </a:ext>
            </a:extLst>
          </p:cNvPr>
          <p:cNvPicPr>
            <a:picLocks noChangeAspect="1"/>
          </p:cNvPicPr>
          <p:nvPr/>
        </p:nvPicPr>
        <p:blipFill rotWithShape="1">
          <a:blip r:embed="rId2">
            <a:extLst>
              <a:ext uri="{28A0092B-C50C-407E-A947-70E740481C1C}">
                <a14:useLocalDpi xmlns:a14="http://schemas.microsoft.com/office/drawing/2010/main" val="0"/>
              </a:ext>
            </a:extLst>
          </a:blip>
          <a:srcRect b="22431"/>
          <a:stretch/>
        </p:blipFill>
        <p:spPr>
          <a:xfrm>
            <a:off x="256757" y="203909"/>
            <a:ext cx="2838984" cy="614683"/>
          </a:xfrm>
          <a:prstGeom prst="rect">
            <a:avLst/>
          </a:prstGeom>
        </p:spPr>
      </p:pic>
      <p:sp>
        <p:nvSpPr>
          <p:cNvPr id="2" name="Slide Number Placeholder 1">
            <a:extLst>
              <a:ext uri="{FF2B5EF4-FFF2-40B4-BE49-F238E27FC236}">
                <a16:creationId xmlns:a16="http://schemas.microsoft.com/office/drawing/2014/main" id="{D7718E65-B2EC-420E-BDF8-D23E4B28CEA8}"/>
              </a:ext>
            </a:extLst>
          </p:cNvPr>
          <p:cNvSpPr>
            <a:spLocks noGrp="1"/>
          </p:cNvSpPr>
          <p:nvPr>
            <p:ph type="sldNum" sz="quarter" idx="12"/>
          </p:nvPr>
        </p:nvSpPr>
        <p:spPr/>
        <p:txBody>
          <a:bodyPr/>
          <a:lstStyle/>
          <a:p>
            <a:fld id="{6DCD8ED2-5AD7-4E5C-BAAD-3F98A3F97B0E}" type="slidenum">
              <a:rPr lang="en-US" smtClean="0"/>
              <a:t>47</a:t>
            </a:fld>
            <a:endParaRPr lang="en-US"/>
          </a:p>
        </p:txBody>
      </p:sp>
    </p:spTree>
    <p:extLst>
      <p:ext uri="{BB962C8B-B14F-4D97-AF65-F5344CB8AC3E}">
        <p14:creationId xmlns:p14="http://schemas.microsoft.com/office/powerpoint/2010/main" val="329465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of extension agent and farmer">
            <a:extLst>
              <a:ext uri="{FF2B5EF4-FFF2-40B4-BE49-F238E27FC236}">
                <a16:creationId xmlns:a16="http://schemas.microsoft.com/office/drawing/2014/main" id="{0E27FCAE-A39A-4095-B01D-8444CB963C24}"/>
              </a:ext>
            </a:extLst>
          </p:cNvPr>
          <p:cNvPicPr>
            <a:picLocks noChangeAspect="1"/>
          </p:cNvPicPr>
          <p:nvPr/>
        </p:nvPicPr>
        <p:blipFill>
          <a:blip r:embed="rId2">
            <a:extLst>
              <a:ext uri="{28A0092B-C50C-407E-A947-70E740481C1C}">
                <a14:useLocalDpi xmlns:a14="http://schemas.microsoft.com/office/drawing/2010/main" val="0"/>
              </a:ext>
            </a:extLst>
          </a:blip>
          <a:srcRect l="-5997" t="13817" r="24573" b="21799"/>
          <a:stretch>
            <a:fillRect/>
          </a:stretch>
        </p:blipFill>
        <p:spPr bwMode="auto">
          <a:xfrm>
            <a:off x="8231188" y="2175066"/>
            <a:ext cx="23622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picture of students and teachers in a classroom">
            <a:extLst>
              <a:ext uri="{FF2B5EF4-FFF2-40B4-BE49-F238E27FC236}">
                <a16:creationId xmlns:a16="http://schemas.microsoft.com/office/drawing/2014/main" id="{71232488-C1E4-497E-9A53-B6ED43E7761A}"/>
              </a:ext>
            </a:extLst>
          </p:cNvPr>
          <p:cNvPicPr>
            <a:picLocks noChangeAspect="1"/>
          </p:cNvPicPr>
          <p:nvPr/>
        </p:nvPicPr>
        <p:blipFill>
          <a:blip r:embed="rId3">
            <a:extLst>
              <a:ext uri="{28A0092B-C50C-407E-A947-70E740481C1C}">
                <a14:useLocalDpi xmlns:a14="http://schemas.microsoft.com/office/drawing/2010/main" val="0"/>
              </a:ext>
            </a:extLst>
          </a:blip>
          <a:srcRect l="8186"/>
          <a:stretch>
            <a:fillRect/>
          </a:stretch>
        </p:blipFill>
        <p:spPr bwMode="auto">
          <a:xfrm>
            <a:off x="1598612" y="3429000"/>
            <a:ext cx="25146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descr="picture of man doing research on agricultural operation">
            <a:extLst>
              <a:ext uri="{FF2B5EF4-FFF2-40B4-BE49-F238E27FC236}">
                <a16:creationId xmlns:a16="http://schemas.microsoft.com/office/drawing/2014/main" id="{1C7083BB-D64C-40BC-B2C4-067A83E497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3340" y="940454"/>
            <a:ext cx="32004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image of overlapping circles with research, education and extension">
            <a:extLst>
              <a:ext uri="{FF2B5EF4-FFF2-40B4-BE49-F238E27FC236}">
                <a16:creationId xmlns:a16="http://schemas.microsoft.com/office/drawing/2014/main" id="{AD7EF3AD-9794-44E2-88B3-2D8589F106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3109" y="886479"/>
            <a:ext cx="5455529" cy="508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BE8B724-DE5B-4CA6-B9F9-8B48946D9FAE}"/>
              </a:ext>
            </a:extLst>
          </p:cNvPr>
          <p:cNvSpPr>
            <a:spLocks noGrp="1"/>
          </p:cNvSpPr>
          <p:nvPr>
            <p:ph type="sldNum" sz="quarter" idx="12"/>
          </p:nvPr>
        </p:nvSpPr>
        <p:spPr/>
        <p:txBody>
          <a:bodyPr/>
          <a:lstStyle/>
          <a:p>
            <a:pPr>
              <a:defRPr/>
            </a:pPr>
            <a:fld id="{57761C25-55DC-47F9-8C6B-DE69EA93AD17}" type="slidenum">
              <a:rPr lang="en-US" altLang="en-US" smtClean="0"/>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452665-CA2F-4682-8EE6-1E9695A5BA23}"/>
              </a:ext>
            </a:extLst>
          </p:cNvPr>
          <p:cNvSpPr/>
          <p:nvPr/>
        </p:nvSpPr>
        <p:spPr>
          <a:xfrm>
            <a:off x="996460" y="1316211"/>
            <a:ext cx="1019907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rPr>
              <a:t>Pub. L. 101–624, title XVI, §1672E. URBAN, INDOOR, AND OTHER EMERGING AGRICULTURAL PRODUCTION RESEARCH, EDUCATION, AND EXTENSION INITIATIVE</a:t>
            </a:r>
            <a:r>
              <a:rPr kumimoji="0" lang="en-US" b="0" i="0" u="none" strike="noStrike" kern="1200" cap="none" spc="0" normalizeH="0" baseline="0" noProof="0">
                <a:ln>
                  <a:noFill/>
                </a:ln>
                <a:solidFill>
                  <a:srgbClr val="000000"/>
                </a:solidFill>
                <a:effectLst/>
                <a:uLnTx/>
                <a:uFillTx/>
                <a:latin typeface="Arial"/>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ublic Sans"/>
                <a:ea typeface="ＭＳ Ｐゴシック"/>
              </a:rPr>
              <a:t>(a) COMPETITIVE RESEARCH AND EXTENSION GRANTS AUTHORIZED:</a:t>
            </a:r>
          </a:p>
        </p:txBody>
      </p:sp>
      <p:sp>
        <p:nvSpPr>
          <p:cNvPr id="3" name="TextBox 2">
            <a:extLst>
              <a:ext uri="{FF2B5EF4-FFF2-40B4-BE49-F238E27FC236}">
                <a16:creationId xmlns:a16="http://schemas.microsoft.com/office/drawing/2014/main" id="{9DFA272D-997C-40EB-9EBB-90B4E845611B}"/>
              </a:ext>
            </a:extLst>
          </p:cNvPr>
          <p:cNvSpPr txBox="1"/>
          <p:nvPr/>
        </p:nvSpPr>
        <p:spPr>
          <a:xfrm>
            <a:off x="1078523" y="2691348"/>
            <a:ext cx="10199077"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Public Sans"/>
                <a:ea typeface="ＭＳ Ｐゴシック"/>
              </a:rPr>
              <a:t>In consultation with the Urban Agriculture and Innovative Production Advisory Committee established under section 222(b) of the Department of Agriculture Reorganization Act of 1994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Public Sans"/>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Public Sans"/>
                <a:ea typeface="ＭＳ Ｐゴシック"/>
              </a:rPr>
              <a:t>Secretary may make competitive grants to support research, education, and extension activities for the purposes of facilitating the development of urban, indoor, and other emerging agricultural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Public Sans"/>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Public Sans"/>
                <a:ea typeface="ＭＳ Ｐゴシック"/>
              </a:rPr>
              <a:t>production, harvesting, transportation, aggregation, packaging, distribution, and markets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Public Sans"/>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Public Sans"/>
                <a:ea typeface="ＭＳ Ｐゴシック"/>
              </a:rPr>
              <a:t>including by – (next slide)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Public Sans"/>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Public Sans"/>
              <a:ea typeface="ＭＳ Ｐゴシック"/>
            </a:endParaRPr>
          </a:p>
        </p:txBody>
      </p:sp>
      <p:sp>
        <p:nvSpPr>
          <p:cNvPr id="4" name="Slide Number Placeholder 3">
            <a:extLst>
              <a:ext uri="{FF2B5EF4-FFF2-40B4-BE49-F238E27FC236}">
                <a16:creationId xmlns:a16="http://schemas.microsoft.com/office/drawing/2014/main" id="{511E060A-B59F-4307-9994-D1C9B020C133}"/>
              </a:ext>
            </a:extLst>
          </p:cNvPr>
          <p:cNvSpPr>
            <a:spLocks noGrp="1"/>
          </p:cNvSpPr>
          <p:nvPr>
            <p:ph type="sldNum" sz="quarter" idx="12"/>
          </p:nvPr>
        </p:nvSpPr>
        <p:spPr/>
        <p:txBody>
          <a:bodyPr/>
          <a:lstStyle/>
          <a:p>
            <a:pPr>
              <a:defRPr/>
            </a:pPr>
            <a:fld id="{FCB7C741-995D-4EAA-8240-7613C57B04B9}" type="slidenum">
              <a:rPr lang="en-US" altLang="en-US" smtClean="0"/>
              <a:pPr>
                <a:defRPr/>
              </a:pPr>
              <a:t>49</a:t>
            </a:fld>
            <a:endParaRPr lang="en-US" altLang="en-US"/>
          </a:p>
        </p:txBody>
      </p:sp>
    </p:spTree>
    <p:extLst>
      <p:ext uri="{BB962C8B-B14F-4D97-AF65-F5344CB8AC3E}">
        <p14:creationId xmlns:p14="http://schemas.microsoft.com/office/powerpoint/2010/main" val="1436745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A50D-E9E0-4466-92D9-E263C7A430EE}"/>
              </a:ext>
            </a:extLst>
          </p:cNvPr>
          <p:cNvSpPr>
            <a:spLocks noGrp="1"/>
          </p:cNvSpPr>
          <p:nvPr>
            <p:ph type="title"/>
          </p:nvPr>
        </p:nvSpPr>
        <p:spPr>
          <a:xfrm>
            <a:off x="850570" y="942359"/>
            <a:ext cx="10490859" cy="806938"/>
          </a:xfrm>
        </p:spPr>
        <p:txBody>
          <a:bodyPr>
            <a:normAutofit/>
          </a:bodyPr>
          <a:lstStyle/>
          <a:p>
            <a:pPr algn="ctr"/>
            <a:r>
              <a:rPr lang="en-US" sz="4100">
                <a:solidFill>
                  <a:schemeClr val="tx1"/>
                </a:solidFill>
                <a:latin typeface="Source Sans Pro" panose="020B0503030403020204" pitchFamily="34" charset="0"/>
                <a:ea typeface="Source Sans Pro" panose="020B0503030403020204" pitchFamily="34" charset="0"/>
                <a:cs typeface="Arial" panose="020B0604020202020204" pitchFamily="34" charset="0"/>
              </a:rPr>
              <a:t>1994 Urban Resources Partnership</a:t>
            </a:r>
            <a:endParaRPr lang="en-US" sz="4100">
              <a:latin typeface="Source Sans Pro" panose="020B0503030403020204" pitchFamily="34" charset="0"/>
              <a:ea typeface="Source Sans Pro" panose="020B0503030403020204" pitchFamily="34" charset="0"/>
            </a:endParaRPr>
          </a:p>
        </p:txBody>
      </p:sp>
      <p:sp>
        <p:nvSpPr>
          <p:cNvPr id="4" name="Content Placeholder 3">
            <a:extLst>
              <a:ext uri="{FF2B5EF4-FFF2-40B4-BE49-F238E27FC236}">
                <a16:creationId xmlns:a16="http://schemas.microsoft.com/office/drawing/2014/main" id="{4239EFCE-CF5A-4E02-8B45-A068DE198B8F}"/>
              </a:ext>
            </a:extLst>
          </p:cNvPr>
          <p:cNvSpPr>
            <a:spLocks noGrp="1"/>
          </p:cNvSpPr>
          <p:nvPr>
            <p:ph idx="1"/>
          </p:nvPr>
        </p:nvSpPr>
        <p:spPr>
          <a:xfrm>
            <a:off x="900345" y="2476870"/>
            <a:ext cx="5257800" cy="3019394"/>
          </a:xfrm>
        </p:spPr>
        <p:txBody>
          <a:bodyPr anchor="ctr">
            <a:normAutofit/>
          </a:bodyPr>
          <a:lstStyle/>
          <a:p>
            <a:pPr marR="0" lvl="0" defTabSz="914400" rtl="0" eaLnBrk="1" fontAlgn="auto" latinLnBrk="0" hangingPunct="1">
              <a:lnSpc>
                <a:spcPct val="90000"/>
              </a:lnSpc>
              <a:spcBef>
                <a:spcPts val="1000"/>
              </a:spcBef>
              <a:spcAft>
                <a:spcPts val="0"/>
              </a:spcAft>
              <a:buClrTx/>
              <a:buSzTx/>
              <a:tabLst/>
              <a:defRPr/>
            </a:pPr>
            <a:r>
              <a:rPr kumimoji="0" lang="en-US" sz="3600" b="0" i="0" u="none" strike="noStrike" kern="1200" cap="none" spc="0" normalizeH="0" baseline="0" noProof="0">
                <a:ln>
                  <a:noFill/>
                </a:ln>
                <a:solidFill>
                  <a:schemeClr val="tx1"/>
                </a:solidFill>
                <a:effectLst/>
                <a:uLnTx/>
                <a:uFillTx/>
                <a:latin typeface="Public Sans"/>
                <a:cs typeface="Arial" panose="020B0604020202020204" pitchFamily="34" charset="0"/>
              </a:rPr>
              <a:t>Funded over 200 awards in 13 cities worth $20 million between 1994  thru 1999. </a:t>
            </a:r>
          </a:p>
          <a:p>
            <a:pPr algn="l"/>
            <a:r>
              <a:rPr lang="en-US" sz="3600" b="0" i="0" u="none" strike="noStrike" baseline="0">
                <a:latin typeface="Courier"/>
              </a:rPr>
              <a:t> </a:t>
            </a:r>
            <a:endParaRPr lang="en-US" sz="3600"/>
          </a:p>
        </p:txBody>
      </p:sp>
      <p:pic>
        <p:nvPicPr>
          <p:cNvPr id="6" name="Picture Placeholder 5" descr="A person holding a frisbee&#10;&#10;Description automatically generated with medium confidence">
            <a:extLst>
              <a:ext uri="{FF2B5EF4-FFF2-40B4-BE49-F238E27FC236}">
                <a16:creationId xmlns:a16="http://schemas.microsoft.com/office/drawing/2014/main" id="{AC20BABF-D48F-4609-ABE4-F9F4030ACD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096" r="7096"/>
          <a:stretch>
            <a:fillRect/>
          </a:stretch>
        </p:blipFill>
        <p:spPr>
          <a:xfrm>
            <a:off x="7205231" y="1972943"/>
            <a:ext cx="3804516" cy="3820596"/>
          </a:xfrm>
        </p:spPr>
      </p:pic>
      <p:sp>
        <p:nvSpPr>
          <p:cNvPr id="5" name="Rectangle 4">
            <a:extLst>
              <a:ext uri="{FF2B5EF4-FFF2-40B4-BE49-F238E27FC236}">
                <a16:creationId xmlns:a16="http://schemas.microsoft.com/office/drawing/2014/main" id="{1A302B5C-A9B7-4ADA-9C20-FFDDF1987160}"/>
              </a:ext>
            </a:extLst>
          </p:cNvPr>
          <p:cNvSpPr/>
          <p:nvPr/>
        </p:nvSpPr>
        <p:spPr>
          <a:xfrm>
            <a:off x="0" y="6765391"/>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SDA Logo">
            <a:extLst>
              <a:ext uri="{FF2B5EF4-FFF2-40B4-BE49-F238E27FC236}">
                <a16:creationId xmlns:a16="http://schemas.microsoft.com/office/drawing/2014/main" id="{89CD1105-7A0E-40C8-9923-9B1CAE1E5038}"/>
              </a:ext>
            </a:extLst>
          </p:cNvPr>
          <p:cNvPicPr>
            <a:picLocks noChangeAspect="1"/>
          </p:cNvPicPr>
          <p:nvPr/>
        </p:nvPicPr>
        <p:blipFill rotWithShape="1">
          <a:blip r:embed="rId4">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Tree>
    <p:extLst>
      <p:ext uri="{BB962C8B-B14F-4D97-AF65-F5344CB8AC3E}">
        <p14:creationId xmlns:p14="http://schemas.microsoft.com/office/powerpoint/2010/main" val="3282871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BFB62-13C9-4C82-9B0F-C997436C9EC6}"/>
              </a:ext>
            </a:extLst>
          </p:cNvPr>
          <p:cNvSpPr txBox="1"/>
          <p:nvPr/>
        </p:nvSpPr>
        <p:spPr>
          <a:xfrm>
            <a:off x="669235" y="1136253"/>
            <a:ext cx="10853530" cy="498604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‘‘(1) assessing and developing strategies to remediate contaminated sites;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‘‘(2) determining and developing the best production management and integrated pest management practices;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‘‘(3) identifying and promoting the horticultural, social, and economic factors that contribute to successful urban, indoor, and other emerging agricultural production;</a:t>
            </a:r>
            <a:endPar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‘‘(4) analyzing the means by which new agricultural sites are determined, including an evaluation of soil quality, condition of a building, or local community needs;</a:t>
            </a:r>
            <a:endPar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‘‘(5) exploring new technologies that minimize energy, lighting systems, water, and other inputs for increased food production;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‘‘(6) examining building material efficiencies and structural upgrades for the purpose of optimizing growth of agricultural products;</a:t>
            </a:r>
            <a:endPar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‘‘(7) developing new crop varieties and agricultural products to connect to new markets; or</a:t>
            </a:r>
            <a:endPar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‘‘(8) examining the impacts of crop exposure to urban elements on environmental quality and food safety.</a:t>
            </a:r>
            <a:endPar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Public Sans"/>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4F0CD69-7031-44FC-B3F1-DC2A98AF4AC6}"/>
              </a:ext>
            </a:extLst>
          </p:cNvPr>
          <p:cNvSpPr>
            <a:spLocks noGrp="1"/>
          </p:cNvSpPr>
          <p:nvPr>
            <p:ph type="sldNum" sz="quarter" idx="12"/>
          </p:nvPr>
        </p:nvSpPr>
        <p:spPr/>
        <p:txBody>
          <a:bodyPr/>
          <a:lstStyle/>
          <a:p>
            <a:pPr>
              <a:defRPr/>
            </a:pPr>
            <a:fld id="{FCB7C741-995D-4EAA-8240-7613C57B04B9}" type="slidenum">
              <a:rPr lang="en-US" altLang="en-US" smtClean="0"/>
              <a:pPr>
                <a:defRPr/>
              </a:pPr>
              <a:t>50</a:t>
            </a:fld>
            <a:endParaRPr lang="en-US" altLang="en-US"/>
          </a:p>
        </p:txBody>
      </p:sp>
    </p:spTree>
    <p:extLst>
      <p:ext uri="{BB962C8B-B14F-4D97-AF65-F5344CB8AC3E}">
        <p14:creationId xmlns:p14="http://schemas.microsoft.com/office/powerpoint/2010/main" val="3868022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F000-E5DE-4820-AC60-A3ADB338FE1C}"/>
              </a:ext>
            </a:extLst>
          </p:cNvPr>
          <p:cNvSpPr>
            <a:spLocks noGrp="1"/>
          </p:cNvSpPr>
          <p:nvPr>
            <p:ph type="title"/>
          </p:nvPr>
        </p:nvSpPr>
        <p:spPr>
          <a:xfrm>
            <a:off x="914400" y="1070387"/>
            <a:ext cx="10363200" cy="1447800"/>
          </a:xfrm>
        </p:spPr>
        <p:txBody>
          <a:bodyPr>
            <a:noAutofit/>
          </a:bodyPr>
          <a:lstStyle/>
          <a:p>
            <a:r>
              <a:rPr lang="en-US" sz="4000">
                <a:latin typeface="Source Sans Pro" panose="020B0503030403020204" pitchFamily="34" charset="0"/>
                <a:ea typeface="Source Sans Pro" panose="020B0503030403020204" pitchFamily="34" charset="0"/>
              </a:rPr>
              <a:t>Preparation for Advisory Committee Consultation</a:t>
            </a:r>
          </a:p>
        </p:txBody>
      </p:sp>
      <p:sp>
        <p:nvSpPr>
          <p:cNvPr id="3" name="Content Placeholder 2">
            <a:extLst>
              <a:ext uri="{FF2B5EF4-FFF2-40B4-BE49-F238E27FC236}">
                <a16:creationId xmlns:a16="http://schemas.microsoft.com/office/drawing/2014/main" id="{3670B460-211D-49D7-9850-43BFB600FE0B}"/>
              </a:ext>
            </a:extLst>
          </p:cNvPr>
          <p:cNvSpPr>
            <a:spLocks noGrp="1"/>
          </p:cNvSpPr>
          <p:nvPr>
            <p:ph idx="1"/>
          </p:nvPr>
        </p:nvSpPr>
        <p:spPr>
          <a:xfrm>
            <a:off x="914400" y="2450976"/>
            <a:ext cx="10363200" cy="3429000"/>
          </a:xfrm>
        </p:spPr>
        <p:txBody>
          <a:bodyPr/>
          <a:lstStyle/>
          <a:p>
            <a:r>
              <a:rPr lang="en-US" sz="2600">
                <a:latin typeface="Public Sans"/>
              </a:rPr>
              <a:t>Solicit stakeholder input on most critical and urgent research education and extension needs to support urban, indoor, and emerging agriculture through Federal Register Notice and four Listening Sessions</a:t>
            </a:r>
          </a:p>
          <a:p>
            <a:r>
              <a:rPr lang="en-US" sz="2600">
                <a:latin typeface="Public Sans"/>
              </a:rPr>
              <a:t>Analyze results of stakeholder input of most critical and urgent needs</a:t>
            </a:r>
          </a:p>
          <a:p>
            <a:r>
              <a:rPr lang="en-US" sz="2600">
                <a:latin typeface="Public Sans"/>
              </a:rPr>
              <a:t>Prepare draft request for applications based on stakeholder input and SEC. 172E. authorization guidelines </a:t>
            </a:r>
          </a:p>
          <a:p>
            <a:pPr marL="0" indent="0">
              <a:buNone/>
            </a:pPr>
            <a:endParaRPr lang="en-US">
              <a:latin typeface="Public Sans"/>
            </a:endParaRPr>
          </a:p>
        </p:txBody>
      </p:sp>
      <p:sp>
        <p:nvSpPr>
          <p:cNvPr id="4" name="Slide Number Placeholder 3">
            <a:extLst>
              <a:ext uri="{FF2B5EF4-FFF2-40B4-BE49-F238E27FC236}">
                <a16:creationId xmlns:a16="http://schemas.microsoft.com/office/drawing/2014/main" id="{09393E16-689D-4EE5-8672-906AD5D7E3B4}"/>
              </a:ext>
            </a:extLst>
          </p:cNvPr>
          <p:cNvSpPr>
            <a:spLocks noGrp="1"/>
          </p:cNvSpPr>
          <p:nvPr>
            <p:ph type="sldNum" sz="quarter" idx="12"/>
          </p:nvPr>
        </p:nvSpPr>
        <p:spPr/>
        <p:txBody>
          <a:bodyPr/>
          <a:lstStyle/>
          <a:p>
            <a:pPr>
              <a:defRPr/>
            </a:pPr>
            <a:fld id="{57761C25-55DC-47F9-8C6B-DE69EA93AD17}" type="slidenum">
              <a:rPr lang="en-US" altLang="en-US" smtClean="0"/>
              <a:pPr>
                <a:defRPr/>
              </a:pPr>
              <a:t>51</a:t>
            </a:fld>
            <a:endParaRPr lang="en-US" altLang="en-US"/>
          </a:p>
        </p:txBody>
      </p:sp>
    </p:spTree>
    <p:extLst>
      <p:ext uri="{BB962C8B-B14F-4D97-AF65-F5344CB8AC3E}">
        <p14:creationId xmlns:p14="http://schemas.microsoft.com/office/powerpoint/2010/main" val="1658952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20C55-F210-4059-8CDE-C30C02A30B5D}"/>
              </a:ext>
            </a:extLst>
          </p:cNvPr>
          <p:cNvSpPr>
            <a:spLocks noGrp="1"/>
          </p:cNvSpPr>
          <p:nvPr>
            <p:ph type="title"/>
          </p:nvPr>
        </p:nvSpPr>
        <p:spPr>
          <a:xfrm>
            <a:off x="914400" y="967666"/>
            <a:ext cx="10363200" cy="801210"/>
          </a:xfrm>
        </p:spPr>
        <p:txBody>
          <a:bodyPr/>
          <a:lstStyle/>
          <a:p>
            <a:r>
              <a:rPr lang="en-US" sz="4000">
                <a:latin typeface="Source Sans Pro" panose="020B0503030403020204" pitchFamily="34" charset="0"/>
                <a:ea typeface="Source Sans Pro" panose="020B0503030403020204" pitchFamily="34" charset="0"/>
              </a:rPr>
              <a:t>UIE Federal Register Notice </a:t>
            </a:r>
            <a:r>
              <a:rPr lang="en-US" sz="4000">
                <a:solidFill>
                  <a:schemeClr val="accent5">
                    <a:lumMod val="50000"/>
                  </a:schemeClr>
                </a:solidFill>
                <a:latin typeface="Source Sans Pro" panose="020B0503030403020204" pitchFamily="34" charset="0"/>
                <a:ea typeface="Source Sans Pro" panose="020B0503030403020204" pitchFamily="34" charset="0"/>
              </a:rPr>
              <a:t>FR Doc 2020-08402</a:t>
            </a:r>
          </a:p>
        </p:txBody>
      </p:sp>
      <p:sp>
        <p:nvSpPr>
          <p:cNvPr id="3" name="Content Placeholder 2">
            <a:extLst>
              <a:ext uri="{FF2B5EF4-FFF2-40B4-BE49-F238E27FC236}">
                <a16:creationId xmlns:a16="http://schemas.microsoft.com/office/drawing/2014/main" id="{31D4B63C-5031-4F0C-9F55-54E143AA8B9E}"/>
              </a:ext>
            </a:extLst>
          </p:cNvPr>
          <p:cNvSpPr>
            <a:spLocks noGrp="1"/>
          </p:cNvSpPr>
          <p:nvPr>
            <p:ph idx="1"/>
          </p:nvPr>
        </p:nvSpPr>
        <p:spPr>
          <a:xfrm>
            <a:off x="838200" y="1768876"/>
            <a:ext cx="10515600" cy="4283628"/>
          </a:xfrm>
        </p:spPr>
        <p:txBody>
          <a:bodyPr>
            <a:normAutofit fontScale="85000" lnSpcReduction="20000"/>
          </a:bodyPr>
          <a:lstStyle/>
          <a:p>
            <a:r>
              <a:rPr lang="en-US">
                <a:latin typeface="Public Sans"/>
              </a:rPr>
              <a:t>Developed NIFA webpage with information on the new urban agriculture initiative, link to the Federal Register Notice (FRN), and links to related NIFA and USDA programs</a:t>
            </a:r>
          </a:p>
          <a:p>
            <a:pPr marL="0" indent="0">
              <a:buNone/>
            </a:pPr>
            <a:endParaRPr lang="en-US">
              <a:latin typeface="Public Sans"/>
            </a:endParaRPr>
          </a:p>
          <a:p>
            <a:r>
              <a:rPr lang="en-US">
                <a:latin typeface="Public Sans"/>
              </a:rPr>
              <a:t>Published FRN 04/21/2020 with written comments due by 06/22/2020</a:t>
            </a:r>
          </a:p>
          <a:p>
            <a:pPr marL="0" indent="0">
              <a:buNone/>
            </a:pPr>
            <a:endParaRPr lang="en-US">
              <a:latin typeface="Public Sans"/>
            </a:endParaRPr>
          </a:p>
          <a:p>
            <a:r>
              <a:rPr lang="en-US">
                <a:latin typeface="Public Sans"/>
              </a:rPr>
              <a:t>Stakeholders were given the authorizing language  Pub. L. 101–624, title XVI, §1672E(a). They were asked to prioritize the food system stages (production through marketing) and which of the 8 priority areas listed in the authorization have the most urgent unmet needs that could be addressed through research, extension and/or education.</a:t>
            </a:r>
          </a:p>
        </p:txBody>
      </p:sp>
      <p:sp>
        <p:nvSpPr>
          <p:cNvPr id="4" name="Slide Number Placeholder 3">
            <a:extLst>
              <a:ext uri="{FF2B5EF4-FFF2-40B4-BE49-F238E27FC236}">
                <a16:creationId xmlns:a16="http://schemas.microsoft.com/office/drawing/2014/main" id="{7E022CA7-D24B-41B5-A833-55C031ACAF4E}"/>
              </a:ext>
            </a:extLst>
          </p:cNvPr>
          <p:cNvSpPr>
            <a:spLocks noGrp="1"/>
          </p:cNvSpPr>
          <p:nvPr>
            <p:ph type="sldNum" sz="quarter" idx="12"/>
          </p:nvPr>
        </p:nvSpPr>
        <p:spPr/>
        <p:txBody>
          <a:bodyPr/>
          <a:lstStyle/>
          <a:p>
            <a:pPr>
              <a:defRPr/>
            </a:pPr>
            <a:fld id="{57761C25-55DC-47F9-8C6B-DE69EA93AD17}" type="slidenum">
              <a:rPr lang="en-US" altLang="en-US" smtClean="0"/>
              <a:pPr>
                <a:defRPr/>
              </a:pPr>
              <a:t>52</a:t>
            </a:fld>
            <a:endParaRPr lang="en-US" altLang="en-US"/>
          </a:p>
        </p:txBody>
      </p:sp>
    </p:spTree>
    <p:extLst>
      <p:ext uri="{BB962C8B-B14F-4D97-AF65-F5344CB8AC3E}">
        <p14:creationId xmlns:p14="http://schemas.microsoft.com/office/powerpoint/2010/main" val="2251708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8E5D-6976-498A-87A7-2A44E16CBE11}"/>
              </a:ext>
            </a:extLst>
          </p:cNvPr>
          <p:cNvSpPr>
            <a:spLocks noGrp="1"/>
          </p:cNvSpPr>
          <p:nvPr>
            <p:ph type="title"/>
          </p:nvPr>
        </p:nvSpPr>
        <p:spPr>
          <a:xfrm>
            <a:off x="838200" y="1109662"/>
            <a:ext cx="10515600" cy="1325563"/>
          </a:xfrm>
        </p:spPr>
        <p:txBody>
          <a:bodyPr>
            <a:normAutofit fontScale="90000"/>
          </a:bodyPr>
          <a:lstStyle/>
          <a:p>
            <a:pPr algn="l"/>
            <a:r>
              <a:rPr lang="en-US" sz="3100" b="1">
                <a:latin typeface="Public Sans"/>
              </a:rPr>
              <a:t>Question # 1 </a:t>
            </a:r>
            <a:r>
              <a:rPr lang="en-US" sz="3100">
                <a:latin typeface="Public Sans"/>
              </a:rPr>
              <a:t>Considering agricultural production through marketing; which phase has the greatest and most urgent research, education and Extension needs in developing urban and indoor agriculture?</a:t>
            </a:r>
            <a:endParaRPr lang="en-US">
              <a:latin typeface="Public Sans"/>
            </a:endParaRPr>
          </a:p>
        </p:txBody>
      </p:sp>
      <p:sp>
        <p:nvSpPr>
          <p:cNvPr id="3" name="Content Placeholder 2">
            <a:extLst>
              <a:ext uri="{FF2B5EF4-FFF2-40B4-BE49-F238E27FC236}">
                <a16:creationId xmlns:a16="http://schemas.microsoft.com/office/drawing/2014/main" id="{44C7636B-4672-41BA-ABEA-09F20EFA7EB8}"/>
              </a:ext>
            </a:extLst>
          </p:cNvPr>
          <p:cNvSpPr>
            <a:spLocks noGrp="1"/>
          </p:cNvSpPr>
          <p:nvPr>
            <p:ph idx="1"/>
          </p:nvPr>
        </p:nvSpPr>
        <p:spPr>
          <a:xfrm>
            <a:off x="838200" y="2680799"/>
            <a:ext cx="10515600" cy="3897589"/>
          </a:xfrm>
        </p:spPr>
        <p:txBody>
          <a:bodyPr/>
          <a:lstStyle/>
          <a:p>
            <a:r>
              <a:rPr lang="en-US" sz="2600">
                <a:latin typeface="Public Sans"/>
              </a:rPr>
              <a:t>(a)	Agricultural Production</a:t>
            </a:r>
          </a:p>
          <a:p>
            <a:r>
              <a:rPr lang="en-US" sz="2600">
                <a:latin typeface="Public Sans"/>
              </a:rPr>
              <a:t>(b)	Harvesting</a:t>
            </a:r>
          </a:p>
          <a:p>
            <a:r>
              <a:rPr lang="en-US" sz="2600">
                <a:latin typeface="Public Sans"/>
              </a:rPr>
              <a:t>(c)	Transportation</a:t>
            </a:r>
          </a:p>
          <a:p>
            <a:r>
              <a:rPr lang="en-US" sz="2600">
                <a:latin typeface="Public Sans"/>
              </a:rPr>
              <a:t>(d)	Aggregation</a:t>
            </a:r>
          </a:p>
          <a:p>
            <a:r>
              <a:rPr lang="en-US" sz="2600">
                <a:latin typeface="Public Sans"/>
              </a:rPr>
              <a:t>(e)	Packaging</a:t>
            </a:r>
          </a:p>
          <a:p>
            <a:r>
              <a:rPr lang="en-US" sz="2600">
                <a:latin typeface="Public Sans"/>
              </a:rPr>
              <a:t>(f)	Distribution</a:t>
            </a:r>
          </a:p>
          <a:p>
            <a:r>
              <a:rPr lang="en-US" sz="2600">
                <a:latin typeface="Public Sans"/>
              </a:rPr>
              <a:t>(g)	Markets</a:t>
            </a:r>
          </a:p>
          <a:p>
            <a:endParaRPr lang="en-US">
              <a:latin typeface="Public Sans"/>
            </a:endParaRPr>
          </a:p>
        </p:txBody>
      </p:sp>
      <p:sp>
        <p:nvSpPr>
          <p:cNvPr id="4" name="Slide Number Placeholder 3">
            <a:extLst>
              <a:ext uri="{FF2B5EF4-FFF2-40B4-BE49-F238E27FC236}">
                <a16:creationId xmlns:a16="http://schemas.microsoft.com/office/drawing/2014/main" id="{4035C39F-2896-46AA-8BF7-F3DCFECC79FA}"/>
              </a:ext>
            </a:extLst>
          </p:cNvPr>
          <p:cNvSpPr>
            <a:spLocks noGrp="1"/>
          </p:cNvSpPr>
          <p:nvPr>
            <p:ph type="sldNum" sz="quarter" idx="12"/>
          </p:nvPr>
        </p:nvSpPr>
        <p:spPr/>
        <p:txBody>
          <a:bodyPr/>
          <a:lstStyle/>
          <a:p>
            <a:pPr>
              <a:defRPr/>
            </a:pPr>
            <a:fld id="{57761C25-55DC-47F9-8C6B-DE69EA93AD17}" type="slidenum">
              <a:rPr lang="en-US" altLang="en-US" smtClean="0"/>
              <a:pPr>
                <a:defRPr/>
              </a:pPr>
              <a:t>53</a:t>
            </a:fld>
            <a:endParaRPr lang="en-US" altLang="en-US"/>
          </a:p>
        </p:txBody>
      </p:sp>
    </p:spTree>
    <p:extLst>
      <p:ext uri="{BB962C8B-B14F-4D97-AF65-F5344CB8AC3E}">
        <p14:creationId xmlns:p14="http://schemas.microsoft.com/office/powerpoint/2010/main" val="3828473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D268-10A3-4E7A-919A-3CA1B50782D2}"/>
              </a:ext>
            </a:extLst>
          </p:cNvPr>
          <p:cNvSpPr>
            <a:spLocks noGrp="1"/>
          </p:cNvSpPr>
          <p:nvPr>
            <p:ph type="title"/>
          </p:nvPr>
        </p:nvSpPr>
        <p:spPr>
          <a:xfrm>
            <a:off x="914400" y="976544"/>
            <a:ext cx="10363200" cy="1165194"/>
          </a:xfrm>
        </p:spPr>
        <p:txBody>
          <a:bodyPr>
            <a:noAutofit/>
          </a:bodyPr>
          <a:lstStyle/>
          <a:p>
            <a:pPr algn="l"/>
            <a:r>
              <a:rPr lang="en-US" sz="2000" b="1">
                <a:latin typeface="Public Sans"/>
              </a:rPr>
              <a:t>Question #2</a:t>
            </a:r>
            <a:r>
              <a:rPr lang="en-US" sz="2000">
                <a:latin typeface="Public Sans"/>
              </a:rPr>
              <a:t>: Of the eight priorities listed below, which priority has the greatest and most urgent REE need in developing urban and indoor agriculture that is not being adequately addressed in other Federal REE programs? </a:t>
            </a:r>
          </a:p>
        </p:txBody>
      </p:sp>
      <p:sp>
        <p:nvSpPr>
          <p:cNvPr id="3" name="Content Placeholder 2">
            <a:extLst>
              <a:ext uri="{FF2B5EF4-FFF2-40B4-BE49-F238E27FC236}">
                <a16:creationId xmlns:a16="http://schemas.microsoft.com/office/drawing/2014/main" id="{8AD0B38F-FA57-4323-A92F-41E8A5379C92}"/>
              </a:ext>
            </a:extLst>
          </p:cNvPr>
          <p:cNvSpPr>
            <a:spLocks noGrp="1"/>
          </p:cNvSpPr>
          <p:nvPr>
            <p:ph idx="1"/>
          </p:nvPr>
        </p:nvSpPr>
        <p:spPr>
          <a:xfrm>
            <a:off x="624508" y="2141738"/>
            <a:ext cx="10942983" cy="4351338"/>
          </a:xfrm>
        </p:spPr>
        <p:txBody>
          <a:bodyPr>
            <a:normAutofit fontScale="85000" lnSpcReduction="20000"/>
          </a:bodyPr>
          <a:lstStyle/>
          <a:p>
            <a:r>
              <a:rPr lang="en-US" sz="2300">
                <a:latin typeface="Public Sans"/>
              </a:rPr>
              <a:t>(1) assessing and developing strategies to remediate contaminated sites;</a:t>
            </a:r>
          </a:p>
          <a:p>
            <a:r>
              <a:rPr lang="en-US" sz="2300">
                <a:latin typeface="Public Sans"/>
              </a:rPr>
              <a:t>(2) determining and developing the best production management and integrated pest management practices;</a:t>
            </a:r>
          </a:p>
          <a:p>
            <a:r>
              <a:rPr lang="en-US" sz="2300">
                <a:latin typeface="Public Sans"/>
              </a:rPr>
              <a:t>(3) identifying and promoting the horticultural, social, and economic factors that contribute to successful urban, indoor, and other emerging agricultural production;</a:t>
            </a:r>
          </a:p>
          <a:p>
            <a:r>
              <a:rPr lang="en-US" sz="2300">
                <a:latin typeface="Public Sans"/>
              </a:rPr>
              <a:t>(4) analyzing the means by which new agricultural sites are determined, including an evaluation of soil quality, condition of a building, or local community needs;</a:t>
            </a:r>
          </a:p>
          <a:p>
            <a:r>
              <a:rPr lang="en-US" sz="2300">
                <a:latin typeface="Public Sans"/>
              </a:rPr>
              <a:t>(5) exploring new technologies that minimize energy, lighting systems, water, and other inputs for increased food production;</a:t>
            </a:r>
          </a:p>
          <a:p>
            <a:r>
              <a:rPr lang="en-US" sz="2300">
                <a:latin typeface="Public Sans"/>
              </a:rPr>
              <a:t>(6) examining building material efficiencies and structural upgrades for the purpose of optimizing growth of agricultural products;</a:t>
            </a:r>
          </a:p>
          <a:p>
            <a:r>
              <a:rPr lang="en-US" sz="2300">
                <a:latin typeface="Public Sans"/>
              </a:rPr>
              <a:t>(7) developing new crop varieties and agricultural products to connect to new markets; or</a:t>
            </a:r>
          </a:p>
          <a:p>
            <a:r>
              <a:rPr lang="en-US" sz="2300">
                <a:latin typeface="Public Sans"/>
              </a:rPr>
              <a:t>(8) examining the impacts of crop exposure to urban elements on environmental quality and food safety.</a:t>
            </a:r>
          </a:p>
          <a:p>
            <a:endParaRPr lang="en-US">
              <a:latin typeface="Public Sans"/>
            </a:endParaRPr>
          </a:p>
        </p:txBody>
      </p:sp>
      <p:sp>
        <p:nvSpPr>
          <p:cNvPr id="4" name="Slide Number Placeholder 3">
            <a:extLst>
              <a:ext uri="{FF2B5EF4-FFF2-40B4-BE49-F238E27FC236}">
                <a16:creationId xmlns:a16="http://schemas.microsoft.com/office/drawing/2014/main" id="{05ECA58B-EA3B-4BA4-86AD-926F93794D93}"/>
              </a:ext>
            </a:extLst>
          </p:cNvPr>
          <p:cNvSpPr>
            <a:spLocks noGrp="1"/>
          </p:cNvSpPr>
          <p:nvPr>
            <p:ph type="sldNum" sz="quarter" idx="12"/>
          </p:nvPr>
        </p:nvSpPr>
        <p:spPr/>
        <p:txBody>
          <a:bodyPr/>
          <a:lstStyle/>
          <a:p>
            <a:pPr>
              <a:defRPr/>
            </a:pPr>
            <a:fld id="{57761C25-55DC-47F9-8C6B-DE69EA93AD17}" type="slidenum">
              <a:rPr lang="en-US" altLang="en-US" smtClean="0"/>
              <a:pPr>
                <a:defRPr/>
              </a:pPr>
              <a:t>54</a:t>
            </a:fld>
            <a:endParaRPr lang="en-US" altLang="en-US"/>
          </a:p>
        </p:txBody>
      </p:sp>
    </p:spTree>
    <p:extLst>
      <p:ext uri="{BB962C8B-B14F-4D97-AF65-F5344CB8AC3E}">
        <p14:creationId xmlns:p14="http://schemas.microsoft.com/office/powerpoint/2010/main" val="481412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734C-F2C5-4375-A8A5-2C5EF042B251}"/>
              </a:ext>
            </a:extLst>
          </p:cNvPr>
          <p:cNvSpPr>
            <a:spLocks noGrp="1"/>
          </p:cNvSpPr>
          <p:nvPr>
            <p:ph type="title"/>
          </p:nvPr>
        </p:nvSpPr>
        <p:spPr>
          <a:xfrm>
            <a:off x="914400" y="994051"/>
            <a:ext cx="10363200" cy="1447800"/>
          </a:xfrm>
        </p:spPr>
        <p:txBody>
          <a:bodyPr>
            <a:noAutofit/>
          </a:bodyPr>
          <a:lstStyle/>
          <a:p>
            <a:pPr algn="l"/>
            <a:r>
              <a:rPr lang="en-US" sz="2400" b="1">
                <a:latin typeface="Public Sans"/>
              </a:rPr>
              <a:t>Question # 1 </a:t>
            </a:r>
            <a:r>
              <a:rPr lang="en-US" sz="2400">
                <a:latin typeface="Public Sans"/>
              </a:rPr>
              <a:t>Considering agricultural production through marketing; which phase has the greatest and most urgent REE needs in developing urban and indoor </a:t>
            </a:r>
            <a:r>
              <a:rPr lang="en-US" sz="2800">
                <a:latin typeface="Public Sans"/>
              </a:rPr>
              <a:t>agriculture?</a:t>
            </a:r>
          </a:p>
        </p:txBody>
      </p:sp>
      <p:graphicFrame>
        <p:nvGraphicFramePr>
          <p:cNvPr id="6" name="Content Placeholder 5">
            <a:extLst>
              <a:ext uri="{FF2B5EF4-FFF2-40B4-BE49-F238E27FC236}">
                <a16:creationId xmlns:a16="http://schemas.microsoft.com/office/drawing/2014/main" id="{1F760FA6-0BD5-48CB-8022-9EC218636DF8}"/>
              </a:ext>
            </a:extLst>
          </p:cNvPr>
          <p:cNvGraphicFramePr>
            <a:graphicFrameLocks noGrp="1"/>
          </p:cNvGraphicFramePr>
          <p:nvPr>
            <p:ph idx="1"/>
            <p:extLst>
              <p:ext uri="{D42A27DB-BD31-4B8C-83A1-F6EECF244321}">
                <p14:modId xmlns:p14="http://schemas.microsoft.com/office/powerpoint/2010/main" val="2754905777"/>
              </p:ext>
            </p:extLst>
          </p:nvPr>
        </p:nvGraphicFramePr>
        <p:xfrm>
          <a:off x="838200" y="2324447"/>
          <a:ext cx="10439400" cy="375675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18B4901B-D392-4CB9-94D4-F625412D09BE}"/>
              </a:ext>
            </a:extLst>
          </p:cNvPr>
          <p:cNvSpPr>
            <a:spLocks noGrp="1"/>
          </p:cNvSpPr>
          <p:nvPr>
            <p:ph type="sldNum" sz="quarter" idx="12"/>
          </p:nvPr>
        </p:nvSpPr>
        <p:spPr/>
        <p:txBody>
          <a:bodyPr/>
          <a:lstStyle/>
          <a:p>
            <a:pPr>
              <a:defRPr/>
            </a:pPr>
            <a:fld id="{57761C25-55DC-47F9-8C6B-DE69EA93AD17}" type="slidenum">
              <a:rPr lang="en-US" altLang="en-US" smtClean="0"/>
              <a:pPr>
                <a:defRPr/>
              </a:pPr>
              <a:t>55</a:t>
            </a:fld>
            <a:endParaRPr lang="en-US" altLang="en-US"/>
          </a:p>
        </p:txBody>
      </p:sp>
    </p:spTree>
    <p:extLst>
      <p:ext uri="{BB962C8B-B14F-4D97-AF65-F5344CB8AC3E}">
        <p14:creationId xmlns:p14="http://schemas.microsoft.com/office/powerpoint/2010/main" val="1384145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0DAF-300C-4900-AD7E-733AAA4A8C0F}"/>
              </a:ext>
            </a:extLst>
          </p:cNvPr>
          <p:cNvSpPr>
            <a:spLocks noGrp="1"/>
          </p:cNvSpPr>
          <p:nvPr>
            <p:ph type="title"/>
          </p:nvPr>
        </p:nvSpPr>
        <p:spPr>
          <a:xfrm>
            <a:off x="838200" y="1066800"/>
            <a:ext cx="10439400" cy="1447800"/>
          </a:xfrm>
        </p:spPr>
        <p:txBody>
          <a:bodyPr>
            <a:noAutofit/>
          </a:bodyPr>
          <a:lstStyle/>
          <a:p>
            <a:pPr algn="l"/>
            <a:r>
              <a:rPr lang="en-US" sz="2000" b="1">
                <a:latin typeface="Public Sans"/>
              </a:rPr>
              <a:t>Question #2</a:t>
            </a:r>
            <a:r>
              <a:rPr lang="en-US" sz="2000">
                <a:latin typeface="Public Sans"/>
              </a:rPr>
              <a:t>: Of the eight priorities listed in the authorization, which priority has the greatest and most urgent REE need in developing urban and indoor agriculture that is not being adequately addressed in other Federal REE programs</a:t>
            </a:r>
            <a:r>
              <a:rPr lang="en-US" sz="2400">
                <a:latin typeface="Public Sans"/>
              </a:rPr>
              <a:t>. </a:t>
            </a:r>
          </a:p>
        </p:txBody>
      </p:sp>
      <p:graphicFrame>
        <p:nvGraphicFramePr>
          <p:cNvPr id="6" name="Content Placeholder 5">
            <a:extLst>
              <a:ext uri="{FF2B5EF4-FFF2-40B4-BE49-F238E27FC236}">
                <a16:creationId xmlns:a16="http://schemas.microsoft.com/office/drawing/2014/main" id="{FDEF2919-F746-4486-A1BB-7A01FB8B754B}"/>
              </a:ext>
            </a:extLst>
          </p:cNvPr>
          <p:cNvGraphicFramePr>
            <a:graphicFrameLocks noGrp="1"/>
          </p:cNvGraphicFramePr>
          <p:nvPr>
            <p:ph idx="1"/>
            <p:extLst>
              <p:ext uri="{D42A27DB-BD31-4B8C-83A1-F6EECF244321}">
                <p14:modId xmlns:p14="http://schemas.microsoft.com/office/powerpoint/2010/main" val="843343860"/>
              </p:ext>
            </p:extLst>
          </p:nvPr>
        </p:nvGraphicFramePr>
        <p:xfrm>
          <a:off x="838201" y="2395468"/>
          <a:ext cx="6858740" cy="369461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189950F7-48C3-4582-A1D8-8B6382644740}"/>
              </a:ext>
            </a:extLst>
          </p:cNvPr>
          <p:cNvSpPr/>
          <p:nvPr/>
        </p:nvSpPr>
        <p:spPr>
          <a:xfrm>
            <a:off x="7807382" y="2001083"/>
            <a:ext cx="3947586"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Public Sans"/>
                <a:ea typeface="ＭＳ Ｐゴシック"/>
              </a:rPr>
              <a:t>(3) identifying and promoting the horticultural, social, and economic factors that contribute to successful urban, indoor, and other emerging agricultural production</a:t>
            </a:r>
            <a:r>
              <a:rPr kumimoji="0" lang="en-US"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ublic Sans"/>
                <a:ea typeface="Calibri" panose="020F0502020204030204" pitchFamily="34" charset="0"/>
                <a:cs typeface="NewCenturySchlbk-Roman"/>
              </a:rPr>
              <a:t>(4) analyzing the means by which new agricultural sites are determined, including an evaluation of soil quality, condition of a building, or local community needs</a:t>
            </a:r>
            <a:endParaRPr kumimoji="0" lang="en-US" b="0" i="0" u="none" strike="noStrike" kern="1200" cap="none" spc="0" normalizeH="0" baseline="0" noProof="0">
              <a:ln>
                <a:noFill/>
              </a:ln>
              <a:solidFill>
                <a:prstClr val="black"/>
              </a:solidFill>
              <a:effectLst/>
              <a:uLnTx/>
              <a:uFillTx/>
              <a:latin typeface="Public Sans"/>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Public Sans"/>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Public Sans"/>
                <a:ea typeface="ＭＳ Ｐゴシック"/>
              </a:rPr>
              <a:t>(7) developing new crop varieties and agricultural products to connect to new markets</a:t>
            </a:r>
          </a:p>
        </p:txBody>
      </p:sp>
      <p:sp>
        <p:nvSpPr>
          <p:cNvPr id="3" name="Slide Number Placeholder 2">
            <a:extLst>
              <a:ext uri="{FF2B5EF4-FFF2-40B4-BE49-F238E27FC236}">
                <a16:creationId xmlns:a16="http://schemas.microsoft.com/office/drawing/2014/main" id="{CAB05DE3-FA89-4E65-AA20-5900B2EF9670}"/>
              </a:ext>
            </a:extLst>
          </p:cNvPr>
          <p:cNvSpPr>
            <a:spLocks noGrp="1"/>
          </p:cNvSpPr>
          <p:nvPr>
            <p:ph type="sldNum" sz="quarter" idx="12"/>
          </p:nvPr>
        </p:nvSpPr>
        <p:spPr/>
        <p:txBody>
          <a:bodyPr/>
          <a:lstStyle/>
          <a:p>
            <a:pPr>
              <a:defRPr/>
            </a:pPr>
            <a:fld id="{57761C25-55DC-47F9-8C6B-DE69EA93AD17}" type="slidenum">
              <a:rPr lang="en-US" altLang="en-US" smtClean="0"/>
              <a:pPr>
                <a:defRPr/>
              </a:pPr>
              <a:t>56</a:t>
            </a:fld>
            <a:endParaRPr lang="en-US" altLang="en-US"/>
          </a:p>
        </p:txBody>
      </p:sp>
    </p:spTree>
    <p:extLst>
      <p:ext uri="{BB962C8B-B14F-4D97-AF65-F5344CB8AC3E}">
        <p14:creationId xmlns:p14="http://schemas.microsoft.com/office/powerpoint/2010/main" val="3562375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0516-9387-4C77-AB2C-FA812EEC4D0F}"/>
              </a:ext>
            </a:extLst>
          </p:cNvPr>
          <p:cNvSpPr>
            <a:spLocks noGrp="1"/>
          </p:cNvSpPr>
          <p:nvPr>
            <p:ph type="title"/>
          </p:nvPr>
        </p:nvSpPr>
        <p:spPr>
          <a:xfrm>
            <a:off x="914400" y="903030"/>
            <a:ext cx="10363200" cy="952130"/>
          </a:xfrm>
        </p:spPr>
        <p:txBody>
          <a:bodyPr/>
          <a:lstStyle/>
          <a:p>
            <a:r>
              <a:rPr lang="en-US" sz="4000">
                <a:latin typeface="Source Sans Pro" panose="020B0503030403020204" pitchFamily="34" charset="0"/>
                <a:ea typeface="Source Sans Pro" panose="020B0503030403020204" pitchFamily="34" charset="0"/>
              </a:rPr>
              <a:t>Eligible Applicants in Authorization</a:t>
            </a:r>
          </a:p>
        </p:txBody>
      </p:sp>
      <p:sp>
        <p:nvSpPr>
          <p:cNvPr id="3" name="Content Placeholder 2">
            <a:extLst>
              <a:ext uri="{FF2B5EF4-FFF2-40B4-BE49-F238E27FC236}">
                <a16:creationId xmlns:a16="http://schemas.microsoft.com/office/drawing/2014/main" id="{355E7D19-E060-4582-B141-0D6D35DFF424}"/>
              </a:ext>
            </a:extLst>
          </p:cNvPr>
          <p:cNvSpPr>
            <a:spLocks noGrp="1"/>
          </p:cNvSpPr>
          <p:nvPr>
            <p:ph idx="1"/>
          </p:nvPr>
        </p:nvSpPr>
        <p:spPr>
          <a:xfrm>
            <a:off x="914400" y="1788545"/>
            <a:ext cx="10363200" cy="4166152"/>
          </a:xfrm>
        </p:spPr>
        <p:txBody>
          <a:bodyPr/>
          <a:lstStyle/>
          <a:p>
            <a:pPr marL="0" marR="0">
              <a:spcBef>
                <a:spcPts val="0"/>
              </a:spcBef>
              <a:spcAft>
                <a:spcPts val="0"/>
              </a:spcAft>
            </a:pPr>
            <a:r>
              <a:rPr lang="en-US" sz="2400">
                <a:solidFill>
                  <a:srgbClr val="000000"/>
                </a:solidFill>
                <a:latin typeface="Public Sans"/>
                <a:ea typeface="Times New Roman" panose="02020603050405020304" pitchFamily="18" charset="0"/>
              </a:rPr>
              <a:t>Applications may only be submitted by the following entities:</a:t>
            </a:r>
            <a:endParaRPr lang="en-US" sz="2400">
              <a:latin typeface="Public Sans"/>
              <a:ea typeface="Times New Roman" panose="02020603050405020304" pitchFamily="18"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State agricultural experiment stations;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colleges and universities;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university research foundations;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other research institutions and organizations;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Federal agencies;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national laboratories;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private organizations, foundations, or corporations;</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individuals; or</a:t>
            </a:r>
          </a:p>
          <a:p>
            <a:pPr marL="342900" marR="0" lvl="0" indent="-342900">
              <a:spcBef>
                <a:spcPts val="0"/>
              </a:spcBef>
              <a:spcAft>
                <a:spcPts val="0"/>
              </a:spcAft>
              <a:buSzPts val="1200"/>
              <a:buFont typeface="Times New Roman" panose="02020603050405020304" pitchFamily="18" charset="0"/>
              <a:buAutoNum type="alphaUcParenBoth"/>
            </a:pPr>
            <a:r>
              <a:rPr lang="en-US" sz="2400" spc="-5">
                <a:latin typeface="Public Sans"/>
                <a:ea typeface="Times New Roman" panose="02020603050405020304" pitchFamily="18" charset="0"/>
              </a:rPr>
              <a:t>any group consisting of 2 or more of the entities described in subparagraphs </a:t>
            </a:r>
            <a:r>
              <a:rPr lang="en-US" sz="2000" spc="-5">
                <a:latin typeface="Public Sans"/>
                <a:ea typeface="Times New Roman" panose="02020603050405020304" pitchFamily="18" charset="0"/>
              </a:rPr>
              <a:t>(A) </a:t>
            </a:r>
            <a:r>
              <a:rPr lang="en-US" sz="2400" spc="-5">
                <a:latin typeface="Public Sans"/>
                <a:ea typeface="Times New Roman" panose="02020603050405020304" pitchFamily="18" charset="0"/>
              </a:rPr>
              <a:t>through </a:t>
            </a:r>
            <a:r>
              <a:rPr lang="en-US" sz="2000" spc="-5">
                <a:latin typeface="Public Sans"/>
                <a:ea typeface="Times New Roman" panose="02020603050405020304" pitchFamily="18" charset="0"/>
              </a:rPr>
              <a:t>(H).</a:t>
            </a:r>
            <a:endParaRPr lang="en-US" sz="2400" spc="-5">
              <a:latin typeface="Public Sans"/>
              <a:ea typeface="Times New Roman" panose="02020603050405020304" pitchFamily="18" charset="0"/>
            </a:endParaRPr>
          </a:p>
          <a:p>
            <a:endParaRPr lang="en-US">
              <a:latin typeface="Public Sans"/>
            </a:endParaRPr>
          </a:p>
        </p:txBody>
      </p:sp>
      <p:sp>
        <p:nvSpPr>
          <p:cNvPr id="4" name="Slide Number Placeholder 3">
            <a:extLst>
              <a:ext uri="{FF2B5EF4-FFF2-40B4-BE49-F238E27FC236}">
                <a16:creationId xmlns:a16="http://schemas.microsoft.com/office/drawing/2014/main" id="{9234F919-07B6-4D5D-8E10-1B05DCD35140}"/>
              </a:ext>
            </a:extLst>
          </p:cNvPr>
          <p:cNvSpPr>
            <a:spLocks noGrp="1"/>
          </p:cNvSpPr>
          <p:nvPr>
            <p:ph type="sldNum" sz="quarter" idx="12"/>
          </p:nvPr>
        </p:nvSpPr>
        <p:spPr/>
        <p:txBody>
          <a:bodyPr/>
          <a:lstStyle/>
          <a:p>
            <a:pPr>
              <a:defRPr/>
            </a:pPr>
            <a:fld id="{57761C25-55DC-47F9-8C6B-DE69EA93AD17}" type="slidenum">
              <a:rPr lang="en-US" altLang="en-US" smtClean="0"/>
              <a:pPr>
                <a:defRPr/>
              </a:pPr>
              <a:t>57</a:t>
            </a:fld>
            <a:endParaRPr lang="en-US" altLang="en-US"/>
          </a:p>
        </p:txBody>
      </p:sp>
    </p:spTree>
    <p:extLst>
      <p:ext uri="{BB962C8B-B14F-4D97-AF65-F5344CB8AC3E}">
        <p14:creationId xmlns:p14="http://schemas.microsoft.com/office/powerpoint/2010/main" val="3361600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Shape 7">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grpSp>
        <p:nvGrpSpPr>
          <p:cNvPr id="6" name="Group 9">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1"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3"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4"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A29E6561-BBF1-4F99-AADF-86B1F485FD0D}"/>
              </a:ext>
            </a:extLst>
          </p:cNvPr>
          <p:cNvSpPr txBox="1"/>
          <p:nvPr/>
        </p:nvSpPr>
        <p:spPr>
          <a:xfrm>
            <a:off x="478971" y="685800"/>
            <a:ext cx="3031584" cy="5105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a:ea typeface="ＭＳ Ｐゴシック"/>
                <a:cs typeface="+mn-cs"/>
              </a:rPr>
              <a:t>NIFA Competitive Funding Attributes</a:t>
            </a:r>
          </a:p>
        </p:txBody>
      </p:sp>
      <p:graphicFrame>
        <p:nvGraphicFramePr>
          <p:cNvPr id="2" name="Diagram 1">
            <a:extLst>
              <a:ext uri="{FF2B5EF4-FFF2-40B4-BE49-F238E27FC236}">
                <a16:creationId xmlns:a16="http://schemas.microsoft.com/office/drawing/2014/main" id="{0D617D56-FD11-4BE5-8D00-D59E84CEA558}"/>
              </a:ext>
            </a:extLst>
          </p:cNvPr>
          <p:cNvGraphicFramePr/>
          <p:nvPr/>
        </p:nvGraphicFramePr>
        <p:xfrm>
          <a:off x="5010150" y="899885"/>
          <a:ext cx="6492875" cy="5225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8343F30-AD1A-4C1A-A118-F524770C7F15}"/>
              </a:ext>
            </a:extLst>
          </p:cNvPr>
          <p:cNvSpPr>
            <a:spLocks noGrp="1"/>
          </p:cNvSpPr>
          <p:nvPr>
            <p:ph type="sldNum" sz="quarter" idx="12"/>
          </p:nvPr>
        </p:nvSpPr>
        <p:spPr/>
        <p:txBody>
          <a:bodyPr/>
          <a:lstStyle/>
          <a:p>
            <a:pPr>
              <a:defRPr/>
            </a:pPr>
            <a:fld id="{57761C25-55DC-47F9-8C6B-DE69EA93AD17}" type="slidenum">
              <a:rPr lang="en-US" altLang="en-US" smtClean="0"/>
              <a:pPr>
                <a:defRPr/>
              </a:pPr>
              <a:t>58</a:t>
            </a:fld>
            <a:endParaRPr lang="en-US" altLang="en-US"/>
          </a:p>
        </p:txBody>
      </p:sp>
    </p:spTree>
    <p:extLst>
      <p:ext uri="{BB962C8B-B14F-4D97-AF65-F5344CB8AC3E}">
        <p14:creationId xmlns:p14="http://schemas.microsoft.com/office/powerpoint/2010/main" val="3626816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73F80-6C67-4A43-AF29-23791A2D86C3}"/>
              </a:ext>
            </a:extLst>
          </p:cNvPr>
          <p:cNvSpPr txBox="1"/>
          <p:nvPr/>
        </p:nvSpPr>
        <p:spPr>
          <a:xfrm>
            <a:off x="934278" y="1496852"/>
            <a:ext cx="1032344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rPr>
              <a:t>Comments</a:t>
            </a:r>
          </a:p>
        </p:txBody>
      </p:sp>
      <p:sp>
        <p:nvSpPr>
          <p:cNvPr id="5" name="TextBox 4">
            <a:extLst>
              <a:ext uri="{FF2B5EF4-FFF2-40B4-BE49-F238E27FC236}">
                <a16:creationId xmlns:a16="http://schemas.microsoft.com/office/drawing/2014/main" id="{B4CB48DB-E820-4A03-A05C-0AC024D168A1}"/>
              </a:ext>
            </a:extLst>
          </p:cNvPr>
          <p:cNvSpPr txBox="1"/>
          <p:nvPr/>
        </p:nvSpPr>
        <p:spPr>
          <a:xfrm>
            <a:off x="7209183" y="4226800"/>
            <a:ext cx="44394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ublic Sans"/>
                <a:ea typeface="ＭＳ Ｐゴシック"/>
              </a:rPr>
              <a:t>Brad Rein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ublic Sans"/>
                <a:ea typeface="ＭＳ Ｐゴシック"/>
              </a:rPr>
              <a:t>National Science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ublic Sans"/>
                <a:ea typeface="ＭＳ Ｐゴシック"/>
              </a:rPr>
              <a:t>National Institute of Food and 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ublic Sans"/>
                <a:ea typeface="ＭＳ Ｐゴシック"/>
              </a:rPr>
              <a:t>Email: brein@usda.gov</a:t>
            </a:r>
          </a:p>
        </p:txBody>
      </p:sp>
      <p:sp>
        <p:nvSpPr>
          <p:cNvPr id="2" name="Slide Number Placeholder 1">
            <a:extLst>
              <a:ext uri="{FF2B5EF4-FFF2-40B4-BE49-F238E27FC236}">
                <a16:creationId xmlns:a16="http://schemas.microsoft.com/office/drawing/2014/main" id="{4325AF48-10B3-41BD-9B61-9B773B834771}"/>
              </a:ext>
            </a:extLst>
          </p:cNvPr>
          <p:cNvSpPr>
            <a:spLocks noGrp="1"/>
          </p:cNvSpPr>
          <p:nvPr>
            <p:ph type="sldNum" sz="quarter" idx="12"/>
          </p:nvPr>
        </p:nvSpPr>
        <p:spPr/>
        <p:txBody>
          <a:bodyPr/>
          <a:lstStyle/>
          <a:p>
            <a:pPr>
              <a:defRPr/>
            </a:pPr>
            <a:fld id="{FCB7C741-995D-4EAA-8240-7613C57B04B9}" type="slidenum">
              <a:rPr lang="en-US" altLang="en-US" smtClean="0"/>
              <a:pPr>
                <a:defRPr/>
              </a:pPr>
              <a:t>59</a:t>
            </a:fld>
            <a:endParaRPr lang="en-US" altLang="en-US"/>
          </a:p>
        </p:txBody>
      </p:sp>
    </p:spTree>
    <p:extLst>
      <p:ext uri="{BB962C8B-B14F-4D97-AF65-F5344CB8AC3E}">
        <p14:creationId xmlns:p14="http://schemas.microsoft.com/office/powerpoint/2010/main" val="369876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BE40BA-A443-4B02-BFE5-52823A7153FC}"/>
              </a:ext>
            </a:extLst>
          </p:cNvPr>
          <p:cNvPicPr>
            <a:picLocks noChangeAspect="1"/>
          </p:cNvPicPr>
          <p:nvPr/>
        </p:nvPicPr>
        <p:blipFill rotWithShape="1">
          <a:blip r:embed="rId3">
            <a:extLst>
              <a:ext uri="{28A0092B-C50C-407E-A947-70E740481C1C}">
                <a14:useLocalDpi xmlns:a14="http://schemas.microsoft.com/office/drawing/2010/main" val="0"/>
              </a:ext>
            </a:extLst>
          </a:blip>
          <a:srcRect l="22619" t="550" r="17103" b="433"/>
          <a:stretch/>
        </p:blipFill>
        <p:spPr>
          <a:xfrm rot="16200000">
            <a:off x="6664938" y="746778"/>
            <a:ext cx="4528147" cy="4926655"/>
          </a:xfrm>
          <a:prstGeom prst="rect">
            <a:avLst/>
          </a:prstGeom>
        </p:spPr>
      </p:pic>
      <p:sp>
        <p:nvSpPr>
          <p:cNvPr id="20" name="Rectangle 19">
            <a:extLst>
              <a:ext uri="{FF2B5EF4-FFF2-40B4-BE49-F238E27FC236}">
                <a16:creationId xmlns:a16="http://schemas.microsoft.com/office/drawing/2014/main" id="{E51E09E5-7EFE-4924-A287-7BEFAC3D4C15}"/>
              </a:ext>
            </a:extLst>
          </p:cNvPr>
          <p:cNvSpPr/>
          <p:nvPr/>
        </p:nvSpPr>
        <p:spPr>
          <a:xfrm>
            <a:off x="6386037" y="0"/>
            <a:ext cx="2466132" cy="6958584"/>
          </a:xfrm>
          <a:prstGeom prst="rect">
            <a:avLst/>
          </a:prstGeom>
          <a:gradFill>
            <a:gsLst>
              <a:gs pos="50000">
                <a:srgbClr val="FFFFFF">
                  <a:alpha val="75000"/>
                </a:srgbClr>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69BF8B8-4FF6-4711-8FD8-433F32EBB52E}"/>
              </a:ext>
            </a:extLst>
          </p:cNvPr>
          <p:cNvSpPr/>
          <p:nvPr/>
        </p:nvSpPr>
        <p:spPr>
          <a:xfrm>
            <a:off x="354736" y="1946994"/>
            <a:ext cx="5023413" cy="567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E6F53E8-A5CA-4944-B283-94A4A58FFC4F}"/>
              </a:ext>
            </a:extLst>
          </p:cNvPr>
          <p:cNvSpPr>
            <a:spLocks noGrp="1"/>
          </p:cNvSpPr>
          <p:nvPr>
            <p:ph type="sldNum" sz="quarter" idx="12"/>
          </p:nvPr>
        </p:nvSpPr>
        <p:spPr>
          <a:xfrm>
            <a:off x="928855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5DBD31D-409D-410D-BE3A-889724640818}"/>
              </a:ext>
            </a:extLst>
          </p:cNvPr>
          <p:cNvSpPr txBox="1"/>
          <p:nvPr/>
        </p:nvSpPr>
        <p:spPr>
          <a:xfrm>
            <a:off x="169204" y="2052866"/>
            <a:ext cx="5991200" cy="2893100"/>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Public Sans"/>
                <a:ea typeface="+mn-lt"/>
                <a:cs typeface="Calibri" panose="020F0502020204030204"/>
              </a:rPr>
              <a:t>2018 Farm Bill created the Office of Urban Agriculture and Innovative Production (OUAIP)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Public Sans"/>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Public Sans"/>
                <a:ea typeface="+mn-lt"/>
                <a:cs typeface="Calibri" panose="020F0502020204030204"/>
              </a:rPr>
              <a:t>Secretary Fudge was instrumental in writing the legislation as Representative of Ohio's 11th District</a:t>
            </a:r>
            <a:endParaRPr kumimoji="0" lang="en-US" sz="2600" b="0" i="0" u="none" strike="noStrike" kern="1400" cap="none" spc="0" normalizeH="0" baseline="0" noProof="0">
              <a:ln>
                <a:noFill/>
              </a:ln>
              <a:solidFill>
                <a:srgbClr val="000000"/>
              </a:solidFill>
              <a:effectLst/>
              <a:uLnTx/>
              <a:uFillTx/>
              <a:latin typeface="Public Sans"/>
              <a:ea typeface="+mn-ea"/>
              <a:cs typeface="Calibri"/>
            </a:endParaRPr>
          </a:p>
        </p:txBody>
      </p:sp>
      <p:sp>
        <p:nvSpPr>
          <p:cNvPr id="14" name="Rectangle 13">
            <a:extLst>
              <a:ext uri="{FF2B5EF4-FFF2-40B4-BE49-F238E27FC236}">
                <a16:creationId xmlns:a16="http://schemas.microsoft.com/office/drawing/2014/main" id="{411B8DD6-D577-45EA-9BDD-F4164EF42012}"/>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Text&#10;&#10;Description automatically generated">
            <a:extLst>
              <a:ext uri="{FF2B5EF4-FFF2-40B4-BE49-F238E27FC236}">
                <a16:creationId xmlns:a16="http://schemas.microsoft.com/office/drawing/2014/main" id="{426672CB-EF64-468D-8BF2-3DE95C1C8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07" y="222985"/>
            <a:ext cx="3106226" cy="476288"/>
          </a:xfrm>
          <a:prstGeom prst="rect">
            <a:avLst/>
          </a:prstGeom>
        </p:spPr>
      </p:pic>
      <p:sp>
        <p:nvSpPr>
          <p:cNvPr id="18" name="Content Placeholder 2">
            <a:extLst>
              <a:ext uri="{FF2B5EF4-FFF2-40B4-BE49-F238E27FC236}">
                <a16:creationId xmlns:a16="http://schemas.microsoft.com/office/drawing/2014/main" id="{96B61E3D-1BE5-4D5C-AC56-9A34E31BB49A}"/>
              </a:ext>
            </a:extLst>
          </p:cNvPr>
          <p:cNvSpPr>
            <a:spLocks noGrp="1"/>
          </p:cNvSpPr>
          <p:nvPr>
            <p:ph idx="1"/>
          </p:nvPr>
        </p:nvSpPr>
        <p:spPr>
          <a:xfrm>
            <a:off x="97029" y="1082349"/>
            <a:ext cx="6247527" cy="864645"/>
          </a:xfrm>
        </p:spPr>
        <p:txBody>
          <a:bodyPr>
            <a:normAutofit/>
          </a:bodyPr>
          <a:lstStyle/>
          <a:p>
            <a:pPr marL="0" indent="0">
              <a:buNone/>
            </a:pPr>
            <a:r>
              <a:rPr lang="en-US" sz="4100">
                <a:latin typeface="Source Sans Pro" panose="020B0503030403020204" pitchFamily="34" charset="0"/>
                <a:ea typeface="Source Sans Pro" panose="020B0503030403020204" pitchFamily="34" charset="0"/>
                <a:cs typeface="Calibri" panose="020F0502020204030204" pitchFamily="34" charset="0"/>
              </a:rPr>
              <a:t>2018 Farm Bill History</a:t>
            </a:r>
          </a:p>
        </p:txBody>
      </p:sp>
      <p:sp>
        <p:nvSpPr>
          <p:cNvPr id="23" name="Rectangle 22">
            <a:extLst>
              <a:ext uri="{FF2B5EF4-FFF2-40B4-BE49-F238E27FC236}">
                <a16:creationId xmlns:a16="http://schemas.microsoft.com/office/drawing/2014/main" id="{E86D6982-09DA-4928-9D61-C11DCD569336}"/>
              </a:ext>
            </a:extLst>
          </p:cNvPr>
          <p:cNvSpPr/>
          <p:nvPr/>
        </p:nvSpPr>
        <p:spPr>
          <a:xfrm flipV="1">
            <a:off x="233608" y="1922135"/>
            <a:ext cx="5862392" cy="45719"/>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USDA Logo">
            <a:extLst>
              <a:ext uri="{FF2B5EF4-FFF2-40B4-BE49-F238E27FC236}">
                <a16:creationId xmlns:a16="http://schemas.microsoft.com/office/drawing/2014/main" id="{4A87AA4A-D61B-415F-876B-90AAF47A73BA}"/>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Tree>
    <p:extLst>
      <p:ext uri="{BB962C8B-B14F-4D97-AF65-F5344CB8AC3E}">
        <p14:creationId xmlns:p14="http://schemas.microsoft.com/office/powerpoint/2010/main" val="31526063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21678C-34D7-4CFD-8D17-54C17175521C}"/>
              </a:ext>
            </a:extLst>
          </p:cNvPr>
          <p:cNvSpPr>
            <a:spLocks noGrp="1"/>
          </p:cNvSpPr>
          <p:nvPr>
            <p:ph type="title"/>
          </p:nvPr>
        </p:nvSpPr>
        <p:spPr>
          <a:xfrm>
            <a:off x="838197" y="723830"/>
            <a:ext cx="10515600" cy="709380"/>
          </a:xfrm>
        </p:spPr>
        <p:txBody>
          <a:bodyPr>
            <a:normAutofit/>
          </a:bodyPr>
          <a:lstStyle/>
          <a:p>
            <a:pPr algn="ctr"/>
            <a:r>
              <a:rPr lang="en-US" sz="4000"/>
              <a:t>Meeting Adjourned</a:t>
            </a:r>
          </a:p>
        </p:txBody>
      </p:sp>
      <p:sp>
        <p:nvSpPr>
          <p:cNvPr id="6" name="Content Placeholder 5">
            <a:extLst>
              <a:ext uri="{FF2B5EF4-FFF2-40B4-BE49-F238E27FC236}">
                <a16:creationId xmlns:a16="http://schemas.microsoft.com/office/drawing/2014/main" id="{00800B6F-7DB0-48B7-9904-85BE64195FF9}"/>
              </a:ext>
            </a:extLst>
          </p:cNvPr>
          <p:cNvSpPr>
            <a:spLocks noGrp="1"/>
          </p:cNvSpPr>
          <p:nvPr>
            <p:ph idx="1"/>
          </p:nvPr>
        </p:nvSpPr>
        <p:spPr>
          <a:xfrm>
            <a:off x="744095" y="1473611"/>
            <a:ext cx="10703805" cy="4102832"/>
          </a:xfrm>
        </p:spPr>
        <p:txBody>
          <a:bodyPr>
            <a:normAutofit lnSpcReduction="10000"/>
          </a:bodyPr>
          <a:lstStyle/>
          <a:p>
            <a:pPr marL="0" indent="0">
              <a:buNone/>
            </a:pPr>
            <a:r>
              <a:rPr lang="en-US" sz="140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endParaRPr lang="en-US" sz="1400"/>
          </a:p>
          <a:p>
            <a:pPr marL="0" indent="0">
              <a:buNone/>
            </a:pPr>
            <a:r>
              <a:rPr lang="en-US" sz="140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endParaRPr lang="en-US" sz="1400"/>
          </a:p>
          <a:p>
            <a:pPr marL="0" indent="0">
              <a:buNone/>
            </a:pPr>
            <a:r>
              <a:rPr lang="en-US" sz="1400"/>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program.intake@usda.gov.</a:t>
            </a:r>
          </a:p>
          <a:p>
            <a:endParaRPr lang="en-US" sz="1400"/>
          </a:p>
          <a:p>
            <a:pPr marL="0" indent="0">
              <a:buNone/>
            </a:pPr>
            <a:r>
              <a:rPr lang="en-US" sz="1400"/>
              <a:t>USDA is an equal opportunity provider, employer, and lender.</a:t>
            </a:r>
          </a:p>
        </p:txBody>
      </p:sp>
      <p:pic>
        <p:nvPicPr>
          <p:cNvPr id="7" name="Picture 6" descr="USDA logo">
            <a:extLst>
              <a:ext uri="{FF2B5EF4-FFF2-40B4-BE49-F238E27FC236}">
                <a16:creationId xmlns:a16="http://schemas.microsoft.com/office/drawing/2014/main" id="{55A296B5-1BC5-474D-8DEC-F49C8FE60ADD}"/>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03908"/>
            <a:ext cx="2838984" cy="614683"/>
          </a:xfrm>
          <a:prstGeom prst="rect">
            <a:avLst/>
          </a:prstGeom>
        </p:spPr>
      </p:pic>
      <p:sp>
        <p:nvSpPr>
          <p:cNvPr id="8" name="Rectangle 7">
            <a:extLst>
              <a:ext uri="{FF2B5EF4-FFF2-40B4-BE49-F238E27FC236}">
                <a16:creationId xmlns:a16="http://schemas.microsoft.com/office/drawing/2014/main" id="{7A074081-A60A-4BAC-BF36-F2BC5D74F2C2}"/>
              </a:ext>
            </a:extLst>
          </p:cNvPr>
          <p:cNvSpPr/>
          <p:nvPr/>
        </p:nvSpPr>
        <p:spPr>
          <a:xfrm>
            <a:off x="0" y="6710307"/>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AC463C2-0C21-46E5-8041-466FCE0A3D20}"/>
              </a:ext>
            </a:extLst>
          </p:cNvPr>
          <p:cNvSpPr txBox="1"/>
          <p:nvPr/>
        </p:nvSpPr>
        <p:spPr>
          <a:xfrm>
            <a:off x="4006968" y="5279037"/>
            <a:ext cx="41780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https://www.farmers.gov/urban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CEF5CAB1-624D-4A0A-8F59-B0C427A7F1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494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33A6D5-EC6B-45A3-8F79-E11A8302719D}"/>
              </a:ext>
            </a:extLst>
          </p:cNvPr>
          <p:cNvSpPr>
            <a:spLocks noGrp="1"/>
          </p:cNvSpPr>
          <p:nvPr>
            <p:ph type="title"/>
          </p:nvPr>
        </p:nvSpPr>
        <p:spPr>
          <a:xfrm>
            <a:off x="900108" y="2321921"/>
            <a:ext cx="9014348" cy="1796736"/>
          </a:xfrm>
        </p:spPr>
        <p:txBody>
          <a:bodyPr vert="horz" lIns="91440" tIns="45720" rIns="91440" bIns="45720" rtlCol="0" anchor="b">
            <a:normAutofit/>
          </a:bodyPr>
          <a:lstStyle/>
          <a:p>
            <a:r>
              <a:rPr lang="en-US" kern="1200">
                <a:solidFill>
                  <a:schemeClr val="tx1"/>
                </a:solidFill>
                <a:latin typeface="Source Sans Pro" panose="020B0503030403020204" pitchFamily="34" charset="0"/>
                <a:ea typeface="Source Sans Pro" panose="020B0503030403020204" pitchFamily="34" charset="0"/>
              </a:rPr>
              <a:t>Urban County Committees and Service Centers</a:t>
            </a:r>
          </a:p>
        </p:txBody>
      </p:sp>
      <p:sp>
        <p:nvSpPr>
          <p:cNvPr id="28" name="Rectangle 2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21D4F46-AA28-44A8-BE80-54BC2A432337}"/>
              </a:ext>
            </a:extLst>
          </p:cNvPr>
          <p:cNvSpPr>
            <a:spLocks noGrp="1"/>
          </p:cNvSpPr>
          <p:nvPr>
            <p:ph type="body" idx="1"/>
          </p:nvPr>
        </p:nvSpPr>
        <p:spPr>
          <a:xfrm>
            <a:off x="900108" y="4783111"/>
            <a:ext cx="6387155" cy="1078173"/>
          </a:xfrm>
        </p:spPr>
        <p:txBody>
          <a:bodyPr vert="horz" lIns="91440" tIns="45720" rIns="91440" bIns="45720" rtlCol="0" anchor="ctr">
            <a:normAutofit/>
          </a:bodyPr>
          <a:lstStyle/>
          <a:p>
            <a:r>
              <a:rPr lang="en-US" sz="2600" kern="1200">
                <a:solidFill>
                  <a:srgbClr val="FFFFFF"/>
                </a:solidFill>
                <a:latin typeface="Public Sans"/>
              </a:rPr>
              <a:t>Jenna Segal, FSA</a:t>
            </a:r>
          </a:p>
          <a:p>
            <a:r>
              <a:rPr lang="en-US" sz="2600" kern="1200">
                <a:solidFill>
                  <a:srgbClr val="FFFFFF"/>
                </a:solidFill>
                <a:latin typeface="Public Sans"/>
              </a:rPr>
              <a:t>Arthur Hawkins, OUAIP</a:t>
            </a:r>
          </a:p>
        </p:txBody>
      </p:sp>
      <p:pic>
        <p:nvPicPr>
          <p:cNvPr id="10" name="Picture 9" descr="USDA logo">
            <a:extLst>
              <a:ext uri="{FF2B5EF4-FFF2-40B4-BE49-F238E27FC236}">
                <a16:creationId xmlns:a16="http://schemas.microsoft.com/office/drawing/2014/main" id="{04AEACFE-1E49-424B-8FC2-DC0B501BD63F}"/>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17300"/>
            <a:ext cx="2838984" cy="614683"/>
          </a:xfrm>
          <a:prstGeom prst="rect">
            <a:avLst/>
          </a:prstGeom>
        </p:spPr>
      </p:pic>
      <p:sp>
        <p:nvSpPr>
          <p:cNvPr id="2" name="Slide Number Placeholder 1">
            <a:extLst>
              <a:ext uri="{FF2B5EF4-FFF2-40B4-BE49-F238E27FC236}">
                <a16:creationId xmlns:a16="http://schemas.microsoft.com/office/drawing/2014/main" id="{FC5E987B-97D0-48BB-A62A-9637F83EEF78}"/>
              </a:ext>
            </a:extLst>
          </p:cNvPr>
          <p:cNvSpPr>
            <a:spLocks noGrp="1"/>
          </p:cNvSpPr>
          <p:nvPr>
            <p:ph type="sldNum" sz="quarter" idx="12"/>
          </p:nvPr>
        </p:nvSpPr>
        <p:spPr/>
        <p:txBody>
          <a:bodyPr/>
          <a:lstStyle/>
          <a:p>
            <a:fld id="{6DCD8ED2-5AD7-4E5C-BAAD-3F98A3F97B0E}" type="slidenum">
              <a:rPr lang="en-US" smtClean="0"/>
              <a:t>61</a:t>
            </a:fld>
            <a:endParaRPr lang="en-US"/>
          </a:p>
        </p:txBody>
      </p:sp>
    </p:spTree>
    <p:extLst>
      <p:ext uri="{BB962C8B-B14F-4D97-AF65-F5344CB8AC3E}">
        <p14:creationId xmlns:p14="http://schemas.microsoft.com/office/powerpoint/2010/main" val="1445194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1FDC29E-FEDF-4AC9-8FE8-55924974C994}"/>
              </a:ext>
            </a:extLst>
          </p:cNvPr>
          <p:cNvSpPr>
            <a:spLocks noGrp="1"/>
          </p:cNvSpPr>
          <p:nvPr>
            <p:ph type="subTitle" idx="1"/>
          </p:nvPr>
        </p:nvSpPr>
        <p:spPr/>
        <p:txBody>
          <a:bodyPr vert="horz" lIns="91440" tIns="45720" rIns="91440" bIns="45720" rtlCol="0" anchor="t">
            <a:normAutofit/>
          </a:bodyPr>
          <a:lstStyle/>
          <a:p>
            <a:pPr marL="0" indent="0" algn="ctr">
              <a:buNone/>
            </a:pPr>
            <a:r>
              <a:rPr lang="en-US" sz="5400">
                <a:latin typeface="+mj-lt"/>
              </a:rPr>
              <a:t>Office of Urban Agriculture</a:t>
            </a:r>
            <a:endParaRPr lang="en-US"/>
          </a:p>
        </p:txBody>
      </p:sp>
      <p:sp>
        <p:nvSpPr>
          <p:cNvPr id="8" name="Slide Number Placeholder 7">
            <a:extLst>
              <a:ext uri="{FF2B5EF4-FFF2-40B4-BE49-F238E27FC236}">
                <a16:creationId xmlns:a16="http://schemas.microsoft.com/office/drawing/2014/main" id="{2E6F53E8-A5CA-4944-B283-94A4A58FF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D2A772AF-92F8-4989-9041-32C68A30119E}"/>
              </a:ext>
            </a:extLst>
          </p:cNvPr>
          <p:cNvSpPr txBox="1">
            <a:spLocks/>
          </p:cNvSpPr>
          <p:nvPr/>
        </p:nvSpPr>
        <p:spPr>
          <a:xfrm>
            <a:off x="97029" y="1082349"/>
            <a:ext cx="11861363" cy="8646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prstClr val="black"/>
                </a:solidFill>
                <a:effectLst/>
                <a:uLnTx/>
                <a:uFillTx/>
                <a:latin typeface="Gotham Bold"/>
                <a:ea typeface="+mn-ea"/>
                <a:cs typeface="Arial" panose="020B0604020202020204" pitchFamily="34" charset="0"/>
              </a:rPr>
              <a:t>Urban/Suburban County Committees</a:t>
            </a:r>
          </a:p>
        </p:txBody>
      </p:sp>
      <p:pic>
        <p:nvPicPr>
          <p:cNvPr id="3" name="Picture 2">
            <a:extLst>
              <a:ext uri="{FF2B5EF4-FFF2-40B4-BE49-F238E27FC236}">
                <a16:creationId xmlns:a16="http://schemas.microsoft.com/office/drawing/2014/main" id="{9F20C002-D971-4122-AF81-390E9EEEDC38}"/>
              </a:ext>
            </a:extLst>
          </p:cNvPr>
          <p:cNvPicPr>
            <a:picLocks noChangeAspect="1"/>
          </p:cNvPicPr>
          <p:nvPr/>
        </p:nvPicPr>
        <p:blipFill rotWithShape="1">
          <a:blip r:embed="rId3">
            <a:extLst>
              <a:ext uri="{28A0092B-C50C-407E-A947-70E740481C1C}">
                <a14:useLocalDpi xmlns:a14="http://schemas.microsoft.com/office/drawing/2010/main" val="0"/>
              </a:ext>
            </a:extLst>
          </a:blip>
          <a:srcRect t="13268" b="2581"/>
          <a:stretch/>
        </p:blipFill>
        <p:spPr>
          <a:xfrm>
            <a:off x="1911927" y="1814554"/>
            <a:ext cx="8368145" cy="3961097"/>
          </a:xfrm>
          <a:prstGeom prst="rect">
            <a:avLst/>
          </a:prstGeom>
        </p:spPr>
      </p:pic>
      <p:sp>
        <p:nvSpPr>
          <p:cNvPr id="4" name="Rectangle 3">
            <a:extLst>
              <a:ext uri="{FF2B5EF4-FFF2-40B4-BE49-F238E27FC236}">
                <a16:creationId xmlns:a16="http://schemas.microsoft.com/office/drawing/2014/main" id="{1EB2A4E6-6860-4926-9558-84E232C3B939}"/>
              </a:ext>
            </a:extLst>
          </p:cNvPr>
          <p:cNvSpPr/>
          <p:nvPr/>
        </p:nvSpPr>
        <p:spPr>
          <a:xfrm>
            <a:off x="640080" y="6356350"/>
            <a:ext cx="758952" cy="2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E8A7DDF-BCCF-48DA-9295-941006EDBA63}"/>
              </a:ext>
            </a:extLst>
          </p:cNvPr>
          <p:cNvSpPr/>
          <p:nvPr/>
        </p:nvSpPr>
        <p:spPr>
          <a:xfrm>
            <a:off x="8577625" y="6398351"/>
            <a:ext cx="758952" cy="2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578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F9A3-AAF4-4578-BA2A-DF4994335CBE}"/>
              </a:ext>
            </a:extLst>
          </p:cNvPr>
          <p:cNvSpPr>
            <a:spLocks noGrp="1"/>
          </p:cNvSpPr>
          <p:nvPr>
            <p:ph type="title"/>
          </p:nvPr>
        </p:nvSpPr>
        <p:spPr>
          <a:xfrm>
            <a:off x="203200" y="992188"/>
            <a:ext cx="11768667" cy="698500"/>
          </a:xfrm>
        </p:spPr>
        <p:txBody>
          <a:bodyPr/>
          <a:lstStyle/>
          <a:p>
            <a:pPr algn="ctr"/>
            <a:r>
              <a:rPr lang="en-US" sz="3600" b="1"/>
              <a:t>Urban County Committee Roles</a:t>
            </a:r>
          </a:p>
        </p:txBody>
      </p:sp>
      <p:sp>
        <p:nvSpPr>
          <p:cNvPr id="3" name="Content Placeholder 2">
            <a:extLst>
              <a:ext uri="{FF2B5EF4-FFF2-40B4-BE49-F238E27FC236}">
                <a16:creationId xmlns:a16="http://schemas.microsoft.com/office/drawing/2014/main" id="{3F143DEC-A160-480F-B527-C82525362445}"/>
              </a:ext>
            </a:extLst>
          </p:cNvPr>
          <p:cNvSpPr>
            <a:spLocks noGrp="1"/>
          </p:cNvSpPr>
          <p:nvPr>
            <p:ph idx="1"/>
          </p:nvPr>
        </p:nvSpPr>
        <p:spPr>
          <a:xfrm>
            <a:off x="838201" y="1825624"/>
            <a:ext cx="9472084" cy="4788117"/>
          </a:xfrm>
        </p:spPr>
        <p:txBody>
          <a:bodyPr/>
          <a:lstStyle/>
          <a:p>
            <a:pPr marL="457200" indent="-457200">
              <a:buFont typeface="Arial" panose="020B0604020202020204" pitchFamily="34" charset="0"/>
              <a:buChar char="•"/>
            </a:pPr>
            <a:r>
              <a:rPr lang="en-US" sz="3000" b="0"/>
              <a:t>Outreach to local Stakeholders to promote USDA programs. </a:t>
            </a:r>
          </a:p>
          <a:p>
            <a:pPr marL="457200" indent="-457200">
              <a:buFont typeface="Arial" panose="020B0604020202020204" pitchFamily="34" charset="0"/>
              <a:buChar char="•"/>
            </a:pPr>
            <a:r>
              <a:rPr lang="en-US" sz="3000" b="0"/>
              <a:t>Understand Programs within USDA and how they impact the producers.</a:t>
            </a:r>
          </a:p>
          <a:p>
            <a:pPr marL="457200" indent="-457200">
              <a:buFont typeface="Arial" panose="020B0604020202020204" pitchFamily="34" charset="0"/>
              <a:buChar char="•"/>
            </a:pPr>
            <a:r>
              <a:rPr lang="en-US" sz="3000" b="0"/>
              <a:t>Identify the needs of the growing urban agriculture market within the defined urban area. </a:t>
            </a:r>
          </a:p>
          <a:p>
            <a:pPr marL="457200" indent="-457200">
              <a:buFont typeface="Arial" panose="020B0604020202020204" pitchFamily="34" charset="0"/>
              <a:buChar char="•"/>
            </a:pPr>
            <a:r>
              <a:rPr lang="en-US" sz="3000" b="0"/>
              <a:t>Engage with a new customer base.</a:t>
            </a:r>
          </a:p>
          <a:p>
            <a:pPr marL="457200" indent="-457200">
              <a:buFont typeface="Arial" panose="020B0604020202020204" pitchFamily="34" charset="0"/>
              <a:buChar char="•"/>
            </a:pPr>
            <a:r>
              <a:rPr lang="en-US" sz="3000" b="0"/>
              <a:t>Make recommendations on training needs.</a:t>
            </a:r>
          </a:p>
        </p:txBody>
      </p:sp>
      <p:sp>
        <p:nvSpPr>
          <p:cNvPr id="4" name="Slide Number Placeholder 3">
            <a:extLst>
              <a:ext uri="{FF2B5EF4-FFF2-40B4-BE49-F238E27FC236}">
                <a16:creationId xmlns:a16="http://schemas.microsoft.com/office/drawing/2014/main" id="{27709564-2387-43C3-B69B-98FD0BD3A83C}"/>
              </a:ext>
            </a:extLst>
          </p:cNvPr>
          <p:cNvSpPr>
            <a:spLocks noGrp="1"/>
          </p:cNvSpPr>
          <p:nvPr>
            <p:ph type="sldNum" sz="quarter" idx="12"/>
          </p:nvPr>
        </p:nvSpPr>
        <p:spPr/>
        <p:txBody>
          <a:bodyPr/>
          <a:lstStyle/>
          <a:p>
            <a:fld id="{6DCD8ED2-5AD7-4E5C-BAAD-3F98A3F97B0E}" type="slidenum">
              <a:rPr lang="en-US" smtClean="0"/>
              <a:t>63</a:t>
            </a:fld>
            <a:endParaRPr lang="en-US"/>
          </a:p>
        </p:txBody>
      </p:sp>
    </p:spTree>
    <p:extLst>
      <p:ext uri="{BB962C8B-B14F-4D97-AF65-F5344CB8AC3E}">
        <p14:creationId xmlns:p14="http://schemas.microsoft.com/office/powerpoint/2010/main" val="3025759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266992-0A82-4274-879B-08CDD49D157D}"/>
              </a:ext>
            </a:extLst>
          </p:cNvPr>
          <p:cNvSpPr>
            <a:spLocks noGrp="1"/>
          </p:cNvSpPr>
          <p:nvPr>
            <p:ph type="title"/>
          </p:nvPr>
        </p:nvSpPr>
        <p:spPr>
          <a:xfrm>
            <a:off x="838200" y="924339"/>
            <a:ext cx="10515600" cy="766349"/>
          </a:xfrm>
        </p:spPr>
        <p:txBody>
          <a:bodyPr/>
          <a:lstStyle/>
          <a:p>
            <a:pPr algn="ctr"/>
            <a:r>
              <a:rPr lang="en-US"/>
              <a:t>Urban Service Center Establishment</a:t>
            </a:r>
          </a:p>
        </p:txBody>
      </p:sp>
      <p:sp>
        <p:nvSpPr>
          <p:cNvPr id="4" name="Slide Number Placeholder 3">
            <a:extLst>
              <a:ext uri="{FF2B5EF4-FFF2-40B4-BE49-F238E27FC236}">
                <a16:creationId xmlns:a16="http://schemas.microsoft.com/office/drawing/2014/main" id="{A7F66816-5038-4017-90E3-BD65D8635B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Content Placeholder 9">
            <a:extLst>
              <a:ext uri="{FF2B5EF4-FFF2-40B4-BE49-F238E27FC236}">
                <a16:creationId xmlns:a16="http://schemas.microsoft.com/office/drawing/2014/main" id="{5FA50DA5-1078-47F0-9414-7FF608B9FC43}"/>
              </a:ext>
            </a:extLst>
          </p:cNvPr>
          <p:cNvPicPr>
            <a:picLocks noGrp="1" noChangeAspect="1"/>
          </p:cNvPicPr>
          <p:nvPr>
            <p:ph sz="half" idx="1"/>
          </p:nvPr>
        </p:nvPicPr>
        <p:blipFill>
          <a:blip r:embed="rId3"/>
          <a:stretch>
            <a:fillRect/>
          </a:stretch>
        </p:blipFill>
        <p:spPr>
          <a:xfrm>
            <a:off x="3505200" y="1690689"/>
            <a:ext cx="4927600" cy="3283360"/>
          </a:xfrm>
          <a:prstGeom prst="rect">
            <a:avLst/>
          </a:prstGeom>
        </p:spPr>
      </p:pic>
      <p:pic>
        <p:nvPicPr>
          <p:cNvPr id="11" name="Picture 10">
            <a:extLst>
              <a:ext uri="{FF2B5EF4-FFF2-40B4-BE49-F238E27FC236}">
                <a16:creationId xmlns:a16="http://schemas.microsoft.com/office/drawing/2014/main" id="{6EF6FDB3-1020-43C0-9506-756B2D1CBCEA}"/>
              </a:ext>
            </a:extLst>
          </p:cNvPr>
          <p:cNvPicPr>
            <a:picLocks noChangeAspect="1"/>
          </p:cNvPicPr>
          <p:nvPr/>
        </p:nvPicPr>
        <p:blipFill>
          <a:blip r:embed="rId4"/>
          <a:stretch>
            <a:fillRect/>
          </a:stretch>
        </p:blipFill>
        <p:spPr>
          <a:xfrm>
            <a:off x="2349683" y="5167311"/>
            <a:ext cx="7492633" cy="749873"/>
          </a:xfrm>
          <a:prstGeom prst="rect">
            <a:avLst/>
          </a:prstGeom>
        </p:spPr>
      </p:pic>
    </p:spTree>
    <p:extLst>
      <p:ext uri="{BB962C8B-B14F-4D97-AF65-F5344CB8AC3E}">
        <p14:creationId xmlns:p14="http://schemas.microsoft.com/office/powerpoint/2010/main" val="858816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A314-DC38-4A30-8323-8772F609393C}"/>
              </a:ext>
            </a:extLst>
          </p:cNvPr>
          <p:cNvSpPr>
            <a:spLocks noGrp="1"/>
          </p:cNvSpPr>
          <p:nvPr>
            <p:ph type="title"/>
          </p:nvPr>
        </p:nvSpPr>
        <p:spPr>
          <a:xfrm>
            <a:off x="369994" y="932689"/>
            <a:ext cx="10515600" cy="1265946"/>
          </a:xfrm>
        </p:spPr>
        <p:txBody>
          <a:bodyPr anchor="ctr">
            <a:normAutofit/>
          </a:bodyPr>
          <a:lstStyle/>
          <a:p>
            <a:r>
              <a:rPr lang="en-US" sz="4100">
                <a:latin typeface="Source Sans Pro" panose="020B0503030403020204" pitchFamily="34" charset="0"/>
                <a:ea typeface="Source Sans Pro" panose="020B0503030403020204" pitchFamily="34" charset="0"/>
                <a:cs typeface="Times New Roman" panose="02020603050405020304" pitchFamily="18" charset="0"/>
              </a:rPr>
              <a:t>Contact Information</a:t>
            </a:r>
          </a:p>
        </p:txBody>
      </p:sp>
      <p:sp>
        <p:nvSpPr>
          <p:cNvPr id="3" name="Content Placeholder 2">
            <a:extLst>
              <a:ext uri="{FF2B5EF4-FFF2-40B4-BE49-F238E27FC236}">
                <a16:creationId xmlns:a16="http://schemas.microsoft.com/office/drawing/2014/main" id="{DB40CE6C-A239-4AA2-A9E2-AC0F705DC01C}"/>
              </a:ext>
            </a:extLst>
          </p:cNvPr>
          <p:cNvSpPr>
            <a:spLocks noGrp="1"/>
          </p:cNvSpPr>
          <p:nvPr>
            <p:ph idx="1"/>
          </p:nvPr>
        </p:nvSpPr>
        <p:spPr>
          <a:xfrm>
            <a:off x="369994" y="2198634"/>
            <a:ext cx="10515600" cy="4248840"/>
          </a:xfrm>
        </p:spPr>
        <p:txBody>
          <a:bodyPr anchor="t">
            <a:normAutofit/>
          </a:bodyPr>
          <a:lstStyle/>
          <a:p>
            <a:pPr marL="914400" lvl="2" indent="0">
              <a:buNone/>
            </a:pPr>
            <a:endParaRPr lang="en-US" sz="1600"/>
          </a:p>
          <a:p>
            <a:pPr marL="457200" lvl="1" indent="0">
              <a:lnSpc>
                <a:spcPct val="100000"/>
              </a:lnSpc>
              <a:spcAft>
                <a:spcPts val="1200"/>
              </a:spcAft>
              <a:buNone/>
            </a:pPr>
            <a:endParaRPr lang="en-US" sz="14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3ECE279-5765-49BF-9D0A-2FD868FEE1DF}"/>
              </a:ext>
            </a:extLst>
          </p:cNvPr>
          <p:cNvSpPr/>
          <p:nvPr/>
        </p:nvSpPr>
        <p:spPr>
          <a:xfrm>
            <a:off x="0" y="856488"/>
            <a:ext cx="128016" cy="132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100E22-D1E9-480F-BB77-DCA5547B7E19}"/>
              </a:ext>
            </a:extLst>
          </p:cNvPr>
          <p:cNvSpPr/>
          <p:nvPr/>
        </p:nvSpPr>
        <p:spPr>
          <a:xfrm>
            <a:off x="0" y="6710307"/>
            <a:ext cx="12192000" cy="162842"/>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E0B44B-87E6-4C2D-A560-F5F9D3E05262}"/>
              </a:ext>
            </a:extLst>
          </p:cNvPr>
          <p:cNvSpPr/>
          <p:nvPr/>
        </p:nvSpPr>
        <p:spPr>
          <a:xfrm>
            <a:off x="369994" y="1885790"/>
            <a:ext cx="5347897" cy="45719"/>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4C43BA-D34C-43A5-91F4-BE1CB7FF364B}"/>
              </a:ext>
            </a:extLst>
          </p:cNvPr>
          <p:cNvSpPr txBox="1"/>
          <p:nvPr/>
        </p:nvSpPr>
        <p:spPr>
          <a:xfrm>
            <a:off x="302228" y="2506125"/>
            <a:ext cx="9800560" cy="2554545"/>
          </a:xfrm>
          <a:prstGeom prst="rect">
            <a:avLst/>
          </a:prstGeom>
          <a:noFill/>
        </p:spPr>
        <p:txBody>
          <a:bodyPr wrap="square" rtlCol="0">
            <a:spAutoFit/>
          </a:bodyPr>
          <a:lstStyle/>
          <a:p>
            <a:pPr>
              <a:spcBef>
                <a:spcPts val="1800"/>
              </a:spcBef>
            </a:pPr>
            <a:r>
              <a:rPr lang="en-US" sz="2600">
                <a:latin typeface="Public Sans"/>
              </a:rPr>
              <a:t>Jenna Segal, Acting Urban Agriculture Lead, Farm Service Agency </a:t>
            </a:r>
            <a:r>
              <a:rPr lang="en-US" sz="2600">
                <a:latin typeface="Public Sans"/>
                <a:hlinkClick r:id="rId3"/>
              </a:rPr>
              <a:t>jenna.segal@usda.gov</a:t>
            </a:r>
            <a:r>
              <a:rPr lang="en-US" sz="2600">
                <a:latin typeface="Public Sans"/>
              </a:rPr>
              <a:t> </a:t>
            </a:r>
          </a:p>
          <a:p>
            <a:pPr>
              <a:spcBef>
                <a:spcPts val="1800"/>
              </a:spcBef>
            </a:pPr>
            <a:endParaRPr lang="en-US" sz="2600">
              <a:latin typeface="Public Sans"/>
            </a:endParaRPr>
          </a:p>
          <a:p>
            <a:pPr>
              <a:spcBef>
                <a:spcPts val="1800"/>
              </a:spcBef>
            </a:pPr>
            <a:r>
              <a:rPr lang="en-US" sz="2600">
                <a:latin typeface="Public Sans"/>
              </a:rPr>
              <a:t>Arthur Hawkins, Office of Urban Agriculture and Innovative Production </a:t>
            </a:r>
            <a:r>
              <a:rPr lang="en-US" sz="2600">
                <a:latin typeface="Public Sans"/>
                <a:hlinkClick r:id="rId4"/>
              </a:rPr>
              <a:t>arthur.hawkins@usda.gov</a:t>
            </a:r>
            <a:r>
              <a:rPr lang="en-US" sz="2600">
                <a:latin typeface="Public Sans"/>
              </a:rPr>
              <a:t> </a:t>
            </a:r>
          </a:p>
        </p:txBody>
      </p:sp>
      <p:pic>
        <p:nvPicPr>
          <p:cNvPr id="9" name="Picture 8" descr="USDA logo">
            <a:extLst>
              <a:ext uri="{FF2B5EF4-FFF2-40B4-BE49-F238E27FC236}">
                <a16:creationId xmlns:a16="http://schemas.microsoft.com/office/drawing/2014/main" id="{9228CBA7-7FC5-4F48-A606-A916B3E840EF}"/>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302228" y="241805"/>
            <a:ext cx="2838984" cy="614683"/>
          </a:xfrm>
          <a:prstGeom prst="rect">
            <a:avLst/>
          </a:prstGeom>
        </p:spPr>
      </p:pic>
      <p:sp>
        <p:nvSpPr>
          <p:cNvPr id="4" name="Slide Number Placeholder 3">
            <a:extLst>
              <a:ext uri="{FF2B5EF4-FFF2-40B4-BE49-F238E27FC236}">
                <a16:creationId xmlns:a16="http://schemas.microsoft.com/office/drawing/2014/main" id="{AD39E933-50B8-4311-8669-5A4212949DEE}"/>
              </a:ext>
            </a:extLst>
          </p:cNvPr>
          <p:cNvSpPr>
            <a:spLocks noGrp="1"/>
          </p:cNvSpPr>
          <p:nvPr>
            <p:ph type="sldNum" sz="quarter" idx="12"/>
          </p:nvPr>
        </p:nvSpPr>
        <p:spPr/>
        <p:txBody>
          <a:bodyPr/>
          <a:lstStyle/>
          <a:p>
            <a:fld id="{6DCD8ED2-5AD7-4E5C-BAAD-3F98A3F97B0E}" type="slidenum">
              <a:rPr lang="en-US" smtClean="0"/>
              <a:t>65</a:t>
            </a:fld>
            <a:endParaRPr lang="en-US"/>
          </a:p>
        </p:txBody>
      </p:sp>
    </p:spTree>
    <p:extLst>
      <p:ext uri="{BB962C8B-B14F-4D97-AF65-F5344CB8AC3E}">
        <p14:creationId xmlns:p14="http://schemas.microsoft.com/office/powerpoint/2010/main" val="143801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33A6D5-EC6B-45A3-8F79-E11A8302719D}"/>
              </a:ext>
            </a:extLst>
          </p:cNvPr>
          <p:cNvSpPr>
            <a:spLocks noGrp="1"/>
          </p:cNvSpPr>
          <p:nvPr>
            <p:ph type="title"/>
          </p:nvPr>
        </p:nvSpPr>
        <p:spPr>
          <a:xfrm>
            <a:off x="838200" y="923278"/>
            <a:ext cx="10515600" cy="767410"/>
          </a:xfrm>
        </p:spPr>
        <p:txBody>
          <a:bodyPr vert="horz" lIns="91440" tIns="45720" rIns="91440" bIns="45720" rtlCol="0" anchor="b">
            <a:normAutofit/>
          </a:bodyPr>
          <a:lstStyle/>
          <a:p>
            <a:r>
              <a:rPr lang="en-US" kern="1200" dirty="0">
                <a:solidFill>
                  <a:schemeClr val="tx1"/>
                </a:solidFill>
                <a:latin typeface="Source Sans Pro" panose="020B0503030403020204" pitchFamily="34" charset="0"/>
                <a:ea typeface="Source Sans Pro" panose="020B0503030403020204" pitchFamily="34" charset="0"/>
              </a:rPr>
              <a:t>Closing Remarks</a:t>
            </a:r>
          </a:p>
        </p:txBody>
      </p:sp>
      <p:pic>
        <p:nvPicPr>
          <p:cNvPr id="10" name="Picture 9" descr="USDA logo">
            <a:extLst>
              <a:ext uri="{FF2B5EF4-FFF2-40B4-BE49-F238E27FC236}">
                <a16:creationId xmlns:a16="http://schemas.microsoft.com/office/drawing/2014/main" id="{B76F2464-5547-48D0-B0E0-F6269BD91FBE}"/>
              </a:ext>
            </a:extLst>
          </p:cNvPr>
          <p:cNvPicPr>
            <a:picLocks noChangeAspect="1"/>
          </p:cNvPicPr>
          <p:nvPr/>
        </p:nvPicPr>
        <p:blipFill rotWithShape="1">
          <a:blip r:embed="rId2">
            <a:extLst>
              <a:ext uri="{28A0092B-C50C-407E-A947-70E740481C1C}">
                <a14:useLocalDpi xmlns:a14="http://schemas.microsoft.com/office/drawing/2010/main" val="0"/>
              </a:ext>
            </a:extLst>
          </a:blip>
          <a:srcRect b="22431"/>
          <a:stretch/>
        </p:blipFill>
        <p:spPr>
          <a:xfrm>
            <a:off x="256757" y="203909"/>
            <a:ext cx="2838984" cy="614683"/>
          </a:xfrm>
          <a:prstGeom prst="rect">
            <a:avLst/>
          </a:prstGeom>
        </p:spPr>
      </p:pic>
      <p:sp>
        <p:nvSpPr>
          <p:cNvPr id="3" name="Content Placeholder 2">
            <a:extLst>
              <a:ext uri="{FF2B5EF4-FFF2-40B4-BE49-F238E27FC236}">
                <a16:creationId xmlns:a16="http://schemas.microsoft.com/office/drawing/2014/main" id="{A7EEA2EF-28D1-4FF9-A4FE-C04AD3FAB0E4}"/>
              </a:ext>
            </a:extLst>
          </p:cNvPr>
          <p:cNvSpPr>
            <a:spLocks noGrp="1"/>
          </p:cNvSpPr>
          <p:nvPr>
            <p:ph idx="1"/>
          </p:nvPr>
        </p:nvSpPr>
        <p:spPr>
          <a:xfrm>
            <a:off x="838200" y="1825625"/>
            <a:ext cx="10933590" cy="4351338"/>
          </a:xfrm>
        </p:spPr>
        <p:txBody>
          <a:bodyPr/>
          <a:lstStyle/>
          <a:p>
            <a:r>
              <a:rPr lang="en-US" sz="3200" dirty="0"/>
              <a:t>April 1</a:t>
            </a:r>
            <a:r>
              <a:rPr lang="en-US" sz="3200" baseline="30000" dirty="0"/>
              <a:t>st</a:t>
            </a:r>
            <a:r>
              <a:rPr lang="en-US" sz="3200" dirty="0"/>
              <a:t> public comment overflow session</a:t>
            </a:r>
          </a:p>
          <a:p>
            <a:r>
              <a:rPr lang="en-US" sz="3200" dirty="0"/>
              <a:t>Next meeting details will be posted at </a:t>
            </a:r>
            <a:r>
              <a:rPr lang="en-US" sz="3200" dirty="0">
                <a:hlinkClick r:id="rId3"/>
              </a:rPr>
              <a:t>www.farmers.gov/urban</a:t>
            </a:r>
            <a:r>
              <a:rPr lang="en-US" sz="3200" dirty="0"/>
              <a:t> </a:t>
            </a:r>
          </a:p>
          <a:p>
            <a:r>
              <a:rPr lang="en-US" sz="3200" dirty="0"/>
              <a:t>Contact the Urban Agriculture and Innovative Production Committee members at:</a:t>
            </a:r>
          </a:p>
          <a:p>
            <a:pPr lvl="1"/>
            <a:r>
              <a:rPr lang="en-US" sz="3200" dirty="0">
                <a:hlinkClick r:id="rId4"/>
              </a:rPr>
              <a:t>UrbanAgricultureFederalAdvisoryCommittee@usda.gov</a:t>
            </a:r>
            <a:r>
              <a:rPr lang="en-US" sz="3200" dirty="0"/>
              <a:t> or </a:t>
            </a:r>
          </a:p>
          <a:p>
            <a:pPr lvl="1"/>
            <a:r>
              <a:rPr lang="en-US" sz="3200" dirty="0"/>
              <a:t>Find their email addresses at </a:t>
            </a:r>
            <a:r>
              <a:rPr lang="en-US" sz="3200" dirty="0">
                <a:hlinkClick r:id="rId5"/>
              </a:rPr>
              <a:t>www.farmers.gov</a:t>
            </a:r>
            <a:r>
              <a:rPr lang="en-US" sz="3200" dirty="0"/>
              <a:t> </a:t>
            </a:r>
          </a:p>
          <a:p>
            <a:endParaRPr lang="en-US" dirty="0"/>
          </a:p>
          <a:p>
            <a:endParaRPr lang="en-US" dirty="0"/>
          </a:p>
        </p:txBody>
      </p:sp>
      <p:sp>
        <p:nvSpPr>
          <p:cNvPr id="2" name="Slide Number Placeholder 1">
            <a:extLst>
              <a:ext uri="{FF2B5EF4-FFF2-40B4-BE49-F238E27FC236}">
                <a16:creationId xmlns:a16="http://schemas.microsoft.com/office/drawing/2014/main" id="{835E60B1-14C2-4021-AB02-4F650EFC7521}"/>
              </a:ext>
            </a:extLst>
          </p:cNvPr>
          <p:cNvSpPr>
            <a:spLocks noGrp="1"/>
          </p:cNvSpPr>
          <p:nvPr>
            <p:ph type="sldNum" sz="quarter" idx="12"/>
          </p:nvPr>
        </p:nvSpPr>
        <p:spPr/>
        <p:txBody>
          <a:bodyPr/>
          <a:lstStyle/>
          <a:p>
            <a:fld id="{6DCD8ED2-5AD7-4E5C-BAAD-3F98A3F97B0E}" type="slidenum">
              <a:rPr lang="en-US" smtClean="0"/>
              <a:t>66</a:t>
            </a:fld>
            <a:endParaRPr lang="en-US"/>
          </a:p>
        </p:txBody>
      </p:sp>
    </p:spTree>
    <p:extLst>
      <p:ext uri="{BB962C8B-B14F-4D97-AF65-F5344CB8AC3E}">
        <p14:creationId xmlns:p14="http://schemas.microsoft.com/office/powerpoint/2010/main" val="1089566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21678C-34D7-4CFD-8D17-54C17175521C}"/>
              </a:ext>
            </a:extLst>
          </p:cNvPr>
          <p:cNvSpPr>
            <a:spLocks noGrp="1"/>
          </p:cNvSpPr>
          <p:nvPr>
            <p:ph type="title"/>
          </p:nvPr>
        </p:nvSpPr>
        <p:spPr>
          <a:xfrm>
            <a:off x="838197" y="723830"/>
            <a:ext cx="10515600" cy="709380"/>
          </a:xfrm>
        </p:spPr>
        <p:txBody>
          <a:bodyPr>
            <a:normAutofit/>
          </a:bodyPr>
          <a:lstStyle/>
          <a:p>
            <a:pPr algn="ctr"/>
            <a:r>
              <a:rPr lang="en-US" sz="4000"/>
              <a:t>Thank you for attending</a:t>
            </a:r>
          </a:p>
        </p:txBody>
      </p:sp>
      <p:sp>
        <p:nvSpPr>
          <p:cNvPr id="6" name="Content Placeholder 5">
            <a:extLst>
              <a:ext uri="{FF2B5EF4-FFF2-40B4-BE49-F238E27FC236}">
                <a16:creationId xmlns:a16="http://schemas.microsoft.com/office/drawing/2014/main" id="{00800B6F-7DB0-48B7-9904-85BE64195FF9}"/>
              </a:ext>
            </a:extLst>
          </p:cNvPr>
          <p:cNvSpPr>
            <a:spLocks noGrp="1"/>
          </p:cNvSpPr>
          <p:nvPr>
            <p:ph idx="1"/>
          </p:nvPr>
        </p:nvSpPr>
        <p:spPr>
          <a:xfrm>
            <a:off x="744095" y="1473611"/>
            <a:ext cx="10703805" cy="4102832"/>
          </a:xfrm>
        </p:spPr>
        <p:txBody>
          <a:bodyPr>
            <a:normAutofit lnSpcReduction="10000"/>
          </a:bodyPr>
          <a:lstStyle/>
          <a:p>
            <a:pPr marL="0" indent="0">
              <a:buNone/>
            </a:pPr>
            <a:r>
              <a:rPr lang="en-US" sz="140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endParaRPr lang="en-US" sz="1400"/>
          </a:p>
          <a:p>
            <a:pPr marL="0" indent="0">
              <a:buNone/>
            </a:pPr>
            <a:r>
              <a:rPr lang="en-US" sz="140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endParaRPr lang="en-US" sz="1400"/>
          </a:p>
          <a:p>
            <a:pPr marL="0" indent="0">
              <a:buNone/>
            </a:pPr>
            <a:r>
              <a:rPr lang="en-US" sz="1400"/>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program.intake@usda.gov.</a:t>
            </a:r>
          </a:p>
          <a:p>
            <a:endParaRPr lang="en-US" sz="1400"/>
          </a:p>
          <a:p>
            <a:pPr marL="0" indent="0">
              <a:buNone/>
            </a:pPr>
            <a:r>
              <a:rPr lang="en-US" sz="1400"/>
              <a:t>USDA is an equal opportunity provider, employer, and lender.</a:t>
            </a:r>
          </a:p>
        </p:txBody>
      </p:sp>
      <p:pic>
        <p:nvPicPr>
          <p:cNvPr id="7" name="Picture 6" descr="USDA logo">
            <a:extLst>
              <a:ext uri="{FF2B5EF4-FFF2-40B4-BE49-F238E27FC236}">
                <a16:creationId xmlns:a16="http://schemas.microsoft.com/office/drawing/2014/main" id="{55A296B5-1BC5-474D-8DEC-F49C8FE60ADD}"/>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03908"/>
            <a:ext cx="2838984" cy="614683"/>
          </a:xfrm>
          <a:prstGeom prst="rect">
            <a:avLst/>
          </a:prstGeom>
        </p:spPr>
      </p:pic>
      <p:sp>
        <p:nvSpPr>
          <p:cNvPr id="8" name="Rectangle 7">
            <a:extLst>
              <a:ext uri="{FF2B5EF4-FFF2-40B4-BE49-F238E27FC236}">
                <a16:creationId xmlns:a16="http://schemas.microsoft.com/office/drawing/2014/main" id="{7A074081-A60A-4BAC-BF36-F2BC5D74F2C2}"/>
              </a:ext>
            </a:extLst>
          </p:cNvPr>
          <p:cNvSpPr/>
          <p:nvPr/>
        </p:nvSpPr>
        <p:spPr>
          <a:xfrm>
            <a:off x="0" y="6710307"/>
            <a:ext cx="12192000" cy="149545"/>
          </a:xfrm>
          <a:prstGeom prst="rect">
            <a:avLst/>
          </a:prstGeom>
          <a:solidFill>
            <a:srgbClr val="0D5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C463C2-0C21-46E5-8041-466FCE0A3D20}"/>
              </a:ext>
            </a:extLst>
          </p:cNvPr>
          <p:cNvSpPr txBox="1"/>
          <p:nvPr/>
        </p:nvSpPr>
        <p:spPr>
          <a:xfrm>
            <a:off x="4006968" y="5279037"/>
            <a:ext cx="4178058" cy="461665"/>
          </a:xfrm>
          <a:prstGeom prst="rect">
            <a:avLst/>
          </a:prstGeom>
          <a:noFill/>
        </p:spPr>
        <p:txBody>
          <a:bodyPr wrap="square">
            <a:spAutoFit/>
          </a:bodyPr>
          <a:lstStyle/>
          <a:p>
            <a:r>
              <a:rPr lang="en-US" sz="2400">
                <a:hlinkClick r:id="rId4"/>
              </a:rPr>
              <a:t>https://www.farmers.gov/urban</a:t>
            </a:r>
            <a:r>
              <a:rPr lang="en-US" sz="2400"/>
              <a:t> </a:t>
            </a:r>
          </a:p>
        </p:txBody>
      </p:sp>
      <p:sp>
        <p:nvSpPr>
          <p:cNvPr id="2" name="Slide Number Placeholder 1">
            <a:extLst>
              <a:ext uri="{FF2B5EF4-FFF2-40B4-BE49-F238E27FC236}">
                <a16:creationId xmlns:a16="http://schemas.microsoft.com/office/drawing/2014/main" id="{CEF5CAB1-624D-4A0A-8F59-B0C427A7F19B}"/>
              </a:ext>
            </a:extLst>
          </p:cNvPr>
          <p:cNvSpPr>
            <a:spLocks noGrp="1"/>
          </p:cNvSpPr>
          <p:nvPr>
            <p:ph type="sldNum" sz="quarter" idx="12"/>
          </p:nvPr>
        </p:nvSpPr>
        <p:spPr/>
        <p:txBody>
          <a:bodyPr/>
          <a:lstStyle/>
          <a:p>
            <a:fld id="{6DCD8ED2-5AD7-4E5C-BAAD-3F98A3F97B0E}" type="slidenum">
              <a:rPr lang="en-US" smtClean="0"/>
              <a:t>67</a:t>
            </a:fld>
            <a:endParaRPr lang="en-US"/>
          </a:p>
        </p:txBody>
      </p:sp>
    </p:spTree>
    <p:extLst>
      <p:ext uri="{BB962C8B-B14F-4D97-AF65-F5344CB8AC3E}">
        <p14:creationId xmlns:p14="http://schemas.microsoft.com/office/powerpoint/2010/main" val="339788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926E5-6BED-4A62-9D6D-D8D2F51FE5C0}"/>
              </a:ext>
            </a:extLst>
          </p:cNvPr>
          <p:cNvPicPr>
            <a:picLocks noChangeAspect="1"/>
          </p:cNvPicPr>
          <p:nvPr/>
        </p:nvPicPr>
        <p:blipFill rotWithShape="1">
          <a:blip r:embed="rId3">
            <a:extLst>
              <a:ext uri="{28A0092B-C50C-407E-A947-70E740481C1C}">
                <a14:useLocalDpi xmlns:a14="http://schemas.microsoft.com/office/drawing/2010/main" val="0"/>
              </a:ext>
            </a:extLst>
          </a:blip>
          <a:srcRect l="2137" t="1900" r="2250" b="51608"/>
          <a:stretch/>
        </p:blipFill>
        <p:spPr>
          <a:xfrm>
            <a:off x="6071172" y="1122349"/>
            <a:ext cx="5261846" cy="4577023"/>
          </a:xfrm>
          <a:prstGeom prst="rect">
            <a:avLst/>
          </a:prstGeom>
        </p:spPr>
      </p:pic>
      <p:sp>
        <p:nvSpPr>
          <p:cNvPr id="20" name="Rectangle 19">
            <a:extLst>
              <a:ext uri="{FF2B5EF4-FFF2-40B4-BE49-F238E27FC236}">
                <a16:creationId xmlns:a16="http://schemas.microsoft.com/office/drawing/2014/main" id="{04B9EED0-0B7C-49C5-9F4D-85A29E6FBC07}"/>
              </a:ext>
            </a:extLst>
          </p:cNvPr>
          <p:cNvSpPr/>
          <p:nvPr/>
        </p:nvSpPr>
        <p:spPr>
          <a:xfrm>
            <a:off x="6071172" y="0"/>
            <a:ext cx="2466132" cy="6958584"/>
          </a:xfrm>
          <a:prstGeom prst="rect">
            <a:avLst/>
          </a:prstGeom>
          <a:gradFill>
            <a:gsLst>
              <a:gs pos="50000">
                <a:srgbClr val="FFFFFF">
                  <a:alpha val="75000"/>
                </a:srgbClr>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E6F53E8-A5CA-4944-B283-94A4A58FFC4F}"/>
              </a:ext>
            </a:extLst>
          </p:cNvPr>
          <p:cNvSpPr>
            <a:spLocks noGrp="1"/>
          </p:cNvSpPr>
          <p:nvPr>
            <p:ph type="sldNum" sz="quarter" idx="12"/>
          </p:nvPr>
        </p:nvSpPr>
        <p:spPr>
          <a:xfrm>
            <a:off x="932513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5DBD31D-409D-410D-BE3A-889724640818}"/>
              </a:ext>
            </a:extLst>
          </p:cNvPr>
          <p:cNvSpPr txBox="1"/>
          <p:nvPr/>
        </p:nvSpPr>
        <p:spPr>
          <a:xfrm>
            <a:off x="228601" y="2078511"/>
            <a:ext cx="5550408" cy="3108543"/>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Under the leadership of Sec. Vilsack and Sec. Fudge, USDA expanded the services it offered in urban areas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Cleveland Urban Hoop House Pilot Project</a:t>
            </a:r>
            <a:endParaRPr kumimoji="0" lang="en-US" sz="2800" b="0" i="0" u="none" strike="noStrike" kern="1400" cap="none" spc="0" normalizeH="0" baseline="0" noProof="0">
              <a:ln>
                <a:noFill/>
              </a:ln>
              <a:solidFill>
                <a:srgbClr val="000000"/>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F8FD9FAB-79B3-4518-92BB-8EE57403C245}"/>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Text&#10;&#10;Description automatically generated">
            <a:extLst>
              <a:ext uri="{FF2B5EF4-FFF2-40B4-BE49-F238E27FC236}">
                <a16:creationId xmlns:a16="http://schemas.microsoft.com/office/drawing/2014/main" id="{90AA763B-A2CF-4ADB-9338-8DF9A2F33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07" y="222985"/>
            <a:ext cx="3106226" cy="476288"/>
          </a:xfrm>
          <a:prstGeom prst="rect">
            <a:avLst/>
          </a:prstGeom>
        </p:spPr>
      </p:pic>
      <p:sp>
        <p:nvSpPr>
          <p:cNvPr id="17" name="Content Placeholder 2">
            <a:extLst>
              <a:ext uri="{FF2B5EF4-FFF2-40B4-BE49-F238E27FC236}">
                <a16:creationId xmlns:a16="http://schemas.microsoft.com/office/drawing/2014/main" id="{16CFB551-002B-47CB-87D9-4C41708798DB}"/>
              </a:ext>
            </a:extLst>
          </p:cNvPr>
          <p:cNvSpPr>
            <a:spLocks noGrp="1"/>
          </p:cNvSpPr>
          <p:nvPr>
            <p:ph idx="1"/>
          </p:nvPr>
        </p:nvSpPr>
        <p:spPr>
          <a:xfrm>
            <a:off x="151694" y="958758"/>
            <a:ext cx="6247527" cy="864645"/>
          </a:xfrm>
        </p:spPr>
        <p:txBody>
          <a:bodyPr>
            <a:normAutofit/>
          </a:bodyPr>
          <a:lstStyle/>
          <a:p>
            <a:pPr marL="0" indent="0">
              <a:buNone/>
            </a:pPr>
            <a:r>
              <a:rPr lang="en-US" sz="4100">
                <a:latin typeface="Source Sans Pro" panose="020B0503030403020204" pitchFamily="34" charset="0"/>
                <a:ea typeface="Source Sans Pro" panose="020B0503030403020204" pitchFamily="34" charset="0"/>
                <a:cs typeface="Calibri" panose="020F0502020204030204" pitchFamily="34" charset="0"/>
              </a:rPr>
              <a:t>Background</a:t>
            </a:r>
          </a:p>
        </p:txBody>
      </p:sp>
      <p:sp>
        <p:nvSpPr>
          <p:cNvPr id="18" name="Rectangle 17">
            <a:extLst>
              <a:ext uri="{FF2B5EF4-FFF2-40B4-BE49-F238E27FC236}">
                <a16:creationId xmlns:a16="http://schemas.microsoft.com/office/drawing/2014/main" id="{D2FD9AA3-456D-4918-BC33-640766C06C3B}"/>
              </a:ext>
            </a:extLst>
          </p:cNvPr>
          <p:cNvSpPr/>
          <p:nvPr/>
        </p:nvSpPr>
        <p:spPr>
          <a:xfrm flipV="1">
            <a:off x="233608" y="1922135"/>
            <a:ext cx="5455349" cy="45719"/>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49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926E5-6BED-4A62-9D6D-D8D2F51FE5C0}"/>
              </a:ext>
            </a:extLst>
          </p:cNvPr>
          <p:cNvPicPr>
            <a:picLocks noChangeAspect="1"/>
          </p:cNvPicPr>
          <p:nvPr/>
        </p:nvPicPr>
        <p:blipFill rotWithShape="1">
          <a:blip r:embed="rId3">
            <a:extLst>
              <a:ext uri="{28A0092B-C50C-407E-A947-70E740481C1C}">
                <a14:useLocalDpi xmlns:a14="http://schemas.microsoft.com/office/drawing/2010/main" val="0"/>
              </a:ext>
            </a:extLst>
          </a:blip>
          <a:srcRect l="2855" t="1285" r="2286" b="51544"/>
          <a:stretch/>
        </p:blipFill>
        <p:spPr>
          <a:xfrm>
            <a:off x="8194220" y="1235345"/>
            <a:ext cx="3403908" cy="4555855"/>
          </a:xfrm>
          <a:prstGeom prst="rect">
            <a:avLst/>
          </a:prstGeom>
        </p:spPr>
      </p:pic>
      <p:sp>
        <p:nvSpPr>
          <p:cNvPr id="20" name="Rectangle 19">
            <a:extLst>
              <a:ext uri="{FF2B5EF4-FFF2-40B4-BE49-F238E27FC236}">
                <a16:creationId xmlns:a16="http://schemas.microsoft.com/office/drawing/2014/main" id="{E83501E7-B244-45CA-94EF-528EC51BBD4A}"/>
              </a:ext>
            </a:extLst>
          </p:cNvPr>
          <p:cNvSpPr/>
          <p:nvPr/>
        </p:nvSpPr>
        <p:spPr>
          <a:xfrm>
            <a:off x="8194220" y="0"/>
            <a:ext cx="1574813" cy="6958584"/>
          </a:xfrm>
          <a:prstGeom prst="rect">
            <a:avLst/>
          </a:prstGeom>
          <a:gradFill>
            <a:gsLst>
              <a:gs pos="50000">
                <a:srgbClr val="FFFFFF">
                  <a:alpha val="75000"/>
                </a:srgbClr>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E6F53E8-A5CA-4944-B283-94A4A58FFC4F}"/>
              </a:ext>
            </a:extLst>
          </p:cNvPr>
          <p:cNvSpPr>
            <a:spLocks noGrp="1"/>
          </p:cNvSpPr>
          <p:nvPr>
            <p:ph type="sldNum" sz="quarter" idx="12"/>
          </p:nvPr>
        </p:nvSpPr>
        <p:spPr>
          <a:xfrm>
            <a:off x="930428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8ED2-5AD7-4E5C-BAAD-3F98A3F97B0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5DBD31D-409D-410D-BE3A-889724640818}"/>
              </a:ext>
            </a:extLst>
          </p:cNvPr>
          <p:cNvSpPr txBox="1"/>
          <p:nvPr/>
        </p:nvSpPr>
        <p:spPr>
          <a:xfrm>
            <a:off x="233607" y="2078511"/>
            <a:ext cx="6543370" cy="4401205"/>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rPr>
              <a:t>NRCS Chief Terry Cosby was the Ohio State Conservationist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rPr>
              <a:t>He was the first Conservationist to fund hoop houses in urban areas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rPr>
              <a:t>NRCS built more than 80 in the Cleveland area between 2011-2012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Public Sans"/>
              <a:ea typeface="+mn-lt"/>
              <a:cs typeface="Calibri" panose="020F0502020204030204"/>
            </a:endParaRPr>
          </a:p>
        </p:txBody>
      </p:sp>
      <p:sp>
        <p:nvSpPr>
          <p:cNvPr id="14" name="Rectangle 13">
            <a:extLst>
              <a:ext uri="{FF2B5EF4-FFF2-40B4-BE49-F238E27FC236}">
                <a16:creationId xmlns:a16="http://schemas.microsoft.com/office/drawing/2014/main" id="{0AE0EA03-B0FA-4264-8B77-7D130DBB54C2}"/>
              </a:ext>
            </a:extLst>
          </p:cNvPr>
          <p:cNvSpPr/>
          <p:nvPr/>
        </p:nvSpPr>
        <p:spPr>
          <a:xfrm>
            <a:off x="0" y="6710307"/>
            <a:ext cx="12192000" cy="149545"/>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Text&#10;&#10;Description automatically generated">
            <a:extLst>
              <a:ext uri="{FF2B5EF4-FFF2-40B4-BE49-F238E27FC236}">
                <a16:creationId xmlns:a16="http://schemas.microsoft.com/office/drawing/2014/main" id="{D1D89568-1315-47F3-A623-9A489AA0D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07" y="222985"/>
            <a:ext cx="3106226" cy="476288"/>
          </a:xfrm>
          <a:prstGeom prst="rect">
            <a:avLst/>
          </a:prstGeom>
        </p:spPr>
      </p:pic>
      <p:sp>
        <p:nvSpPr>
          <p:cNvPr id="18" name="Content Placeholder 2">
            <a:extLst>
              <a:ext uri="{FF2B5EF4-FFF2-40B4-BE49-F238E27FC236}">
                <a16:creationId xmlns:a16="http://schemas.microsoft.com/office/drawing/2014/main" id="{59711932-ACDF-434C-9275-5FAD5742196F}"/>
              </a:ext>
            </a:extLst>
          </p:cNvPr>
          <p:cNvSpPr txBox="1">
            <a:spLocks/>
          </p:cNvSpPr>
          <p:nvPr/>
        </p:nvSpPr>
        <p:spPr>
          <a:xfrm>
            <a:off x="108603" y="1169154"/>
            <a:ext cx="7852010" cy="864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10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rPr>
              <a:t>Cleveland High Tunnel Initiative</a:t>
            </a:r>
          </a:p>
        </p:txBody>
      </p:sp>
      <p:sp>
        <p:nvSpPr>
          <p:cNvPr id="23" name="Rectangle 22">
            <a:extLst>
              <a:ext uri="{FF2B5EF4-FFF2-40B4-BE49-F238E27FC236}">
                <a16:creationId xmlns:a16="http://schemas.microsoft.com/office/drawing/2014/main" id="{D9CF706B-A144-4226-9FC2-D75CE19FFF41}"/>
              </a:ext>
            </a:extLst>
          </p:cNvPr>
          <p:cNvSpPr/>
          <p:nvPr/>
        </p:nvSpPr>
        <p:spPr>
          <a:xfrm flipV="1">
            <a:off x="233607" y="1922134"/>
            <a:ext cx="7388321" cy="45719"/>
          </a:xfrm>
          <a:prstGeom prst="rect">
            <a:avLst/>
          </a:prstGeom>
          <a:solidFill>
            <a:srgbClr val="00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USDA Logo">
            <a:extLst>
              <a:ext uri="{FF2B5EF4-FFF2-40B4-BE49-F238E27FC236}">
                <a16:creationId xmlns:a16="http://schemas.microsoft.com/office/drawing/2014/main" id="{510A2D45-346D-4B3D-92AC-5A2046E91B30}"/>
              </a:ext>
            </a:extLst>
          </p:cNvPr>
          <p:cNvPicPr>
            <a:picLocks noChangeAspect="1"/>
          </p:cNvPicPr>
          <p:nvPr/>
        </p:nvPicPr>
        <p:blipFill rotWithShape="1">
          <a:blip r:embed="rId5">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Tree>
    <p:extLst>
      <p:ext uri="{BB962C8B-B14F-4D97-AF65-F5344CB8AC3E}">
        <p14:creationId xmlns:p14="http://schemas.microsoft.com/office/powerpoint/2010/main" val="279620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CFE8A-8654-4BFB-944A-99AFC1DE2D7D}"/>
              </a:ext>
            </a:extLst>
          </p:cNvPr>
          <p:cNvSpPr>
            <a:spLocks noGrp="1"/>
          </p:cNvSpPr>
          <p:nvPr>
            <p:ph type="title"/>
          </p:nvPr>
        </p:nvSpPr>
        <p:spPr>
          <a:xfrm>
            <a:off x="838200" y="668481"/>
            <a:ext cx="10515600" cy="1325563"/>
          </a:xfrm>
        </p:spPr>
        <p:txBody>
          <a:bodyPr>
            <a:normAutofit/>
          </a:bodyPr>
          <a:lstStyle/>
          <a:p>
            <a:pPr algn="ctr"/>
            <a:r>
              <a:rPr lang="en-US" sz="4100">
                <a:latin typeface="Source Sans Pro" panose="020B0503030403020204" pitchFamily="34" charset="0"/>
                <a:ea typeface="Source Sans Pro" panose="020B0503030403020204" pitchFamily="34" charset="0"/>
              </a:rPr>
              <a:t>Congress’s Intent for the Office</a:t>
            </a:r>
          </a:p>
        </p:txBody>
      </p:sp>
      <p:sp>
        <p:nvSpPr>
          <p:cNvPr id="3" name="Content Placeholder 2">
            <a:extLst>
              <a:ext uri="{FF2B5EF4-FFF2-40B4-BE49-F238E27FC236}">
                <a16:creationId xmlns:a16="http://schemas.microsoft.com/office/drawing/2014/main" id="{AD33894F-E51C-4B7C-A2FB-246D5A0E7661}"/>
              </a:ext>
            </a:extLst>
          </p:cNvPr>
          <p:cNvSpPr>
            <a:spLocks noGrp="1"/>
          </p:cNvSpPr>
          <p:nvPr>
            <p:ph idx="1"/>
          </p:nvPr>
        </p:nvSpPr>
        <p:spPr>
          <a:xfrm>
            <a:off x="838200" y="2031134"/>
            <a:ext cx="10515600" cy="4351338"/>
          </a:xfrm>
        </p:spPr>
        <p:txBody>
          <a:bodyPr>
            <a:normAutofit/>
          </a:bodyPr>
          <a:lstStyle/>
          <a:p>
            <a:pPr algn="l"/>
            <a:r>
              <a:rPr lang="en-US" sz="3600" b="0" i="0" u="none" strike="noStrike" baseline="0">
                <a:latin typeface="Public Sans"/>
              </a:rPr>
              <a:t>To be</a:t>
            </a:r>
            <a:r>
              <a:rPr lang="en-US" sz="3600">
                <a:latin typeface="Public Sans"/>
              </a:rPr>
              <a:t> </a:t>
            </a:r>
            <a:r>
              <a:rPr lang="en-US" sz="3600" b="0" i="0" u="none" strike="noStrike" baseline="0">
                <a:latin typeface="Public Sans"/>
              </a:rPr>
              <a:t>responsible for policy and program development.</a:t>
            </a:r>
          </a:p>
          <a:p>
            <a:pPr algn="l"/>
            <a:r>
              <a:rPr lang="en-US" sz="3600">
                <a:latin typeface="Public Sans"/>
              </a:rPr>
              <a:t>T</a:t>
            </a:r>
            <a:r>
              <a:rPr lang="en-US" sz="3600" b="0" i="0" u="none" strike="noStrike" baseline="0">
                <a:latin typeface="Public Sans"/>
              </a:rPr>
              <a:t>o use these grants to assist with costs</a:t>
            </a:r>
          </a:p>
          <a:p>
            <a:pPr algn="l"/>
            <a:r>
              <a:rPr lang="en-US" sz="3600">
                <a:latin typeface="Public Sans"/>
              </a:rPr>
              <a:t>P</a:t>
            </a:r>
            <a:r>
              <a:rPr lang="en-US" sz="3600" b="0" i="0" u="none" strike="noStrike" baseline="0">
                <a:latin typeface="Public Sans"/>
              </a:rPr>
              <a:t>ilot projects not inhibit commercial food waste recovery efforts</a:t>
            </a:r>
          </a:p>
          <a:p>
            <a:pPr algn="l"/>
            <a:r>
              <a:rPr lang="en-US" sz="3600" b="0" i="0" u="none" strike="noStrike" baseline="0">
                <a:latin typeface="Public Sans"/>
              </a:rPr>
              <a:t>Projects consider the Food Recovery Hierarchy</a:t>
            </a:r>
            <a:endParaRPr lang="en-US" sz="3600">
              <a:latin typeface="Public Sans"/>
            </a:endParaRPr>
          </a:p>
        </p:txBody>
      </p:sp>
      <p:pic>
        <p:nvPicPr>
          <p:cNvPr id="4" name="Picture 3" descr="USDA Logo">
            <a:extLst>
              <a:ext uri="{FF2B5EF4-FFF2-40B4-BE49-F238E27FC236}">
                <a16:creationId xmlns:a16="http://schemas.microsoft.com/office/drawing/2014/main" id="{BDE18E75-0250-4746-81FE-782E0D9655E7}"/>
              </a:ext>
            </a:extLst>
          </p:cNvPr>
          <p:cNvPicPr>
            <a:picLocks noChangeAspect="1"/>
          </p:cNvPicPr>
          <p:nvPr/>
        </p:nvPicPr>
        <p:blipFill rotWithShape="1">
          <a:blip r:embed="rId3">
            <a:extLst>
              <a:ext uri="{28A0092B-C50C-407E-A947-70E740481C1C}">
                <a14:useLocalDpi xmlns:a14="http://schemas.microsoft.com/office/drawing/2010/main" val="0"/>
              </a:ext>
            </a:extLst>
          </a:blip>
          <a:srcRect b="22431"/>
          <a:stretch/>
        </p:blipFill>
        <p:spPr>
          <a:xfrm>
            <a:off x="256757" y="245219"/>
            <a:ext cx="2838984" cy="614683"/>
          </a:xfrm>
          <a:prstGeom prst="rect">
            <a:avLst/>
          </a:prstGeom>
        </p:spPr>
      </p:pic>
      <p:sp>
        <p:nvSpPr>
          <p:cNvPr id="5" name="Slide Number Placeholder 4">
            <a:extLst>
              <a:ext uri="{FF2B5EF4-FFF2-40B4-BE49-F238E27FC236}">
                <a16:creationId xmlns:a16="http://schemas.microsoft.com/office/drawing/2014/main" id="{3A924834-C4A3-43CC-844A-B2DFCC9B19B0}"/>
              </a:ext>
            </a:extLst>
          </p:cNvPr>
          <p:cNvSpPr>
            <a:spLocks noGrp="1"/>
          </p:cNvSpPr>
          <p:nvPr>
            <p:ph type="sldNum" sz="quarter" idx="12"/>
          </p:nvPr>
        </p:nvSpPr>
        <p:spPr/>
        <p:txBody>
          <a:bodyPr/>
          <a:lstStyle/>
          <a:p>
            <a:fld id="{6DCD8ED2-5AD7-4E5C-BAAD-3F98A3F97B0E}" type="slidenum">
              <a:rPr lang="en-US" smtClean="0"/>
              <a:t>9</a:t>
            </a:fld>
            <a:endParaRPr lang="en-US"/>
          </a:p>
        </p:txBody>
      </p:sp>
    </p:spTree>
    <p:extLst>
      <p:ext uri="{BB962C8B-B14F-4D97-AF65-F5344CB8AC3E}">
        <p14:creationId xmlns:p14="http://schemas.microsoft.com/office/powerpoint/2010/main" val="551977151"/>
      </p:ext>
    </p:extLst>
  </p:cSld>
  <p:clrMapOvr>
    <a:masterClrMapping/>
  </p:clrMapOvr>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373545"/>
      </a:dk2>
      <a:lt2>
        <a:srgbClr val="CEDBE6"/>
      </a:lt2>
      <a:accent1>
        <a:srgbClr val="002D72"/>
      </a:accent1>
      <a:accent2>
        <a:srgbClr val="005440"/>
      </a:accent2>
      <a:accent3>
        <a:srgbClr val="75BDA7"/>
      </a:accent3>
      <a:accent4>
        <a:srgbClr val="7A8C8E"/>
      </a:accent4>
      <a:accent5>
        <a:srgbClr val="84ACB6"/>
      </a:accent5>
      <a:accent6>
        <a:srgbClr val="005440"/>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0">
      <a:dk1>
        <a:sysClr val="windowText" lastClr="000000"/>
      </a:dk1>
      <a:lt1>
        <a:sysClr val="window" lastClr="FFFFFF"/>
      </a:lt1>
      <a:dk2>
        <a:srgbClr val="373545"/>
      </a:dk2>
      <a:lt2>
        <a:srgbClr val="CEDBE6"/>
      </a:lt2>
      <a:accent1>
        <a:srgbClr val="002D72"/>
      </a:accent1>
      <a:accent2>
        <a:srgbClr val="005440"/>
      </a:accent2>
      <a:accent3>
        <a:srgbClr val="75BDA7"/>
      </a:accent3>
      <a:accent4>
        <a:srgbClr val="7A8C8E"/>
      </a:accent4>
      <a:accent5>
        <a:srgbClr val="84ACB6"/>
      </a:accent5>
      <a:accent6>
        <a:srgbClr val="005440"/>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9DA46C83216A49A01FECD88F0768D5" ma:contentTypeVersion="10" ma:contentTypeDescription="Create a new document." ma:contentTypeScope="" ma:versionID="6e4532ccffbf746f35727756fb4f3918">
  <xsd:schema xmlns:xsd="http://www.w3.org/2001/XMLSchema" xmlns:xs="http://www.w3.org/2001/XMLSchema" xmlns:p="http://schemas.microsoft.com/office/2006/metadata/properties" xmlns:ns2="93194e4a-78b3-4ae4-971b-64396820c1df" xmlns:ns3="3772ab00-4e23-4d09-bb2b-d0d8e8bc7a5e" targetNamespace="http://schemas.microsoft.com/office/2006/metadata/properties" ma:root="true" ma:fieldsID="2e2c95e2f2cf583968994e7d0c60db10" ns2:_="" ns3:_="">
    <xsd:import namespace="93194e4a-78b3-4ae4-971b-64396820c1df"/>
    <xsd:import namespace="3772ab00-4e23-4d09-bb2b-d0d8e8bc7a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94e4a-78b3-4ae4-971b-64396820c1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2ab00-4e23-4d09-bb2b-d0d8e8bc7a5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C652FE-1107-42A7-BD57-F6E3C32806BD}">
  <ds:schemaRefs>
    <ds:schemaRef ds:uri="http://purl.org/dc/dcmitype/"/>
    <ds:schemaRef ds:uri="http://schemas.microsoft.com/office/2006/documentManagement/types"/>
    <ds:schemaRef ds:uri="http://purl.org/dc/elements/1.1/"/>
    <ds:schemaRef ds:uri="http://schemas.microsoft.com/office/2006/metadata/properties"/>
    <ds:schemaRef ds:uri="3772ab00-4e23-4d09-bb2b-d0d8e8bc7a5e"/>
    <ds:schemaRef ds:uri="http://purl.org/dc/terms/"/>
    <ds:schemaRef ds:uri="http://schemas.openxmlformats.org/package/2006/metadata/core-properties"/>
    <ds:schemaRef ds:uri="http://schemas.microsoft.com/office/infopath/2007/PartnerControls"/>
    <ds:schemaRef ds:uri="93194e4a-78b3-4ae4-971b-64396820c1df"/>
    <ds:schemaRef ds:uri="http://www.w3.org/XML/1998/namespace"/>
  </ds:schemaRefs>
</ds:datastoreItem>
</file>

<file path=customXml/itemProps2.xml><?xml version="1.0" encoding="utf-8"?>
<ds:datastoreItem xmlns:ds="http://schemas.openxmlformats.org/officeDocument/2006/customXml" ds:itemID="{B150DD68-ED41-44F5-BC7E-423D1C2EF530}">
  <ds:schemaRefs>
    <ds:schemaRef ds:uri="http://schemas.microsoft.com/sharepoint/v3/contenttype/forms"/>
  </ds:schemaRefs>
</ds:datastoreItem>
</file>

<file path=customXml/itemProps3.xml><?xml version="1.0" encoding="utf-8"?>
<ds:datastoreItem xmlns:ds="http://schemas.openxmlformats.org/officeDocument/2006/customXml" ds:itemID="{0A553CE7-2C02-4EA4-B7B7-95822291C101}">
  <ds:schemaRefs>
    <ds:schemaRef ds:uri="3772ab00-4e23-4d09-bb2b-d0d8e8bc7a5e"/>
    <ds:schemaRef ds:uri="93194e4a-78b3-4ae4-971b-64396820c1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8810</Words>
  <Application>Microsoft Office PowerPoint</Application>
  <PresentationFormat>Widescreen</PresentationFormat>
  <Paragraphs>870</Paragraphs>
  <Slides>67</Slides>
  <Notes>47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67</vt:i4>
      </vt:variant>
    </vt:vector>
  </HeadingPairs>
  <TitlesOfParts>
    <vt:vector size="86" baseType="lpstr">
      <vt:lpstr>Arial</vt:lpstr>
      <vt:lpstr>Calibri</vt:lpstr>
      <vt:lpstr>Calibri Light</vt:lpstr>
      <vt:lpstr>Courier</vt:lpstr>
      <vt:lpstr>Courier New</vt:lpstr>
      <vt:lpstr>Gotham Bold</vt:lpstr>
      <vt:lpstr>Gotham Book</vt:lpstr>
      <vt:lpstr>Gotham Medium</vt:lpstr>
      <vt:lpstr>NewCenturySchlbk-Roman</vt:lpstr>
      <vt:lpstr>Open Sans</vt:lpstr>
      <vt:lpstr>Public Sans</vt:lpstr>
      <vt:lpstr>Source Sans Pro</vt:lpstr>
      <vt:lpstr>Symbol</vt:lpstr>
      <vt:lpstr>Times New Roman</vt:lpstr>
      <vt:lpstr>TimesNewRomanPSMT</vt:lpstr>
      <vt:lpstr>Office Theme</vt:lpstr>
      <vt:lpstr>Blank Presentation</vt:lpstr>
      <vt:lpstr>1_Office Theme</vt:lpstr>
      <vt:lpstr>2_Office Theme</vt:lpstr>
      <vt:lpstr>Office of Urban Agriculture and Innovative Production Overview</vt:lpstr>
      <vt:lpstr>Change or Transition?</vt:lpstr>
      <vt:lpstr>Urban Ag History</vt:lpstr>
      <vt:lpstr>1976 Urban Garden Program </vt:lpstr>
      <vt:lpstr>1994 Urban Resources Partnership</vt:lpstr>
      <vt:lpstr>PowerPoint Presentation</vt:lpstr>
      <vt:lpstr>PowerPoint Presentation</vt:lpstr>
      <vt:lpstr>PowerPoint Presentation</vt:lpstr>
      <vt:lpstr>Congress’s Intent for the Office</vt:lpstr>
      <vt:lpstr>PowerPoint Presentation</vt:lpstr>
      <vt:lpstr>What is OUAIP?</vt:lpstr>
      <vt:lpstr>PowerPoint Presentation</vt:lpstr>
      <vt:lpstr>Funding Opportunities</vt:lpstr>
      <vt:lpstr>Composting and Food Waste Reduction Agreements</vt:lpstr>
      <vt:lpstr>Compost and Food Waste Reduction Agreements</vt:lpstr>
      <vt:lpstr>Urban Agriculture and Innovative Production Grants</vt:lpstr>
      <vt:lpstr>Urban Agriculture and Innovative Production Grants</vt:lpstr>
      <vt:lpstr>Other Responsibilities</vt:lpstr>
      <vt:lpstr>USDA Internal Advisory Committee (IAC)</vt:lpstr>
      <vt:lpstr>UAIP Advisory Committee Overview</vt:lpstr>
      <vt:lpstr>PowerPoint Presentation</vt:lpstr>
      <vt:lpstr>Urban Agriculture and Innovative Production Advisory Committee (UAIPAC)</vt:lpstr>
      <vt:lpstr>PowerPoint Presentation</vt:lpstr>
      <vt:lpstr>PowerPoint Presentation</vt:lpstr>
      <vt:lpstr>PowerPoint Presentation</vt:lpstr>
      <vt:lpstr>PowerPoint Presentation</vt:lpstr>
      <vt:lpstr>PowerPoint Presentation</vt:lpstr>
      <vt:lpstr>PowerPoint Presentation</vt:lpstr>
      <vt:lpstr>Urban Agriculture and Innovative Production Advisory Committee (UAIPAC)</vt:lpstr>
      <vt:lpstr>Urban Agriculture and Innovative Production Advisory Committee (UAIPAC)</vt:lpstr>
      <vt:lpstr>Designated Federal Official (DFO) Role and Responsibilities</vt:lpstr>
      <vt:lpstr>UAIPAC Chair, Role and Responsibilities</vt:lpstr>
      <vt:lpstr>UAIPAC Vice Chair, Role and Responsibilities</vt:lpstr>
      <vt:lpstr>Urban Agriculture Toolkit and UAIPAC Feedback</vt:lpstr>
      <vt:lpstr>Toolkit: Prior Approach</vt:lpstr>
      <vt:lpstr>Toolkit 2.0</vt:lpstr>
      <vt:lpstr>Toolkit 2.0</vt:lpstr>
      <vt:lpstr>Approach Taken</vt:lpstr>
      <vt:lpstr>Approach Taken</vt:lpstr>
      <vt:lpstr>We Asked…</vt:lpstr>
      <vt:lpstr>Urban Ag At-A-Glance</vt:lpstr>
      <vt:lpstr>PowerPoint Presentation</vt:lpstr>
      <vt:lpstr>Planned Website Update: Farmers.gov/urban</vt:lpstr>
      <vt:lpstr>Website Update: USDA.gov/urban</vt:lpstr>
      <vt:lpstr>Tell Us!</vt:lpstr>
      <vt:lpstr>OUAIP Contact Information</vt:lpstr>
      <vt:lpstr>Urban, Indoor, and Emerging Agriculture Grant</vt:lpstr>
      <vt:lpstr>PowerPoint Presentation</vt:lpstr>
      <vt:lpstr>PowerPoint Presentation</vt:lpstr>
      <vt:lpstr>PowerPoint Presentation</vt:lpstr>
      <vt:lpstr>Preparation for Advisory Committee Consultation</vt:lpstr>
      <vt:lpstr>UIE Federal Register Notice FR Doc 2020-08402</vt:lpstr>
      <vt:lpstr>Question # 1 Considering agricultural production through marketing; which phase has the greatest and most urgent research, education and Extension needs in developing urban and indoor agriculture?</vt:lpstr>
      <vt:lpstr>Question #2: Of the eight priorities listed below, which priority has the greatest and most urgent REE need in developing urban and indoor agriculture that is not being adequately addressed in other Federal REE programs? </vt:lpstr>
      <vt:lpstr>Question # 1 Considering agricultural production through marketing; which phase has the greatest and most urgent REE needs in developing urban and indoor agriculture?</vt:lpstr>
      <vt:lpstr>Question #2: Of the eight priorities listed in the authorization, which priority has the greatest and most urgent REE need in developing urban and indoor agriculture that is not being adequately addressed in other Federal REE programs. </vt:lpstr>
      <vt:lpstr>Eligible Applicants in Authorization</vt:lpstr>
      <vt:lpstr>PowerPoint Presentation</vt:lpstr>
      <vt:lpstr>PowerPoint Presentation</vt:lpstr>
      <vt:lpstr>Meeting Adjourned</vt:lpstr>
      <vt:lpstr>Urban County Committees and Service Centers</vt:lpstr>
      <vt:lpstr>PowerPoint Presentation</vt:lpstr>
      <vt:lpstr>Urban County Committee Roles</vt:lpstr>
      <vt:lpstr>Urban Service Center Establishment</vt:lpstr>
      <vt:lpstr>Contact Information</vt:lpstr>
      <vt:lpstr>Closing Remarks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Department of Agriculture     Office of Urban Agriculture  and Innovative Production  Farm Production and Conservation Leadership Briefing   February 22, 2021</dc:title>
  <dc:creator>Lee, Stuart - NRCS, Raleigh, NC</dc:creator>
  <cp:lastModifiedBy>Bhattacharyya, Nina - NRCS, Gainesville, FL</cp:lastModifiedBy>
  <cp:revision>1</cp:revision>
  <dcterms:created xsi:type="dcterms:W3CDTF">2021-02-19T21:51:00Z</dcterms:created>
  <dcterms:modified xsi:type="dcterms:W3CDTF">2022-03-22T21:26:53Z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0x010100D49DA46C83216A49A01FECD88F0768D5</vt:lpwstr>
  </property>
</Properties>
</file>